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2" r:id="rId1"/>
    <p:sldMasterId id="2147483723" r:id="rId2"/>
    <p:sldMasterId id="2147483724" r:id="rId3"/>
    <p:sldMasterId id="2147483725" r:id="rId4"/>
    <p:sldMasterId id="2147483726"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9144000" cy="6858000" type="screen4x3"/>
  <p:notesSz cx="6858000" cy="9144000"/>
  <p:embeddedFontLst>
    <p:embeddedFont>
      <p:font typeface="Annie Use Your Telescope" panose="02000000000000000000" pitchFamily="2" charset="0"/>
      <p:regular r:id="rId26"/>
    </p:embeddedFont>
    <p:embeddedFont>
      <p:font typeface="Caveat" pitchFamily="2" charset="0"/>
      <p:regular r:id="rId27"/>
      <p:bold r:id="rId28"/>
    </p:embeddedFont>
    <p:embeddedFont>
      <p:font typeface="Comfortaa" pitchFamily="2" charset="0"/>
      <p:regular r:id="rId29"/>
      <p:bold r:id="rId30"/>
    </p:embeddedFont>
    <p:embeddedFont>
      <p:font typeface="Helvetica Neue" panose="02000503040000020004" pitchFamily="50" charset="-52"/>
      <p:regular r:id="rId31"/>
      <p:bold r:id="rId32"/>
    </p:embeddedFont>
    <p:embeddedFont>
      <p:font typeface="Lexend" pitchFamily="2" charset="0"/>
      <p:regular r:id="rId33"/>
      <p:bold r:id="rId34"/>
    </p:embeddedFont>
    <p:embeddedFont>
      <p:font typeface="Lexend Light" pitchFamily="2" charset="0"/>
      <p:regular r:id="rId35"/>
      <p:bold r:id="rId36"/>
    </p:embeddedFont>
    <p:embeddedFont>
      <p:font typeface="Lexend Medium" pitchFamily="2" charset="0"/>
      <p:regular r:id="rId37"/>
      <p:bold r:id="rId38"/>
    </p:embeddedFont>
    <p:embeddedFont>
      <p:font typeface="Lexend Thin" pitchFamily="2" charset="0"/>
      <p:regular r:id="rId39"/>
      <p:bold r:id="rId40"/>
    </p:embeddedFont>
    <p:embeddedFont>
      <p:font typeface="Rochester" panose="02000504000000020002" pitchFamily="2" charset="0"/>
      <p:regular r:id="rId41"/>
    </p:embeddedFont>
    <p:embeddedFont>
      <p:font typeface="Satisfy" panose="02000000000000000000" pitchFamily="2" charset="0"/>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font" Target="fonts/font17.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e3f07d96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g1e3f07d964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9498CB"/>
                </a:solidFill>
                <a:latin typeface="Calibri"/>
                <a:ea typeface="Calibri"/>
                <a:cs typeface="Calibri"/>
                <a:sym typeface="Calibri"/>
              </a:rPr>
              <a:t>teenFEMM</a:t>
            </a:r>
            <a:r>
              <a:rPr lang="en-US" sz="1300">
                <a:solidFill>
                  <a:schemeClr val="dk1"/>
                </a:solidFill>
                <a:latin typeface="Calibri"/>
                <a:ea typeface="Calibri"/>
                <a:cs typeface="Calibri"/>
                <a:sym typeface="Calibri"/>
              </a:rPr>
              <a:t> is a health program that will help you understand your body and track your health as you grow to full maturity. You will learn about the reproductive system, the physical and emotional changes of puberty, and how daily lifestyle choices affect health.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will have 8 teenFEMM classes per year. teenFEMM classes will continue every year through grade 12.  By then you will be a health expert!</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16" name="Google Shape;41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c5278783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2" name="Google Shape;452;g2c5278783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434343"/>
                </a:solidFill>
                <a:latin typeface="Calibri"/>
                <a:ea typeface="Calibri"/>
                <a:cs typeface="Calibri"/>
                <a:sym typeface="Calibri"/>
              </a:rPr>
              <a:t>Your body</a:t>
            </a:r>
            <a:r>
              <a:rPr lang="en-US" sz="1300">
                <a:solidFill>
                  <a:srgbClr val="434343"/>
                </a:solidFill>
                <a:latin typeface="Calibri"/>
                <a:ea typeface="Calibri"/>
                <a:cs typeface="Calibri"/>
                <a:sym typeface="Calibri"/>
              </a:rPr>
              <a:t> is made up of many parts.  Each part has a particular and important job to do. </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When certain parts work together for a similar purpose, they are called a </a:t>
            </a:r>
            <a:r>
              <a:rPr lang="en-US" sz="1300" b="1">
                <a:solidFill>
                  <a:srgbClr val="434343"/>
                </a:solidFill>
                <a:latin typeface="Calibri"/>
                <a:ea typeface="Calibri"/>
                <a:cs typeface="Calibri"/>
                <a:sym typeface="Calibri"/>
              </a:rPr>
              <a:t>system</a:t>
            </a:r>
            <a:r>
              <a:rPr lang="en-US" sz="1300">
                <a:solidFill>
                  <a:srgbClr val="434343"/>
                </a:solidFill>
                <a:latin typeface="Calibri"/>
                <a:ea typeface="Calibri"/>
                <a:cs typeface="Calibri"/>
                <a:sym typeface="Calibri"/>
              </a:rPr>
              <a:t>. </a:t>
            </a:r>
            <a:r>
              <a:rPr lang="en-US" sz="1300">
                <a:solidFill>
                  <a:schemeClr val="dk1"/>
                </a:solidFill>
                <a:latin typeface="Calibri"/>
                <a:ea typeface="Calibri"/>
                <a:cs typeface="Calibri"/>
                <a:sym typeface="Calibri"/>
              </a:rPr>
              <a:t>Your body has several </a:t>
            </a:r>
            <a:r>
              <a:rPr lang="en-US" sz="1300" b="1">
                <a:solidFill>
                  <a:schemeClr val="dk1"/>
                </a:solidFill>
                <a:latin typeface="Calibri"/>
                <a:ea typeface="Calibri"/>
                <a:cs typeface="Calibri"/>
                <a:sym typeface="Calibri"/>
              </a:rPr>
              <a:t>systems</a:t>
            </a:r>
            <a:r>
              <a:rPr lang="en-US" sz="1300">
                <a:solidFill>
                  <a:schemeClr val="dk1"/>
                </a:solidFill>
                <a:latin typeface="Calibri"/>
                <a:ea typeface="Calibri"/>
                <a:cs typeface="Calibri"/>
                <a:sym typeface="Calibri"/>
              </a:rPr>
              <a:t>, all working together to make sure you function well. </a:t>
            </a:r>
            <a:r>
              <a:rPr lang="en-US" sz="1300" i="1">
                <a:solidFill>
                  <a:schemeClr val="dk1"/>
                </a:solidFill>
                <a:latin typeface="Calibri"/>
                <a:ea typeface="Calibri"/>
                <a:cs typeface="Calibri"/>
                <a:sym typeface="Calibri"/>
              </a:rPr>
              <a:t>Can anyone name a system in the body? </a:t>
            </a:r>
            <a:r>
              <a:rPr lang="en-US" sz="1300">
                <a:solidFill>
                  <a:schemeClr val="dk1"/>
                </a:solidFill>
                <a:latin typeface="Calibri"/>
                <a:ea typeface="Calibri"/>
                <a:cs typeface="Calibri"/>
                <a:sym typeface="Calibri"/>
              </a:rPr>
              <a:t>What about the </a:t>
            </a:r>
            <a:r>
              <a:rPr lang="en-US" sz="1300" b="1">
                <a:solidFill>
                  <a:schemeClr val="dk1"/>
                </a:solidFill>
                <a:latin typeface="Calibri"/>
                <a:ea typeface="Calibri"/>
                <a:cs typeface="Calibri"/>
                <a:sym typeface="Calibri"/>
              </a:rPr>
              <a:t>skeletal </a:t>
            </a:r>
            <a:r>
              <a:rPr lang="en-US" sz="1300">
                <a:solidFill>
                  <a:schemeClr val="dk1"/>
                </a:solidFill>
                <a:latin typeface="Calibri"/>
                <a:ea typeface="Calibri"/>
                <a:cs typeface="Calibri"/>
                <a:sym typeface="Calibri"/>
              </a:rPr>
              <a:t>and </a:t>
            </a:r>
            <a:r>
              <a:rPr lang="en-US" sz="1300" b="1">
                <a:solidFill>
                  <a:schemeClr val="dk1"/>
                </a:solidFill>
                <a:latin typeface="Calibri"/>
                <a:ea typeface="Calibri"/>
                <a:cs typeface="Calibri"/>
                <a:sym typeface="Calibri"/>
              </a:rPr>
              <a:t>muscular systems?</a:t>
            </a:r>
            <a:br>
              <a:rPr lang="en-US" sz="1300" b="1">
                <a:solidFill>
                  <a:schemeClr val="dk1"/>
                </a:solidFill>
                <a:latin typeface="Calibri"/>
                <a:ea typeface="Calibri"/>
                <a:cs typeface="Calibri"/>
                <a:sym typeface="Calibri"/>
              </a:rPr>
            </a:br>
            <a:endParaRPr sz="1300">
              <a:solidFill>
                <a:srgbClr val="434343"/>
              </a:solidFill>
              <a:latin typeface="Calibri"/>
              <a:ea typeface="Calibri"/>
              <a:cs typeface="Calibri"/>
              <a:sym typeface="Calibri"/>
            </a:endParaRPr>
          </a:p>
        </p:txBody>
      </p:sp>
      <p:sp>
        <p:nvSpPr>
          <p:cNvPr id="453" name="Google Shape;453;g2c5278783d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1e3f07d9649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6" name="Google Shape;476;g1e3f07d9649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Without these two systems, we literally wouldn’t be able to stand or sit down! </a:t>
            </a:r>
            <a:endParaRPr sz="1300">
              <a:solidFill>
                <a:schemeClr val="dk1"/>
              </a:solidFill>
              <a:latin typeface="Calibri"/>
              <a:ea typeface="Calibri"/>
              <a:cs typeface="Calibri"/>
              <a:sym typeface="Calibri"/>
            </a:endParaRPr>
          </a:p>
          <a:p>
            <a:pPr marL="457200" lvl="0" indent="-311150" algn="l" rtl="0">
              <a:lnSpc>
                <a:spcPct val="110000"/>
              </a:lnSpc>
              <a:spcBef>
                <a:spcPts val="0"/>
              </a:spcBef>
              <a:spcAft>
                <a:spcPts val="0"/>
              </a:spcAft>
              <a:buClr>
                <a:srgbClr val="434343"/>
              </a:buClr>
              <a:buSzPts val="1300"/>
              <a:buFont typeface="Helvetica Neue"/>
              <a:buChar char="●"/>
            </a:pPr>
            <a:r>
              <a:rPr lang="en-US" sz="1300">
                <a:solidFill>
                  <a:srgbClr val="434343"/>
                </a:solidFill>
                <a:latin typeface="Calibri"/>
                <a:ea typeface="Calibri"/>
                <a:cs typeface="Calibri"/>
                <a:sym typeface="Calibri"/>
              </a:rPr>
              <a:t>Can you guess the jobs of the </a:t>
            </a:r>
            <a:r>
              <a:rPr lang="en-US" sz="1300" b="1">
                <a:solidFill>
                  <a:srgbClr val="434343"/>
                </a:solidFill>
                <a:latin typeface="Calibri"/>
                <a:ea typeface="Calibri"/>
                <a:cs typeface="Calibri"/>
                <a:sym typeface="Calibri"/>
              </a:rPr>
              <a:t>skeletal system</a:t>
            </a:r>
            <a:r>
              <a:rPr lang="en-US" sz="1300">
                <a:solidFill>
                  <a:srgbClr val="434343"/>
                </a:solidFill>
                <a:latin typeface="Calibri"/>
                <a:ea typeface="Calibri"/>
                <a:cs typeface="Calibri"/>
                <a:sym typeface="Calibri"/>
              </a:rPr>
              <a:t> and the </a:t>
            </a:r>
            <a:r>
              <a:rPr lang="en-US" sz="1300" b="1">
                <a:solidFill>
                  <a:srgbClr val="434343"/>
                </a:solidFill>
                <a:latin typeface="Calibri"/>
                <a:ea typeface="Calibri"/>
                <a:cs typeface="Calibri"/>
                <a:sym typeface="Calibri"/>
              </a:rPr>
              <a:t>muscular system</a:t>
            </a:r>
            <a:r>
              <a:rPr lang="en-US" sz="1300">
                <a:solidFill>
                  <a:srgbClr val="434343"/>
                </a:solidFill>
                <a:latin typeface="Calibri"/>
                <a:ea typeface="Calibri"/>
                <a:cs typeface="Calibri"/>
                <a:sym typeface="Calibri"/>
              </a:rPr>
              <a:t>, which work together to form the </a:t>
            </a:r>
            <a:r>
              <a:rPr lang="en-US" sz="1300" b="1">
                <a:solidFill>
                  <a:srgbClr val="434343"/>
                </a:solidFill>
                <a:latin typeface="Calibri"/>
                <a:ea typeface="Calibri"/>
                <a:cs typeface="Calibri"/>
                <a:sym typeface="Calibri"/>
              </a:rPr>
              <a:t>musculoskeletal system</a:t>
            </a:r>
            <a:r>
              <a:rPr lang="en-US" sz="1300">
                <a:solidFill>
                  <a:srgbClr val="434343"/>
                </a:solidFill>
                <a:latin typeface="Calibri"/>
                <a:ea typeface="Calibri"/>
                <a:cs typeface="Calibri"/>
                <a:sym typeface="Calibri"/>
              </a:rPr>
              <a:t>?</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            Bones support (so we can stand, sit) and protect (ribs protect lungs and heart). </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            Muscles move the body.</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look at a few other systems in the body and what they do to keep our bodies healthy and functioning well!</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200" b="1">
              <a:solidFill>
                <a:schemeClr val="dk1"/>
              </a:solidFill>
            </a:endParaRPr>
          </a:p>
        </p:txBody>
      </p:sp>
      <p:sp>
        <p:nvSpPr>
          <p:cNvPr id="477" name="Google Shape;477;g1e3f07d9649_0_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1e3f07d9649_0_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0" name="Google Shape;490;g1e3f07d9649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The </a:t>
            </a:r>
            <a:r>
              <a:rPr lang="en-US" sz="1300" b="1">
                <a:solidFill>
                  <a:srgbClr val="434343"/>
                </a:solidFill>
                <a:latin typeface="Calibri"/>
                <a:ea typeface="Calibri"/>
                <a:cs typeface="Calibri"/>
                <a:sym typeface="Calibri"/>
              </a:rPr>
              <a:t>respiratory system</a:t>
            </a:r>
            <a:r>
              <a:rPr lang="en-US" sz="1300">
                <a:solidFill>
                  <a:srgbClr val="434343"/>
                </a:solidFill>
                <a:latin typeface="Calibri"/>
                <a:ea typeface="Calibri"/>
                <a:cs typeface="Calibri"/>
                <a:sym typeface="Calibri"/>
              </a:rPr>
              <a:t>, through the lungs, breathes air and oxygen needed for life.</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491" name="Google Shape;491;g1e3f07d9649_0_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e3f07d9649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3" name="Google Shape;503;g1e3f07d9649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The </a:t>
            </a:r>
            <a:r>
              <a:rPr lang="en-US" sz="1300" b="1">
                <a:solidFill>
                  <a:srgbClr val="434343"/>
                </a:solidFill>
                <a:latin typeface="Calibri"/>
                <a:ea typeface="Calibri"/>
                <a:cs typeface="Calibri"/>
                <a:sym typeface="Calibri"/>
              </a:rPr>
              <a:t>nervous system</a:t>
            </a:r>
            <a:r>
              <a:rPr lang="en-US" sz="1300">
                <a:solidFill>
                  <a:srgbClr val="434343"/>
                </a:solidFill>
                <a:latin typeface="Calibri"/>
                <a:ea typeface="Calibri"/>
                <a:cs typeface="Calibri"/>
                <a:sym typeface="Calibri"/>
              </a:rPr>
              <a:t> sends quick impulses between the brain and body.  </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(The fire is hot; your muscles yank your hand from the flame.)</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504" name="Google Shape;504;g1e3f07d9649_0_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1e3f07d9649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6" name="Google Shape;516;g1e3f07d9649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The </a:t>
            </a:r>
            <a:r>
              <a:rPr lang="en-US" sz="1300" b="1">
                <a:solidFill>
                  <a:schemeClr val="dk1"/>
                </a:solidFill>
                <a:latin typeface="Calibri"/>
                <a:ea typeface="Calibri"/>
                <a:cs typeface="Calibri"/>
                <a:sym typeface="Calibri"/>
              </a:rPr>
              <a:t>digestive system</a:t>
            </a:r>
            <a:r>
              <a:rPr lang="en-US" sz="1300">
                <a:solidFill>
                  <a:schemeClr val="dk1"/>
                </a:solidFill>
                <a:latin typeface="Calibri"/>
                <a:ea typeface="Calibri"/>
                <a:cs typeface="Calibri"/>
                <a:sym typeface="Calibri"/>
              </a:rPr>
              <a:t> breaks down the food you eat to make fuel for your body, which is absorbed as nutrients, then eliminates the waste it cannot use.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Did you know</a:t>
            </a:r>
            <a:r>
              <a:rPr lang="en-US" sz="1300">
                <a:solidFill>
                  <a:schemeClr val="dk1"/>
                </a:solidFill>
                <a:latin typeface="Calibri"/>
                <a:ea typeface="Calibri"/>
                <a:cs typeface="Calibri"/>
                <a:sym typeface="Calibri"/>
              </a:rPr>
              <a:t>: emotions (including stress) affect how your body digests food? Sitting down to eat (not eating on the go) tells your brain and gut: “we’ve got time” and this relaxes the body, resulting in better digestion.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517" name="Google Shape;517;g1e3f07d9649_0_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g1e3f07d9649_0_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0" name="Google Shape;530;g1e3f07d9649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system pumps blood from the heart through the blood vessels, carrying oxygen from the lungs and nutrients from the food in the small intestine, to every cell of the body. You can think of the word</a:t>
            </a:r>
            <a:r>
              <a:rPr lang="en-US" sz="1300" i="1">
                <a:solidFill>
                  <a:schemeClr val="dk1"/>
                </a:solidFill>
                <a:latin typeface="Calibri"/>
                <a:ea typeface="Calibri"/>
                <a:cs typeface="Calibri"/>
                <a:sym typeface="Calibri"/>
              </a:rPr>
              <a:t> circulate, </a:t>
            </a:r>
            <a:r>
              <a:rPr lang="en-US" sz="1300">
                <a:solidFill>
                  <a:schemeClr val="dk1"/>
                </a:solidFill>
                <a:latin typeface="Calibri"/>
                <a:ea typeface="Calibri"/>
                <a:cs typeface="Calibri"/>
                <a:sym typeface="Calibri"/>
              </a:rPr>
              <a:t>which means to move around, as that’s what our blood is doing, to help you remember the function of this system.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531" name="Google Shape;531;g1e3f07d9649_0_5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1e3f07d9649_0_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9" name="Google Shape;549;g1e3f07d9649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The reproductive system is responsible for bringing about a new life.  In girls, it includes the ovaries, fallopian tubes, the uterus, and vagina.</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 </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In boys it includes the testes, scrotum, penis, and all the tubes through which sperm travels. The reproductive system also produces hormones, which are controlled by your brain. Hormones do amazing things throughout the body and are necessary for your health.</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550" name="Google Shape;550;g1e3f07d9649_0_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9</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54be64128a_0_2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0" name="Google Shape;560;g254be64128a_0_2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Arial"/>
              <a:buNone/>
            </a:pPr>
            <a:r>
              <a:rPr lang="en-US" sz="1200">
                <a:solidFill>
                  <a:schemeClr val="dk1"/>
                </a:solidFill>
              </a:rPr>
              <a:t>All of your body systems are working together, full-time, to keep you healthy. Each system in the body must function properly for the whole body to be healthy. For example, if the lungs are congested, or the stomach is upset, the body will not feel well.</a:t>
            </a:r>
            <a:endParaRPr sz="1200">
              <a:solidFill>
                <a:schemeClr val="dk1"/>
              </a:solidFill>
            </a:endParaRPr>
          </a:p>
          <a:p>
            <a:pPr marL="0" marR="0" lvl="0" indent="0" algn="l" rtl="0">
              <a:spcBef>
                <a:spcPts val="0"/>
              </a:spcBef>
              <a:spcAft>
                <a:spcPts val="0"/>
              </a:spcAft>
              <a:buClr>
                <a:schemeClr val="dk1"/>
              </a:buClr>
              <a:buSzPts val="300"/>
              <a:buFont typeface="Arial"/>
              <a:buNone/>
            </a:pPr>
            <a:endParaRPr sz="1200">
              <a:solidFill>
                <a:schemeClr val="dk1"/>
              </a:solidFill>
            </a:endParaRPr>
          </a:p>
          <a:p>
            <a:pPr marL="0" marR="0" lvl="0" indent="0" algn="l" rtl="0">
              <a:spcBef>
                <a:spcPts val="0"/>
              </a:spcBef>
              <a:spcAft>
                <a:spcPts val="0"/>
              </a:spcAft>
              <a:buClr>
                <a:schemeClr val="dk1"/>
              </a:buClr>
              <a:buSzPts val="300"/>
              <a:buFont typeface="Arial"/>
              <a:buNone/>
            </a:pPr>
            <a:r>
              <a:rPr lang="en-US" sz="1200" i="1">
                <a:solidFill>
                  <a:schemeClr val="dk1"/>
                </a:solidFill>
              </a:rPr>
              <a:t>Hand out the Body Systems Worksheet to each student. Give students a couple of minutes to fill in their worksheet. When finished, review the answers as a class, using the following slide.</a:t>
            </a:r>
            <a:endParaRPr sz="1200" i="1">
              <a:solidFill>
                <a:schemeClr val="dk1"/>
              </a:solidFill>
            </a:endParaRPr>
          </a:p>
        </p:txBody>
      </p:sp>
      <p:sp>
        <p:nvSpPr>
          <p:cNvPr id="561" name="Google Shape;561;g254be64128a_0_2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10</a:t>
            </a:fld>
            <a:endParaRPr sz="12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254be64128a_0_4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9" name="Google Shape;569;g254be64128a_0_4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Arial"/>
              <a:buNone/>
            </a:pPr>
            <a:r>
              <a:rPr lang="en-US" sz="1200" b="1">
                <a:solidFill>
                  <a:schemeClr val="dk1"/>
                </a:solidFill>
              </a:rPr>
              <a:t>Did you remember these systems?</a:t>
            </a:r>
            <a:endParaRPr sz="1200" b="1">
              <a:solidFill>
                <a:schemeClr val="dk1"/>
              </a:solidFill>
            </a:endParaRPr>
          </a:p>
        </p:txBody>
      </p:sp>
      <p:sp>
        <p:nvSpPr>
          <p:cNvPr id="570" name="Google Shape;570;g254be64128a_0_4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11</a:t>
            </a:fld>
            <a:endParaRPr sz="12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a22ffc9886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Hormones direct the activity of every system of the body! </a:t>
            </a:r>
            <a:endParaRPr sz="1300">
              <a:solidFill>
                <a:srgbClr val="434343"/>
              </a:solidFill>
              <a:latin typeface="Calibri"/>
              <a:ea typeface="Calibri"/>
              <a:cs typeface="Calibri"/>
              <a:sym typeface="Calibri"/>
            </a:endParaRPr>
          </a:p>
          <a:p>
            <a:pPr marL="0" lvl="0" indent="0" algn="l" rtl="0">
              <a:spcBef>
                <a:spcPts val="0"/>
              </a:spcBef>
              <a:spcAft>
                <a:spcPts val="0"/>
              </a:spcAft>
              <a:buNone/>
            </a:pPr>
            <a:endParaRPr/>
          </a:p>
        </p:txBody>
      </p:sp>
      <p:sp>
        <p:nvSpPr>
          <p:cNvPr id="596" name="Google Shape;596;g2a22ffc9886_0_1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a22ffc9886_0_2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Hormones are chemical messengers that travel in the bloodstream,</a:t>
            </a:r>
            <a:r>
              <a:rPr lang="en-US" sz="1300">
                <a:solidFill>
                  <a:schemeClr val="dk1"/>
                </a:solidFill>
                <a:latin typeface="Calibri"/>
                <a:ea typeface="Calibri"/>
                <a:cs typeface="Calibri"/>
                <a:sym typeface="Calibri"/>
              </a:rPr>
              <a:t> directing the activity of every system in the body.  You can picture them like text messages, sent from the brain to the different parts of the body.  </a:t>
            </a:r>
            <a:br>
              <a:rPr lang="en-US" sz="1300">
                <a:solidFill>
                  <a:srgbClr val="434343"/>
                </a:solidFill>
                <a:latin typeface="Calibri"/>
                <a:ea typeface="Calibri"/>
                <a:cs typeface="Calibri"/>
                <a:sym typeface="Calibri"/>
              </a:rPr>
            </a:br>
            <a:endParaRPr sz="1300">
              <a:solidFill>
                <a:srgbClr val="434343"/>
              </a:solidFill>
              <a:latin typeface="Calibri"/>
              <a:ea typeface="Calibri"/>
              <a:cs typeface="Calibri"/>
              <a:sym typeface="Calibri"/>
            </a:endParaRPr>
          </a:p>
          <a:p>
            <a:pPr marL="0" lvl="0" indent="0" algn="l" rtl="0">
              <a:spcBef>
                <a:spcPts val="0"/>
              </a:spcBef>
              <a:spcAft>
                <a:spcPts val="0"/>
              </a:spcAft>
              <a:buNone/>
            </a:pPr>
            <a:endParaRPr/>
          </a:p>
        </p:txBody>
      </p:sp>
      <p:sp>
        <p:nvSpPr>
          <p:cNvPr id="627" name="Google Shape;627;g2a22ffc9886_0_2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2a22ffc9886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Hormones are the reason that your arms and legs are the same length, your body turns food into fuel, and your body changes dramatically during puberty.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Puberty is when your body begins the process of maturing towards adulthood.  Puberty is a time of rapid growth and development for your body and your brain. This typically begins to happen in girls between the ages of 9-14.</a:t>
            </a:r>
            <a:endParaRPr sz="1300" b="1">
              <a:solidFill>
                <a:srgbClr val="434343"/>
              </a:solidFill>
              <a:latin typeface="Calibri"/>
              <a:ea typeface="Calibri"/>
              <a:cs typeface="Calibri"/>
              <a:sym typeface="Calibri"/>
            </a:endParaRPr>
          </a:p>
          <a:p>
            <a:pPr marL="0" lvl="0" indent="0" algn="l" rtl="0">
              <a:spcBef>
                <a:spcPts val="0"/>
              </a:spcBef>
              <a:spcAft>
                <a:spcPts val="0"/>
              </a:spcAft>
              <a:buNone/>
            </a:pPr>
            <a:endParaRPr/>
          </a:p>
        </p:txBody>
      </p:sp>
      <p:sp>
        <p:nvSpPr>
          <p:cNvPr id="663" name="Google Shape;663;g2a22ffc9886_0_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a22ffc9886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Initially, you might notice that you are growing taller, or that your body shape is changing: your breasts develop and your hips get wider. </a:t>
            </a:r>
            <a:endParaRPr sz="1300">
              <a:solidFill>
                <a:srgbClr val="434343"/>
              </a:solidFill>
              <a:latin typeface="Calibri"/>
              <a:ea typeface="Calibri"/>
              <a:cs typeface="Calibri"/>
              <a:sym typeface="Calibri"/>
            </a:endParaRPr>
          </a:p>
          <a:p>
            <a:pPr marL="0" lvl="0" indent="0" algn="l" rtl="0">
              <a:spcBef>
                <a:spcPts val="0"/>
              </a:spcBef>
              <a:spcAft>
                <a:spcPts val="0"/>
              </a:spcAft>
              <a:buNone/>
            </a:pPr>
            <a:endParaRPr/>
          </a:p>
        </p:txBody>
      </p:sp>
      <p:sp>
        <p:nvSpPr>
          <p:cNvPr id="677" name="Google Shape;677;g2a22ffc9886_0_2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a22ffc9886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Then, you may notice increased hair growth in the armpits and pubic area and changes in body odor. </a:t>
            </a:r>
            <a:r>
              <a:rPr lang="en-US" sz="1300">
                <a:solidFill>
                  <a:srgbClr val="434343"/>
                </a:solidFill>
                <a:latin typeface="Calibri"/>
                <a:ea typeface="Calibri"/>
                <a:cs typeface="Calibri"/>
                <a:sym typeface="Calibri"/>
              </a:rPr>
              <a:t>Hormones are responsible for all of the growth and development during puberty, including mood and emotional changes. </a:t>
            </a:r>
            <a:r>
              <a:rPr lang="en-US" sz="1300">
                <a:solidFill>
                  <a:schemeClr val="dk1"/>
                </a:solidFill>
                <a:latin typeface="Calibri"/>
                <a:ea typeface="Calibri"/>
                <a:cs typeface="Calibri"/>
                <a:sym typeface="Calibri"/>
              </a:rPr>
              <a:t>All of these changes during puberty are signs of a healthy reproductive system! And a healthy </a:t>
            </a:r>
            <a:r>
              <a:rPr lang="en-US" sz="1300" b="1">
                <a:solidFill>
                  <a:srgbClr val="434343"/>
                </a:solidFill>
                <a:latin typeface="Calibri"/>
                <a:ea typeface="Calibri"/>
                <a:cs typeface="Calibri"/>
                <a:sym typeface="Calibri"/>
              </a:rPr>
              <a:t>reproductive system is an important part of a healthy body!</a:t>
            </a:r>
            <a:endParaRPr sz="1300">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endParaRPr/>
          </a:p>
        </p:txBody>
      </p:sp>
      <p:sp>
        <p:nvSpPr>
          <p:cNvPr id="714" name="Google Shape;714;g2a22ffc9886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2d1f00019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Hormones &amp; You Worksheet</a:t>
            </a:r>
            <a:r>
              <a:rPr lang="en-US" sz="1300" i="1">
                <a:solidFill>
                  <a:schemeClr val="dk1"/>
                </a:solidFill>
                <a:latin typeface="Calibri"/>
                <a:ea typeface="Calibri"/>
                <a:cs typeface="Calibri"/>
                <a:sym typeface="Calibri"/>
              </a:rPr>
              <a:t>. Give students a couple of minutes to complete the worksheet, then review answers together using the Teacher’s Answer Key provided in the materials.  </a:t>
            </a:r>
            <a:endParaRPr/>
          </a:p>
        </p:txBody>
      </p:sp>
      <p:sp>
        <p:nvSpPr>
          <p:cNvPr id="734" name="Google Shape;734;g2d1f00019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1e3f07d9649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All body systems are important for your health. Through teenFEMM, as we learn more about your growth and development during this important time in your life, we will focus on how a healthy reproductive system is an important indicator of your body’s overall health. </a:t>
            </a:r>
            <a:endParaRPr sz="1300">
              <a:solidFill>
                <a:schemeClr val="dk1"/>
              </a:solidFill>
              <a:latin typeface="Calibri"/>
              <a:ea typeface="Calibri"/>
              <a:cs typeface="Calibri"/>
              <a:sym typeface="Calibri"/>
            </a:endParaRPr>
          </a:p>
        </p:txBody>
      </p:sp>
      <p:sp>
        <p:nvSpPr>
          <p:cNvPr id="744" name="Google Shape;744;g1e3f07d9649_0_3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g1e3f07d9649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4" name="Google Shape;754;g1e3f07d9649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 name="Google Shape;48;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3" name="Google Shape;53;p8"/>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9" name="Google Shape;59;p9"/>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9" name="Google Shape;69;p11"/>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70" name="Google Shape;70;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5" name="Google Shape;75;p12"/>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12"/>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0"/>
        <p:cNvGrpSpPr/>
        <p:nvPr/>
      </p:nvGrpSpPr>
      <p:grpSpPr>
        <a:xfrm>
          <a:off x="0" y="0"/>
          <a:ext cx="0" cy="0"/>
          <a:chOff x="0" y="0"/>
          <a:chExt cx="0" cy="0"/>
        </a:xfrm>
      </p:grpSpPr>
      <p:sp>
        <p:nvSpPr>
          <p:cNvPr id="81" name="Google Shape;81;p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2" name="Google Shape;82;p13"/>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
        <p:nvSpPr>
          <p:cNvPr id="95" name="Google Shape;95;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6" name="Google Shape;96;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0" name="Google Shape;100;p16"/>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1" name="Google Shape;101;p1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2" name="Google Shape;102;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3" name="Google Shape;103;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 name="Google Shape;104;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7" name="Google Shape;107;p1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8" name="Google Shape;108;p17"/>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9" name="Google Shape;109;p1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0" name="Google Shape;110;p1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1" name="Google Shape;111;p1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4" name="Google Shape;114;p18"/>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5" name="Google Shape;115;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6" name="Google Shape;116;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7" name="Google Shape;117;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22"/>
        <p:cNvGrpSpPr/>
        <p:nvPr/>
      </p:nvGrpSpPr>
      <p:grpSpPr>
        <a:xfrm>
          <a:off x="0" y="0"/>
          <a:ext cx="0" cy="0"/>
          <a:chOff x="0" y="0"/>
          <a:chExt cx="0" cy="0"/>
        </a:xfrm>
      </p:grpSpPr>
      <p:sp>
        <p:nvSpPr>
          <p:cNvPr id="123" name="Google Shape;123;p21"/>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4" name="Google Shape;124;p2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25"/>
        <p:cNvGrpSpPr/>
        <p:nvPr/>
      </p:nvGrpSpPr>
      <p:grpSpPr>
        <a:xfrm>
          <a:off x="0" y="0"/>
          <a:ext cx="0" cy="0"/>
          <a:chOff x="0" y="0"/>
          <a:chExt cx="0" cy="0"/>
        </a:xfrm>
      </p:grpSpPr>
      <p:pic>
        <p:nvPicPr>
          <p:cNvPr id="126" name="Google Shape;126;p22"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27" name="Google Shape;127;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8" name="Google Shape;128;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9" name="Google Shape;129;p2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0" name="Google Shape;130;p2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1" name="Google Shape;131;p2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32"/>
        <p:cNvGrpSpPr/>
        <p:nvPr/>
      </p:nvGrpSpPr>
      <p:grpSpPr>
        <a:xfrm>
          <a:off x="0" y="0"/>
          <a:ext cx="0" cy="0"/>
          <a:chOff x="0" y="0"/>
          <a:chExt cx="0" cy="0"/>
        </a:xfrm>
      </p:grpSpPr>
      <p:sp>
        <p:nvSpPr>
          <p:cNvPr id="133" name="Google Shape;133;p23"/>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4" name="Google Shape;134;p23"/>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35" name="Google Shape;135;p2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6" name="Google Shape;136;p2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7" name="Google Shape;137;p2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38"/>
        <p:cNvGrpSpPr/>
        <p:nvPr/>
      </p:nvGrpSpPr>
      <p:grpSpPr>
        <a:xfrm>
          <a:off x="0" y="0"/>
          <a:ext cx="0" cy="0"/>
          <a:chOff x="0" y="0"/>
          <a:chExt cx="0" cy="0"/>
        </a:xfrm>
      </p:grpSpPr>
      <p:sp>
        <p:nvSpPr>
          <p:cNvPr id="139" name="Google Shape;139;p24"/>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0" name="Google Shape;140;p2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41"/>
        <p:cNvGrpSpPr/>
        <p:nvPr/>
      </p:nvGrpSpPr>
      <p:grpSpPr>
        <a:xfrm>
          <a:off x="0" y="0"/>
          <a:ext cx="0" cy="0"/>
          <a:chOff x="0" y="0"/>
          <a:chExt cx="0" cy="0"/>
        </a:xfrm>
      </p:grpSpPr>
      <p:pic>
        <p:nvPicPr>
          <p:cNvPr id="142" name="Google Shape;142;p25"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43" name="Google Shape;143;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4" name="Google Shape;144;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5" name="Google Shape;145;p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7" name="Google Shape;147;p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48"/>
        <p:cNvGrpSpPr/>
        <p:nvPr/>
      </p:nvGrpSpPr>
      <p:grpSpPr>
        <a:xfrm>
          <a:off x="0" y="0"/>
          <a:ext cx="0" cy="0"/>
          <a:chOff x="0" y="0"/>
          <a:chExt cx="0" cy="0"/>
        </a:xfrm>
      </p:grpSpPr>
      <p:sp>
        <p:nvSpPr>
          <p:cNvPr id="149" name="Google Shape;149;p2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1" name="Google Shape;151;p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3" name="Google Shape;153;p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54"/>
        <p:cNvGrpSpPr/>
        <p:nvPr/>
      </p:nvGrpSpPr>
      <p:grpSpPr>
        <a:xfrm>
          <a:off x="0" y="0"/>
          <a:ext cx="0" cy="0"/>
          <a:chOff x="0" y="0"/>
          <a:chExt cx="0" cy="0"/>
        </a:xfrm>
      </p:grpSpPr>
      <p:cxnSp>
        <p:nvCxnSpPr>
          <p:cNvPr id="155" name="Google Shape;155;p2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56" name="Google Shape;156;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58"/>
        <p:cNvGrpSpPr/>
        <p:nvPr/>
      </p:nvGrpSpPr>
      <p:grpSpPr>
        <a:xfrm>
          <a:off x="0" y="0"/>
          <a:ext cx="0" cy="0"/>
          <a:chOff x="0" y="0"/>
          <a:chExt cx="0" cy="0"/>
        </a:xfrm>
      </p:grpSpPr>
      <p:cxnSp>
        <p:nvCxnSpPr>
          <p:cNvPr id="159" name="Google Shape;159;p2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60" name="Google Shape;160;p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61" name="Google Shape;161;p2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2"/>
        <p:cNvGrpSpPr/>
        <p:nvPr/>
      </p:nvGrpSpPr>
      <p:grpSpPr>
        <a:xfrm>
          <a:off x="0" y="0"/>
          <a:ext cx="0" cy="0"/>
          <a:chOff x="0" y="0"/>
          <a:chExt cx="0" cy="0"/>
        </a:xfrm>
      </p:grpSpPr>
      <p:sp>
        <p:nvSpPr>
          <p:cNvPr id="163" name="Google Shape;163;p2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4" name="Google Shape;164;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165"/>
        <p:cNvGrpSpPr/>
        <p:nvPr/>
      </p:nvGrpSpPr>
      <p:grpSpPr>
        <a:xfrm>
          <a:off x="0" y="0"/>
          <a:ext cx="0" cy="0"/>
          <a:chOff x="0" y="0"/>
          <a:chExt cx="0" cy="0"/>
        </a:xfrm>
      </p:grpSpPr>
      <p:sp>
        <p:nvSpPr>
          <p:cNvPr id="166" name="Google Shape;166;p30"/>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169"/>
        <p:cNvGrpSpPr/>
        <p:nvPr/>
      </p:nvGrpSpPr>
      <p:grpSpPr>
        <a:xfrm>
          <a:off x="0" y="0"/>
          <a:ext cx="0" cy="0"/>
          <a:chOff x="0" y="0"/>
          <a:chExt cx="0" cy="0"/>
        </a:xfrm>
      </p:grpSpPr>
      <p:sp>
        <p:nvSpPr>
          <p:cNvPr id="170" name="Google Shape;170;p32"/>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1" name="Google Shape;171;p3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72"/>
        <p:cNvGrpSpPr/>
        <p:nvPr/>
      </p:nvGrpSpPr>
      <p:grpSpPr>
        <a:xfrm>
          <a:off x="0" y="0"/>
          <a:ext cx="0" cy="0"/>
          <a:chOff x="0" y="0"/>
          <a:chExt cx="0" cy="0"/>
        </a:xfrm>
      </p:grpSpPr>
      <p:cxnSp>
        <p:nvCxnSpPr>
          <p:cNvPr id="173" name="Google Shape;173;p33"/>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174" name="Google Shape;174;p3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5" name="Google Shape;175;p33"/>
          <p:cNvSpPr txBox="1">
            <a:spLocks noGrp="1"/>
          </p:cNvSpPr>
          <p:nvPr>
            <p:ph type="body" idx="1"/>
          </p:nvPr>
        </p:nvSpPr>
        <p:spPr>
          <a:xfrm>
            <a:off x="309563" y="1150697"/>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176"/>
        <p:cNvGrpSpPr/>
        <p:nvPr/>
      </p:nvGrpSpPr>
      <p:grpSpPr>
        <a:xfrm>
          <a:off x="0" y="0"/>
          <a:ext cx="0" cy="0"/>
          <a:chOff x="0" y="0"/>
          <a:chExt cx="0" cy="0"/>
        </a:xfrm>
      </p:grpSpPr>
      <p:cxnSp>
        <p:nvCxnSpPr>
          <p:cNvPr id="177" name="Google Shape;177;p34"/>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178" name="Google Shape;178;p34"/>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9" name="Google Shape;179;p3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180"/>
        <p:cNvGrpSpPr/>
        <p:nvPr/>
      </p:nvGrpSpPr>
      <p:grpSpPr>
        <a:xfrm>
          <a:off x="0" y="0"/>
          <a:ext cx="0" cy="0"/>
          <a:chOff x="0" y="0"/>
          <a:chExt cx="0" cy="0"/>
        </a:xfrm>
      </p:grpSpPr>
      <p:sp>
        <p:nvSpPr>
          <p:cNvPr id="181" name="Google Shape;181;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2" name="Google Shape;182;p35"/>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83"/>
        <p:cNvGrpSpPr/>
        <p:nvPr/>
      </p:nvGrpSpPr>
      <p:grpSpPr>
        <a:xfrm>
          <a:off x="0" y="0"/>
          <a:ext cx="0" cy="0"/>
          <a:chOff x="0" y="0"/>
          <a:chExt cx="0" cy="0"/>
        </a:xfrm>
      </p:grpSpPr>
      <p:cxnSp>
        <p:nvCxnSpPr>
          <p:cNvPr id="184" name="Google Shape;184;p36"/>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185" name="Google Shape;185;p3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6" name="Google Shape;186;p36"/>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7" name="Google Shape;187;p36"/>
          <p:cNvSpPr txBox="1">
            <a:spLocks noGrp="1"/>
          </p:cNvSpPr>
          <p:nvPr>
            <p:ph type="body" idx="2"/>
          </p:nvPr>
        </p:nvSpPr>
        <p:spPr>
          <a:xfrm>
            <a:off x="309563"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188"/>
        <p:cNvGrpSpPr/>
        <p:nvPr/>
      </p:nvGrpSpPr>
      <p:grpSpPr>
        <a:xfrm>
          <a:off x="0" y="0"/>
          <a:ext cx="0" cy="0"/>
          <a:chOff x="0" y="0"/>
          <a:chExt cx="0" cy="0"/>
        </a:xfrm>
      </p:grpSpPr>
      <p:sp>
        <p:nvSpPr>
          <p:cNvPr id="189" name="Google Shape;189;p37"/>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6"/>
        <p:cNvGrpSpPr/>
        <p:nvPr/>
      </p:nvGrpSpPr>
      <p:grpSpPr>
        <a:xfrm>
          <a:off x="0" y="0"/>
          <a:ext cx="0" cy="0"/>
          <a:chOff x="0" y="0"/>
          <a:chExt cx="0" cy="0"/>
        </a:xfrm>
      </p:grpSpPr>
      <p:sp>
        <p:nvSpPr>
          <p:cNvPr id="197" name="Google Shape;197;p3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8" name="Google Shape;198;p3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99" name="Google Shape;199;p3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0" name="Google Shape;200;p3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1" name="Google Shape;201;p3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2" name="Google Shape;202;p3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3"/>
        <p:cNvGrpSpPr/>
        <p:nvPr/>
      </p:nvGrpSpPr>
      <p:grpSpPr>
        <a:xfrm>
          <a:off x="0" y="0"/>
          <a:ext cx="0" cy="0"/>
          <a:chOff x="0" y="0"/>
          <a:chExt cx="0" cy="0"/>
        </a:xfrm>
      </p:grpSpPr>
      <p:sp>
        <p:nvSpPr>
          <p:cNvPr id="204" name="Google Shape;204;p4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05" name="Google Shape;205;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6" name="Google Shape;206;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7" name="Google Shape;207;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4"/>
        <p:cNvGrpSpPr/>
        <p:nvPr/>
      </p:nvGrpSpPr>
      <p:grpSpPr>
        <a:xfrm>
          <a:off x="0" y="0"/>
          <a:ext cx="0" cy="0"/>
          <a:chOff x="0" y="0"/>
          <a:chExt cx="0" cy="0"/>
        </a:xfrm>
      </p:grpSpPr>
      <p:sp>
        <p:nvSpPr>
          <p:cNvPr id="215" name="Google Shape;215;p4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6" name="Google Shape;216;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7" name="Google Shape;217;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8" name="Google Shape;218;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219"/>
        <p:cNvGrpSpPr/>
        <p:nvPr/>
      </p:nvGrpSpPr>
      <p:grpSpPr>
        <a:xfrm>
          <a:off x="0" y="0"/>
          <a:ext cx="0" cy="0"/>
          <a:chOff x="0" y="0"/>
          <a:chExt cx="0" cy="0"/>
        </a:xfrm>
      </p:grpSpPr>
      <p:sp>
        <p:nvSpPr>
          <p:cNvPr id="220" name="Google Shape;220;p4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1" name="Google Shape;221;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3" name="Google Shape;223;p43"/>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224"/>
        <p:cNvGrpSpPr/>
        <p:nvPr/>
      </p:nvGrpSpPr>
      <p:grpSpPr>
        <a:xfrm>
          <a:off x="0" y="0"/>
          <a:ext cx="0" cy="0"/>
          <a:chOff x="0" y="0"/>
          <a:chExt cx="0" cy="0"/>
        </a:xfrm>
      </p:grpSpPr>
      <p:sp>
        <p:nvSpPr>
          <p:cNvPr id="225" name="Google Shape;225;p44"/>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6" name="Google Shape;226;p44"/>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7" name="Google Shape;227;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8" name="Google Shape;228;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9" name="Google Shape;229;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236"/>
        <p:cNvGrpSpPr/>
        <p:nvPr/>
      </p:nvGrpSpPr>
      <p:grpSpPr>
        <a:xfrm>
          <a:off x="0" y="0"/>
          <a:ext cx="0" cy="0"/>
          <a:chOff x="0" y="0"/>
          <a:chExt cx="0" cy="0"/>
        </a:xfrm>
      </p:grpSpPr>
      <p:sp>
        <p:nvSpPr>
          <p:cNvPr id="237" name="Google Shape;237;p4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8" name="Google Shape;238;p46"/>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9" name="Google Shape;239;p46"/>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0" name="Google Shape;240;p46"/>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1" name="Google Shape;241;p46"/>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242"/>
        <p:cNvGrpSpPr/>
        <p:nvPr/>
      </p:nvGrpSpPr>
      <p:grpSpPr>
        <a:xfrm>
          <a:off x="0" y="0"/>
          <a:ext cx="0" cy="0"/>
          <a:chOff x="0" y="0"/>
          <a:chExt cx="0" cy="0"/>
        </a:xfrm>
      </p:grpSpPr>
      <p:sp>
        <p:nvSpPr>
          <p:cNvPr id="243" name="Google Shape;243;p4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44" name="Google Shape;244;p47"/>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5" name="Google Shape;245;p47"/>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6" name="Google Shape;246;p47"/>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247"/>
        <p:cNvGrpSpPr/>
        <p:nvPr/>
      </p:nvGrpSpPr>
      <p:grpSpPr>
        <a:xfrm>
          <a:off x="0" y="0"/>
          <a:ext cx="0" cy="0"/>
          <a:chOff x="0" y="0"/>
          <a:chExt cx="0" cy="0"/>
        </a:xfrm>
      </p:grpSpPr>
      <p:sp>
        <p:nvSpPr>
          <p:cNvPr id="248" name="Google Shape;248;p48"/>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49" name="Google Shape;249;p48"/>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250" name="Google Shape;250;p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1" name="Google Shape;251;p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2" name="Google Shape;252;p4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3"/>
        <p:cNvGrpSpPr/>
        <p:nvPr/>
      </p:nvGrpSpPr>
      <p:grpSpPr>
        <a:xfrm>
          <a:off x="0" y="0"/>
          <a:ext cx="0" cy="0"/>
          <a:chOff x="0" y="0"/>
          <a:chExt cx="0" cy="0"/>
        </a:xfrm>
      </p:grpSpPr>
      <p:sp>
        <p:nvSpPr>
          <p:cNvPr id="254" name="Google Shape;254;p49"/>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55" name="Google Shape;255;p4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6" name="Google Shape;256;p4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7" name="Google Shape;257;p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8" name="Google Shape;258;p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59" name="Google Shape;259;p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0"/>
        <p:cNvGrpSpPr/>
        <p:nvPr/>
      </p:nvGrpSpPr>
      <p:grpSpPr>
        <a:xfrm>
          <a:off x="0" y="0"/>
          <a:ext cx="0" cy="0"/>
          <a:chOff x="0" y="0"/>
          <a:chExt cx="0" cy="0"/>
        </a:xfrm>
      </p:grpSpPr>
      <p:sp>
        <p:nvSpPr>
          <p:cNvPr id="261" name="Google Shape;261;p5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62" name="Google Shape;262;p50"/>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63" name="Google Shape;263;p50"/>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4" name="Google Shape;264;p50"/>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65" name="Google Shape;265;p50"/>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6" name="Google Shape;266;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7" name="Google Shape;267;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68" name="Google Shape;268;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9"/>
        <p:cNvGrpSpPr/>
        <p:nvPr/>
      </p:nvGrpSpPr>
      <p:grpSpPr>
        <a:xfrm>
          <a:off x="0" y="0"/>
          <a:ext cx="0" cy="0"/>
          <a:chOff x="0" y="0"/>
          <a:chExt cx="0" cy="0"/>
        </a:xfrm>
      </p:grpSpPr>
      <p:sp>
        <p:nvSpPr>
          <p:cNvPr id="270" name="Google Shape;270;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1" name="Google Shape;271;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2" name="Google Shape;272;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73"/>
        <p:cNvGrpSpPr/>
        <p:nvPr/>
      </p:nvGrpSpPr>
      <p:grpSpPr>
        <a:xfrm>
          <a:off x="0" y="0"/>
          <a:ext cx="0" cy="0"/>
          <a:chOff x="0" y="0"/>
          <a:chExt cx="0" cy="0"/>
        </a:xfrm>
      </p:grpSpPr>
      <p:sp>
        <p:nvSpPr>
          <p:cNvPr id="274" name="Google Shape;274;p52"/>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75" name="Google Shape;275;p52"/>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76" name="Google Shape;276;p52"/>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77" name="Google Shape;277;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8" name="Google Shape;278;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79" name="Google Shape;279;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280"/>
        <p:cNvGrpSpPr/>
        <p:nvPr/>
      </p:nvGrpSpPr>
      <p:grpSpPr>
        <a:xfrm>
          <a:off x="0" y="0"/>
          <a:ext cx="0" cy="0"/>
          <a:chOff x="0" y="0"/>
          <a:chExt cx="0" cy="0"/>
        </a:xfrm>
      </p:grpSpPr>
      <p:sp>
        <p:nvSpPr>
          <p:cNvPr id="281" name="Google Shape;281;p5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82" name="Google Shape;282;p5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3" name="Google Shape;283;p53"/>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84" name="Google Shape;284;p5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5" name="Google Shape;285;p5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6" name="Google Shape;286;p5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87"/>
        <p:cNvGrpSpPr/>
        <p:nvPr/>
      </p:nvGrpSpPr>
      <p:grpSpPr>
        <a:xfrm>
          <a:off x="0" y="0"/>
          <a:ext cx="0" cy="0"/>
          <a:chOff x="0" y="0"/>
          <a:chExt cx="0" cy="0"/>
        </a:xfrm>
      </p:grpSpPr>
      <p:sp>
        <p:nvSpPr>
          <p:cNvPr id="288" name="Google Shape;288;p5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89" name="Google Shape;289;p54"/>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90" name="Google Shape;290;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1" name="Google Shape;291;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2" name="Google Shape;292;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293"/>
        <p:cNvGrpSpPr/>
        <p:nvPr/>
      </p:nvGrpSpPr>
      <p:grpSpPr>
        <a:xfrm>
          <a:off x="0" y="0"/>
          <a:ext cx="0" cy="0"/>
          <a:chOff x="0" y="0"/>
          <a:chExt cx="0" cy="0"/>
        </a:xfrm>
      </p:grpSpPr>
      <p:sp>
        <p:nvSpPr>
          <p:cNvPr id="294" name="Google Shape;294;p55"/>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295"/>
        <p:cNvGrpSpPr/>
        <p:nvPr/>
      </p:nvGrpSpPr>
      <p:grpSpPr>
        <a:xfrm>
          <a:off x="0" y="0"/>
          <a:ext cx="0" cy="0"/>
          <a:chOff x="0" y="0"/>
          <a:chExt cx="0" cy="0"/>
        </a:xfrm>
      </p:grpSpPr>
      <p:cxnSp>
        <p:nvCxnSpPr>
          <p:cNvPr id="296" name="Google Shape;296;p5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97" name="Google Shape;297;p5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99"/>
        <p:cNvGrpSpPr/>
        <p:nvPr/>
      </p:nvGrpSpPr>
      <p:grpSpPr>
        <a:xfrm>
          <a:off x="0" y="0"/>
          <a:ext cx="0" cy="0"/>
          <a:chOff x="0" y="0"/>
          <a:chExt cx="0" cy="0"/>
        </a:xfrm>
      </p:grpSpPr>
      <p:cxnSp>
        <p:nvCxnSpPr>
          <p:cNvPr id="300" name="Google Shape;300;p5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301" name="Google Shape;301;p5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02" name="Google Shape;302;p57"/>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03"/>
        <p:cNvGrpSpPr/>
        <p:nvPr/>
      </p:nvGrpSpPr>
      <p:grpSpPr>
        <a:xfrm>
          <a:off x="0" y="0"/>
          <a:ext cx="0" cy="0"/>
          <a:chOff x="0" y="0"/>
          <a:chExt cx="0" cy="0"/>
        </a:xfrm>
      </p:grpSpPr>
      <p:sp>
        <p:nvSpPr>
          <p:cNvPr id="304" name="Google Shape;304;p58"/>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5" name="Google Shape;305;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06"/>
        <p:cNvGrpSpPr/>
        <p:nvPr/>
      </p:nvGrpSpPr>
      <p:grpSpPr>
        <a:xfrm>
          <a:off x="0" y="0"/>
          <a:ext cx="0" cy="0"/>
          <a:chOff x="0" y="0"/>
          <a:chExt cx="0" cy="0"/>
        </a:xfrm>
      </p:grpSpPr>
      <p:pic>
        <p:nvPicPr>
          <p:cNvPr id="307" name="Google Shape;307;p5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08" name="Google Shape;308;p5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09" name="Google Shape;309;p5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10" name="Google Shape;310;p5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1" name="Google Shape;311;p5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2" name="Google Shape;312;p5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13"/>
        <p:cNvGrpSpPr/>
        <p:nvPr/>
      </p:nvGrpSpPr>
      <p:grpSpPr>
        <a:xfrm>
          <a:off x="0" y="0"/>
          <a:ext cx="0" cy="0"/>
          <a:chOff x="0" y="0"/>
          <a:chExt cx="0" cy="0"/>
        </a:xfrm>
      </p:grpSpPr>
      <p:sp>
        <p:nvSpPr>
          <p:cNvPr id="314" name="Google Shape;314;p6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5" name="Google Shape;315;p6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16" name="Google Shape;316;p6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7" name="Google Shape;317;p6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8" name="Google Shape;318;p6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19"/>
        <p:cNvGrpSpPr/>
        <p:nvPr/>
      </p:nvGrpSpPr>
      <p:grpSpPr>
        <a:xfrm>
          <a:off x="0" y="0"/>
          <a:ext cx="0" cy="0"/>
          <a:chOff x="0" y="0"/>
          <a:chExt cx="0" cy="0"/>
        </a:xfrm>
      </p:grpSpPr>
      <p:sp>
        <p:nvSpPr>
          <p:cNvPr id="320" name="Google Shape;320;p61"/>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1" name="Google Shape;321;p6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22"/>
        <p:cNvGrpSpPr/>
        <p:nvPr/>
      </p:nvGrpSpPr>
      <p:grpSpPr>
        <a:xfrm>
          <a:off x="0" y="0"/>
          <a:ext cx="0" cy="0"/>
          <a:chOff x="0" y="0"/>
          <a:chExt cx="0" cy="0"/>
        </a:xfrm>
      </p:grpSpPr>
      <p:pic>
        <p:nvPicPr>
          <p:cNvPr id="323" name="Google Shape;323;p62"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4" name="Google Shape;324;p6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5" name="Google Shape;325;p6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26" name="Google Shape;326;p62"/>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7" name="Google Shape;327;p62"/>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8" name="Google Shape;328;p62"/>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329"/>
        <p:cNvGrpSpPr/>
        <p:nvPr/>
      </p:nvGrpSpPr>
      <p:grpSpPr>
        <a:xfrm>
          <a:off x="0" y="0"/>
          <a:ext cx="0" cy="0"/>
          <a:chOff x="0" y="0"/>
          <a:chExt cx="0" cy="0"/>
        </a:xfrm>
      </p:grpSpPr>
      <p:cxnSp>
        <p:nvCxnSpPr>
          <p:cNvPr id="330" name="Google Shape;330;p63"/>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331" name="Google Shape;331;p63"/>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3"/>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33"/>
        <p:cNvGrpSpPr/>
        <p:nvPr/>
      </p:nvGrpSpPr>
      <p:grpSpPr>
        <a:xfrm>
          <a:off x="0" y="0"/>
          <a:ext cx="0" cy="0"/>
          <a:chOff x="0" y="0"/>
          <a:chExt cx="0" cy="0"/>
        </a:xfrm>
      </p:grpSpPr>
      <p:cxnSp>
        <p:nvCxnSpPr>
          <p:cNvPr id="334" name="Google Shape;334;p64"/>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35" name="Google Shape;335;p6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36" name="Google Shape;336;p64"/>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337"/>
        <p:cNvGrpSpPr/>
        <p:nvPr/>
      </p:nvGrpSpPr>
      <p:grpSpPr>
        <a:xfrm>
          <a:off x="0" y="0"/>
          <a:ext cx="0" cy="0"/>
          <a:chOff x="0" y="0"/>
          <a:chExt cx="0" cy="0"/>
        </a:xfrm>
      </p:grpSpPr>
      <p:pic>
        <p:nvPicPr>
          <p:cNvPr id="338" name="Google Shape;338;p65"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39" name="Google Shape;339;p6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0" name="Google Shape;340;p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41" name="Google Shape;341;p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2" name="Google Shape;342;p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3" name="Google Shape;343;p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344"/>
        <p:cNvGrpSpPr/>
        <p:nvPr/>
      </p:nvGrpSpPr>
      <p:grpSpPr>
        <a:xfrm>
          <a:off x="0" y="0"/>
          <a:ext cx="0" cy="0"/>
          <a:chOff x="0" y="0"/>
          <a:chExt cx="0" cy="0"/>
        </a:xfrm>
      </p:grpSpPr>
      <p:sp>
        <p:nvSpPr>
          <p:cNvPr id="345" name="Google Shape;345;p6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6" name="Google Shape;346;p6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7" name="Google Shape;347;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8" name="Google Shape;348;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9" name="Google Shape;349;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350"/>
        <p:cNvGrpSpPr/>
        <p:nvPr/>
      </p:nvGrpSpPr>
      <p:grpSpPr>
        <a:xfrm>
          <a:off x="0" y="0"/>
          <a:ext cx="0" cy="0"/>
          <a:chOff x="0" y="0"/>
          <a:chExt cx="0" cy="0"/>
        </a:xfrm>
      </p:grpSpPr>
      <p:pic>
        <p:nvPicPr>
          <p:cNvPr id="351" name="Google Shape;351;p67"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2" name="Google Shape;352;p6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3" name="Google Shape;353;p6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54" name="Google Shape;354;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5" name="Google Shape;355;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6" name="Google Shape;356;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357"/>
        <p:cNvGrpSpPr/>
        <p:nvPr/>
      </p:nvGrpSpPr>
      <p:grpSpPr>
        <a:xfrm>
          <a:off x="0" y="0"/>
          <a:ext cx="0" cy="0"/>
          <a:chOff x="0" y="0"/>
          <a:chExt cx="0" cy="0"/>
        </a:xfrm>
      </p:grpSpPr>
      <p:sp>
        <p:nvSpPr>
          <p:cNvPr id="358" name="Google Shape;358;p6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59" name="Google Shape;359;p6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0" name="Google Shape;360;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1" name="Google Shape;361;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2" name="Google Shape;362;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363"/>
        <p:cNvGrpSpPr/>
        <p:nvPr/>
      </p:nvGrpSpPr>
      <p:grpSpPr>
        <a:xfrm>
          <a:off x="0" y="0"/>
          <a:ext cx="0" cy="0"/>
          <a:chOff x="0" y="0"/>
          <a:chExt cx="0" cy="0"/>
        </a:xfrm>
      </p:grpSpPr>
      <p:sp>
        <p:nvSpPr>
          <p:cNvPr id="364" name="Google Shape;364;p69"/>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5" name="Google Shape;365;p6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366"/>
        <p:cNvGrpSpPr/>
        <p:nvPr/>
      </p:nvGrpSpPr>
      <p:grpSpPr>
        <a:xfrm>
          <a:off x="0" y="0"/>
          <a:ext cx="0" cy="0"/>
          <a:chOff x="0" y="0"/>
          <a:chExt cx="0" cy="0"/>
        </a:xfrm>
      </p:grpSpPr>
      <p:pic>
        <p:nvPicPr>
          <p:cNvPr id="367" name="Google Shape;367;p70"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68" name="Google Shape;368;p7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69" name="Google Shape;369;p7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70" name="Google Shape;370;p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1" name="Google Shape;371;p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2" name="Google Shape;372;p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373"/>
        <p:cNvGrpSpPr/>
        <p:nvPr/>
      </p:nvGrpSpPr>
      <p:grpSpPr>
        <a:xfrm>
          <a:off x="0" y="0"/>
          <a:ext cx="0" cy="0"/>
          <a:chOff x="0" y="0"/>
          <a:chExt cx="0" cy="0"/>
        </a:xfrm>
      </p:grpSpPr>
      <p:cxnSp>
        <p:nvCxnSpPr>
          <p:cNvPr id="374" name="Google Shape;374;p71"/>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375" name="Google Shape;375;p7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6" name="Google Shape;376;p7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77"/>
        <p:cNvGrpSpPr/>
        <p:nvPr/>
      </p:nvGrpSpPr>
      <p:grpSpPr>
        <a:xfrm>
          <a:off x="0" y="0"/>
          <a:ext cx="0" cy="0"/>
          <a:chOff x="0" y="0"/>
          <a:chExt cx="0" cy="0"/>
        </a:xfrm>
      </p:grpSpPr>
      <p:cxnSp>
        <p:nvCxnSpPr>
          <p:cNvPr id="378" name="Google Shape;378;p7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79" name="Google Shape;379;p7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80" name="Google Shape;380;p7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1"/>
        <p:cNvGrpSpPr/>
        <p:nvPr/>
      </p:nvGrpSpPr>
      <p:grpSpPr>
        <a:xfrm>
          <a:off x="0" y="0"/>
          <a:ext cx="0" cy="0"/>
          <a:chOff x="0" y="0"/>
          <a:chExt cx="0" cy="0"/>
        </a:xfrm>
      </p:grpSpPr>
      <p:cxnSp>
        <p:nvCxnSpPr>
          <p:cNvPr id="382" name="Google Shape;382;p7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83" name="Google Shape;383;p7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84" name="Google Shape;384;p73"/>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5"/>
        <p:cNvGrpSpPr/>
        <p:nvPr/>
      </p:nvGrpSpPr>
      <p:grpSpPr>
        <a:xfrm>
          <a:off x="0" y="0"/>
          <a:ext cx="0" cy="0"/>
          <a:chOff x="0" y="0"/>
          <a:chExt cx="0" cy="0"/>
        </a:xfrm>
      </p:grpSpPr>
      <p:cxnSp>
        <p:nvCxnSpPr>
          <p:cNvPr id="386" name="Google Shape;386;p74"/>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87" name="Google Shape;387;p74"/>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88" name="Google Shape;388;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89"/>
        <p:cNvGrpSpPr/>
        <p:nvPr/>
      </p:nvGrpSpPr>
      <p:grpSpPr>
        <a:xfrm>
          <a:off x="0" y="0"/>
          <a:ext cx="0" cy="0"/>
          <a:chOff x="0" y="0"/>
          <a:chExt cx="0" cy="0"/>
        </a:xfrm>
      </p:grpSpPr>
      <p:sp>
        <p:nvSpPr>
          <p:cNvPr id="390" name="Google Shape;390;p75"/>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2"/>
        <p:cNvGrpSpPr/>
        <p:nvPr/>
      </p:nvGrpSpPr>
      <p:grpSpPr>
        <a:xfrm>
          <a:off x="0" y="0"/>
          <a:ext cx="0" cy="0"/>
          <a:chOff x="0" y="0"/>
          <a:chExt cx="0" cy="0"/>
        </a:xfrm>
      </p:grpSpPr>
      <p:cxnSp>
        <p:nvCxnSpPr>
          <p:cNvPr id="393" name="Google Shape;393;p7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95" name="Google Shape;395;p76"/>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6"/>
        <p:cNvGrpSpPr/>
        <p:nvPr/>
      </p:nvGrpSpPr>
      <p:grpSpPr>
        <a:xfrm>
          <a:off x="0" y="0"/>
          <a:ext cx="0" cy="0"/>
          <a:chOff x="0" y="0"/>
          <a:chExt cx="0" cy="0"/>
        </a:xfrm>
      </p:grpSpPr>
      <p:cxnSp>
        <p:nvCxnSpPr>
          <p:cNvPr id="397" name="Google Shape;397;p7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398" name="Google Shape;398;p7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9" name="Google Shape;399;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00"/>
        <p:cNvGrpSpPr/>
        <p:nvPr/>
      </p:nvGrpSpPr>
      <p:grpSpPr>
        <a:xfrm>
          <a:off x="0" y="0"/>
          <a:ext cx="0" cy="0"/>
          <a:chOff x="0" y="0"/>
          <a:chExt cx="0" cy="0"/>
        </a:xfrm>
      </p:grpSpPr>
      <p:cxnSp>
        <p:nvCxnSpPr>
          <p:cNvPr id="401" name="Google Shape;401;p7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03" name="Google Shape;403;p7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0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34" Type="http://schemas.openxmlformats.org/officeDocument/2006/relationships/image" Target="../media/image2.png"/><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theme" Target="../theme/theme3.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8"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4" Type="http://schemas.openxmlformats.org/officeDocument/2006/relationships/image" Target="../media/image9.jp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theme" Target="../theme/theme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image" Target="../media/image2.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3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190"/>
        <p:cNvGrpSpPr/>
        <p:nvPr/>
      </p:nvGrpSpPr>
      <p:grpSpPr>
        <a:xfrm>
          <a:off x="0" y="0"/>
          <a:ext cx="0" cy="0"/>
          <a:chOff x="0" y="0"/>
          <a:chExt cx="0" cy="0"/>
        </a:xfrm>
      </p:grpSpPr>
      <p:sp>
        <p:nvSpPr>
          <p:cNvPr id="191" name="Google Shape;191;p3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92" name="Google Shape;192;p3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3" name="Google Shape;193;p3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4" name="Google Shape;194;p3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5" name="Google Shape;195;p3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40">
            <a:alphaModFix/>
          </a:blip>
          <a:stretch>
            <a:fillRect/>
          </a:stretch>
        </a:blipFill>
        <a:effectLst/>
      </p:bgPr>
    </p:bg>
    <p:spTree>
      <p:nvGrpSpPr>
        <p:cNvPr id="1" name="Shape 208"/>
        <p:cNvGrpSpPr/>
        <p:nvPr/>
      </p:nvGrpSpPr>
      <p:grpSpPr>
        <a:xfrm>
          <a:off x="0" y="0"/>
          <a:ext cx="0" cy="0"/>
          <a:chOff x="0" y="0"/>
          <a:chExt cx="0" cy="0"/>
        </a:xfrm>
      </p:grpSpPr>
      <p:sp>
        <p:nvSpPr>
          <p:cNvPr id="209" name="Google Shape;209;p4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0" name="Google Shape;210;p4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1" name="Google Shape;211;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2" name="Google Shape;212;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3" name="Google Shape;213;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 id="2147483711" r:id="rId28"/>
    <p:sldLayoutId id="2147483712" r:id="rId29"/>
    <p:sldLayoutId id="2147483713" r:id="rId30"/>
    <p:sldLayoutId id="2147483714" r:id="rId31"/>
    <p:sldLayoutId id="2147483715" r:id="rId32"/>
    <p:sldLayoutId id="2147483716" r:id="rId33"/>
    <p:sldLayoutId id="2147483717" r:id="rId34"/>
    <p:sldLayoutId id="2147483718" r:id="rId35"/>
    <p:sldLayoutId id="2147483719" r:id="rId36"/>
    <p:sldLayoutId id="2147483720" r:id="rId37"/>
    <p:sldLayoutId id="2147483721"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8.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6.xml"/><Relationship Id="rId5" Type="http://schemas.openxmlformats.org/officeDocument/2006/relationships/image" Target="../media/image14.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6.xml"/><Relationship Id="rId5" Type="http://schemas.openxmlformats.org/officeDocument/2006/relationships/image" Target="../media/image17.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408"/>
        <p:cNvGrpSpPr/>
        <p:nvPr/>
      </p:nvGrpSpPr>
      <p:grpSpPr>
        <a:xfrm>
          <a:off x="0" y="0"/>
          <a:ext cx="0" cy="0"/>
          <a:chOff x="0" y="0"/>
          <a:chExt cx="0" cy="0"/>
        </a:xfrm>
      </p:grpSpPr>
      <p:sp>
        <p:nvSpPr>
          <p:cNvPr id="409" name="Google Shape;409;p8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10" name="Google Shape;410;p80"/>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411" name="Google Shape;411;p80"/>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12" name="Google Shape;412;p80"/>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413" name="Google Shape;413;p8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81"/>
          <p:cNvSpPr/>
          <p:nvPr/>
        </p:nvSpPr>
        <p:spPr>
          <a:xfrm>
            <a:off x="3148550" y="4220925"/>
            <a:ext cx="5342400" cy="1805400"/>
          </a:xfrm>
          <a:prstGeom prst="rect">
            <a:avLst/>
          </a:prstGeom>
          <a:noFill/>
          <a:ln w="19050" cap="flat" cmpd="sng">
            <a:solidFill>
              <a:srgbClr val="FF00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19" name="Google Shape;419;p81"/>
          <p:cNvSpPr txBox="1">
            <a:spLocks noGrp="1"/>
          </p:cNvSpPr>
          <p:nvPr>
            <p:ph type="body" idx="1"/>
          </p:nvPr>
        </p:nvSpPr>
        <p:spPr>
          <a:xfrm>
            <a:off x="3300950" y="3341075"/>
            <a:ext cx="5755800" cy="321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200">
                <a:solidFill>
                  <a:srgbClr val="666666"/>
                </a:solidFill>
                <a:latin typeface="Lexend Light"/>
                <a:ea typeface="Lexend Light"/>
                <a:cs typeface="Lexend Light"/>
                <a:sym typeface="Lexend Light"/>
              </a:rPr>
              <a:t>as you grow to full maturity.</a:t>
            </a:r>
            <a:br>
              <a:rPr lang="en-US" sz="2200">
                <a:solidFill>
                  <a:srgbClr val="666666"/>
                </a:solidFill>
                <a:latin typeface="Lexend Light"/>
                <a:ea typeface="Lexend Light"/>
                <a:cs typeface="Lexend Light"/>
                <a:sym typeface="Lexend Light"/>
              </a:rPr>
            </a:br>
            <a:br>
              <a:rPr lang="en-US" sz="2200">
                <a:solidFill>
                  <a:srgbClr val="666666"/>
                </a:solidFill>
                <a:latin typeface="Lexend Light"/>
                <a:ea typeface="Lexend Light"/>
                <a:cs typeface="Lexend Light"/>
                <a:sym typeface="Lexend Light"/>
              </a:rPr>
            </a:br>
            <a:br>
              <a:rPr lang="en-US" sz="2200">
                <a:solidFill>
                  <a:srgbClr val="666666"/>
                </a:solidFill>
                <a:latin typeface="Lexend Light"/>
                <a:ea typeface="Lexend Light"/>
                <a:cs typeface="Lexend Light"/>
                <a:sym typeface="Lexend Light"/>
              </a:rPr>
            </a:br>
            <a:r>
              <a:rPr lang="en-US" sz="2200">
                <a:solidFill>
                  <a:srgbClr val="666666"/>
                </a:solidFill>
                <a:latin typeface="Lexend Light"/>
                <a:ea typeface="Lexend Light"/>
                <a:cs typeface="Lexend Light"/>
                <a:sym typeface="Lexend Light"/>
              </a:rPr>
              <a:t>You will learn about hormones, your reproductive system, physical and emotional changes in puberty, and </a:t>
            </a:r>
            <a:br>
              <a:rPr lang="en-US" sz="2200">
                <a:solidFill>
                  <a:srgbClr val="666666"/>
                </a:solidFill>
                <a:latin typeface="Lexend Light"/>
                <a:ea typeface="Lexend Light"/>
                <a:cs typeface="Lexend Light"/>
                <a:sym typeface="Lexend Light"/>
              </a:rPr>
            </a:br>
            <a:r>
              <a:rPr lang="en-US" sz="2200">
                <a:solidFill>
                  <a:srgbClr val="666666"/>
                </a:solidFill>
                <a:latin typeface="Lexend Light"/>
                <a:ea typeface="Lexend Light"/>
                <a:cs typeface="Lexend Light"/>
                <a:sym typeface="Lexend Light"/>
              </a:rPr>
              <a:t>how daily lifestyle choices affect you!</a:t>
            </a:r>
            <a:endParaRPr sz="22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2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2200" i="0" u="none">
              <a:solidFill>
                <a:srgbClr val="666666"/>
              </a:solidFill>
              <a:latin typeface="Calibri"/>
              <a:ea typeface="Calibri"/>
              <a:cs typeface="Calibri"/>
              <a:sym typeface="Calibri"/>
            </a:endParaRPr>
          </a:p>
        </p:txBody>
      </p:sp>
      <p:sp>
        <p:nvSpPr>
          <p:cNvPr id="420" name="Google Shape;420;p81"/>
          <p:cNvSpPr txBox="1"/>
          <p:nvPr/>
        </p:nvSpPr>
        <p:spPr>
          <a:xfrm>
            <a:off x="146050" y="6492875"/>
            <a:ext cx="800100" cy="238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421" name="Google Shape;421;p81"/>
          <p:cNvPicPr preferRelativeResize="0"/>
          <p:nvPr/>
        </p:nvPicPr>
        <p:blipFill rotWithShape="1">
          <a:blip r:embed="rId3">
            <a:alphaModFix/>
          </a:blip>
          <a:srcRect b="47818"/>
          <a:stretch/>
        </p:blipFill>
        <p:spPr>
          <a:xfrm>
            <a:off x="450850" y="1161797"/>
            <a:ext cx="2645410" cy="5300703"/>
          </a:xfrm>
          <a:prstGeom prst="rect">
            <a:avLst/>
          </a:prstGeom>
          <a:noFill/>
          <a:ln>
            <a:noFill/>
          </a:ln>
        </p:spPr>
      </p:pic>
      <p:sp>
        <p:nvSpPr>
          <p:cNvPr id="422" name="Google Shape;422;p81"/>
          <p:cNvSpPr txBox="1"/>
          <p:nvPr/>
        </p:nvSpPr>
        <p:spPr>
          <a:xfrm>
            <a:off x="146050" y="526650"/>
            <a:ext cx="5463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Introducing					   					   </a:t>
            </a:r>
            <a:endParaRPr>
              <a:latin typeface="Lexend Thin"/>
              <a:ea typeface="Lexend Thin"/>
              <a:cs typeface="Lexend Thin"/>
              <a:sym typeface="Lexend Thin"/>
            </a:endParaRPr>
          </a:p>
        </p:txBody>
      </p:sp>
      <p:pic>
        <p:nvPicPr>
          <p:cNvPr id="423" name="Google Shape;423;p81"/>
          <p:cNvPicPr preferRelativeResize="0"/>
          <p:nvPr/>
        </p:nvPicPr>
        <p:blipFill>
          <a:blip r:embed="rId4">
            <a:alphaModFix/>
          </a:blip>
          <a:stretch>
            <a:fillRect/>
          </a:stretch>
        </p:blipFill>
        <p:spPr>
          <a:xfrm>
            <a:off x="2196350" y="475962"/>
            <a:ext cx="2495150" cy="655475"/>
          </a:xfrm>
          <a:prstGeom prst="rect">
            <a:avLst/>
          </a:prstGeom>
          <a:noFill/>
          <a:ln>
            <a:noFill/>
          </a:ln>
        </p:spPr>
      </p:pic>
      <p:cxnSp>
        <p:nvCxnSpPr>
          <p:cNvPr id="424" name="Google Shape;424;p81"/>
          <p:cNvCxnSpPr/>
          <p:nvPr/>
        </p:nvCxnSpPr>
        <p:spPr>
          <a:xfrm>
            <a:off x="3107714" y="1320073"/>
            <a:ext cx="2009400" cy="1805400"/>
          </a:xfrm>
          <a:prstGeom prst="bentConnector3">
            <a:avLst>
              <a:gd name="adj1" fmla="val -571"/>
            </a:avLst>
          </a:prstGeom>
          <a:noFill/>
          <a:ln w="28575" cap="flat" cmpd="sng">
            <a:solidFill>
              <a:srgbClr val="FF00FF"/>
            </a:solidFill>
            <a:prstDash val="solid"/>
            <a:round/>
            <a:headEnd type="none" w="med" len="med"/>
            <a:tailEnd type="triangle" w="med" len="med"/>
          </a:ln>
        </p:spPr>
      </p:cxnSp>
      <p:sp>
        <p:nvSpPr>
          <p:cNvPr id="425" name="Google Shape;425;p81"/>
          <p:cNvSpPr txBox="1"/>
          <p:nvPr/>
        </p:nvSpPr>
        <p:spPr>
          <a:xfrm>
            <a:off x="3395125" y="1320063"/>
            <a:ext cx="4482300" cy="147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a:solidFill>
                  <a:srgbClr val="FF00FF"/>
                </a:solidFill>
                <a:latin typeface="Rochester"/>
                <a:ea typeface="Rochester"/>
                <a:cs typeface="Rochester"/>
                <a:sym typeface="Rochester"/>
              </a:rPr>
              <a:t>a health program</a:t>
            </a:r>
            <a:br>
              <a:rPr lang="en-US" sz="3200" b="1" i="1">
                <a:solidFill>
                  <a:srgbClr val="FF00FF"/>
                </a:solidFill>
                <a:latin typeface="Satisfy"/>
                <a:ea typeface="Satisfy"/>
                <a:cs typeface="Satisfy"/>
                <a:sym typeface="Satisfy"/>
              </a:rPr>
            </a:br>
            <a:r>
              <a:rPr lang="en-US" sz="2200">
                <a:solidFill>
                  <a:srgbClr val="666666"/>
                </a:solidFill>
                <a:latin typeface="Lexend Light"/>
                <a:ea typeface="Lexend Light"/>
                <a:cs typeface="Lexend Light"/>
                <a:sym typeface="Lexend Light"/>
              </a:rPr>
              <a:t>that will help you understand your body &amp; track your health</a:t>
            </a:r>
            <a:endParaRPr/>
          </a:p>
        </p:txBody>
      </p:sp>
      <p:grpSp>
        <p:nvGrpSpPr>
          <p:cNvPr id="426" name="Google Shape;426;p81"/>
          <p:cNvGrpSpPr/>
          <p:nvPr/>
        </p:nvGrpSpPr>
        <p:grpSpPr>
          <a:xfrm>
            <a:off x="5216450" y="2974524"/>
            <a:ext cx="2268675" cy="177904"/>
            <a:chOff x="5270782" y="2722395"/>
            <a:chExt cx="2268675" cy="238126"/>
          </a:xfrm>
        </p:grpSpPr>
        <p:grpSp>
          <p:nvGrpSpPr>
            <p:cNvPr id="427" name="Google Shape;427;p81"/>
            <p:cNvGrpSpPr/>
            <p:nvPr/>
          </p:nvGrpSpPr>
          <p:grpSpPr>
            <a:xfrm>
              <a:off x="5270782" y="2722395"/>
              <a:ext cx="2029862" cy="238126"/>
              <a:chOff x="5787198" y="2975139"/>
              <a:chExt cx="2144145" cy="145385"/>
            </a:xfrm>
          </p:grpSpPr>
          <p:grpSp>
            <p:nvGrpSpPr>
              <p:cNvPr id="428" name="Google Shape;428;p81"/>
              <p:cNvGrpSpPr/>
              <p:nvPr/>
            </p:nvGrpSpPr>
            <p:grpSpPr>
              <a:xfrm>
                <a:off x="5787198" y="2975201"/>
                <a:ext cx="2018154" cy="145323"/>
                <a:chOff x="6173348" y="6347551"/>
                <a:chExt cx="2018154" cy="145323"/>
              </a:xfrm>
            </p:grpSpPr>
            <p:grpSp>
              <p:nvGrpSpPr>
                <p:cNvPr id="429" name="Google Shape;429;p81"/>
                <p:cNvGrpSpPr/>
                <p:nvPr/>
              </p:nvGrpSpPr>
              <p:grpSpPr>
                <a:xfrm>
                  <a:off x="6173348" y="6347551"/>
                  <a:ext cx="2018154" cy="145323"/>
                  <a:chOff x="3543894" y="3462475"/>
                  <a:chExt cx="4291206" cy="309000"/>
                </a:xfrm>
              </p:grpSpPr>
              <p:sp>
                <p:nvSpPr>
                  <p:cNvPr id="430" name="Google Shape;430;p81"/>
                  <p:cNvSpPr/>
                  <p:nvPr/>
                </p:nvSpPr>
                <p:spPr>
                  <a:xfrm>
                    <a:off x="40803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1" name="Google Shape;431;p81"/>
                  <p:cNvSpPr/>
                  <p:nvPr/>
                </p:nvSpPr>
                <p:spPr>
                  <a:xfrm>
                    <a:off x="4348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2" name="Google Shape;432;p81"/>
                  <p:cNvSpPr/>
                  <p:nvPr/>
                </p:nvSpPr>
                <p:spPr>
                  <a:xfrm>
                    <a:off x="4884906"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3" name="Google Shape;433;p81"/>
                  <p:cNvSpPr/>
                  <p:nvPr/>
                </p:nvSpPr>
                <p:spPr>
                  <a:xfrm>
                    <a:off x="35438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4" name="Google Shape;434;p81"/>
                  <p:cNvSpPr/>
                  <p:nvPr/>
                </p:nvSpPr>
                <p:spPr>
                  <a:xfrm>
                    <a:off x="38120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5" name="Google Shape;435;p81"/>
                  <p:cNvSpPr/>
                  <p:nvPr/>
                </p:nvSpPr>
                <p:spPr>
                  <a:xfrm>
                    <a:off x="54213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6" name="Google Shape;436;p81"/>
                  <p:cNvSpPr/>
                  <p:nvPr/>
                </p:nvSpPr>
                <p:spPr>
                  <a:xfrm>
                    <a:off x="56895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7" name="Google Shape;437;p81"/>
                  <p:cNvSpPr/>
                  <p:nvPr/>
                </p:nvSpPr>
                <p:spPr>
                  <a:xfrm>
                    <a:off x="59577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8" name="Google Shape;438;p81"/>
                  <p:cNvSpPr/>
                  <p:nvPr/>
                </p:nvSpPr>
                <p:spPr>
                  <a:xfrm>
                    <a:off x="62259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39" name="Google Shape;439;p81"/>
                  <p:cNvSpPr/>
                  <p:nvPr/>
                </p:nvSpPr>
                <p:spPr>
                  <a:xfrm>
                    <a:off x="64941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0" name="Google Shape;440;p81"/>
                  <p:cNvSpPr/>
                  <p:nvPr/>
                </p:nvSpPr>
                <p:spPr>
                  <a:xfrm>
                    <a:off x="67623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1" name="Google Shape;441;p81"/>
                  <p:cNvSpPr/>
                  <p:nvPr/>
                </p:nvSpPr>
                <p:spPr>
                  <a:xfrm>
                    <a:off x="7030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2" name="Google Shape;442;p81"/>
                  <p:cNvSpPr/>
                  <p:nvPr/>
                </p:nvSpPr>
                <p:spPr>
                  <a:xfrm>
                    <a:off x="72987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3" name="Google Shape;443;p81"/>
                  <p:cNvSpPr/>
                  <p:nvPr/>
                </p:nvSpPr>
                <p:spPr>
                  <a:xfrm>
                    <a:off x="75669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44" name="Google Shape;444;p81"/>
                <p:cNvSpPr/>
                <p:nvPr/>
              </p:nvSpPr>
              <p:spPr>
                <a:xfrm>
                  <a:off x="6930163"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5" name="Google Shape;445;p81"/>
                <p:cNvSpPr/>
                <p:nvPr/>
              </p:nvSpPr>
              <p:spPr>
                <a:xfrm>
                  <a:off x="6677891"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46" name="Google Shape;446;p81"/>
              <p:cNvSpPr/>
              <p:nvPr/>
            </p:nvSpPr>
            <p:spPr>
              <a:xfrm>
                <a:off x="7805342" y="2975139"/>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47" name="Google Shape;447;p81"/>
            <p:cNvSpPr/>
            <p:nvPr/>
          </p:nvSpPr>
          <p:spPr>
            <a:xfrm>
              <a:off x="73006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48" name="Google Shape;448;p81"/>
            <p:cNvSpPr/>
            <p:nvPr/>
          </p:nvSpPr>
          <p:spPr>
            <a:xfrm>
              <a:off x="74200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cxnSp>
        <p:nvCxnSpPr>
          <p:cNvPr id="449" name="Google Shape;449;p81"/>
          <p:cNvCxnSpPr/>
          <p:nvPr/>
        </p:nvCxnSpPr>
        <p:spPr>
          <a:xfrm>
            <a:off x="6032500" y="4707825"/>
            <a:ext cx="1301700" cy="30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82"/>
          <p:cNvSpPr/>
          <p:nvPr/>
        </p:nvSpPr>
        <p:spPr>
          <a:xfrm>
            <a:off x="6115200" y="5446275"/>
            <a:ext cx="3028800" cy="1335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pic>
        <p:nvPicPr>
          <p:cNvPr id="456" name="Google Shape;456;p82"/>
          <p:cNvPicPr preferRelativeResize="0"/>
          <p:nvPr/>
        </p:nvPicPr>
        <p:blipFill rotWithShape="1">
          <a:blip r:embed="rId3">
            <a:alphaModFix/>
          </a:blip>
          <a:srcRect l="7800" t="1806" r="5046"/>
          <a:stretch/>
        </p:blipFill>
        <p:spPr>
          <a:xfrm>
            <a:off x="779400" y="1185637"/>
            <a:ext cx="1362000" cy="5462789"/>
          </a:xfrm>
          <a:prstGeom prst="rect">
            <a:avLst/>
          </a:prstGeom>
          <a:noFill/>
          <a:ln>
            <a:noFill/>
          </a:ln>
        </p:spPr>
      </p:pic>
      <p:sp>
        <p:nvSpPr>
          <p:cNvPr id="457" name="Google Shape;457;p82"/>
          <p:cNvSpPr txBox="1"/>
          <p:nvPr/>
        </p:nvSpPr>
        <p:spPr>
          <a:xfrm>
            <a:off x="146750" y="545300"/>
            <a:ext cx="466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b</a:t>
            </a:r>
            <a:r>
              <a:rPr lang="en-US" sz="3000" i="0" u="none">
                <a:solidFill>
                  <a:srgbClr val="FFFFFF"/>
                </a:solidFill>
                <a:latin typeface="Lexend Thin"/>
                <a:ea typeface="Lexend Thin"/>
                <a:cs typeface="Lexend Thin"/>
                <a:sym typeface="Lexend Thin"/>
              </a:rPr>
              <a:t>ody</a:t>
            </a:r>
            <a:endParaRPr>
              <a:latin typeface="Lexend Thin"/>
              <a:ea typeface="Lexend Thin"/>
              <a:cs typeface="Lexend Thin"/>
              <a:sym typeface="Lexend Thin"/>
            </a:endParaRPr>
          </a:p>
        </p:txBody>
      </p:sp>
      <p:pic>
        <p:nvPicPr>
          <p:cNvPr id="458" name="Google Shape;458;p82"/>
          <p:cNvPicPr preferRelativeResize="0"/>
          <p:nvPr/>
        </p:nvPicPr>
        <p:blipFill rotWithShape="1">
          <a:blip r:embed="rId4">
            <a:alphaModFix/>
          </a:blip>
          <a:srcRect l="35928" t="13116" r="49106" b="8482"/>
          <a:stretch/>
        </p:blipFill>
        <p:spPr>
          <a:xfrm>
            <a:off x="2667376" y="2138574"/>
            <a:ext cx="1371756" cy="3556921"/>
          </a:xfrm>
          <a:prstGeom prst="rect">
            <a:avLst/>
          </a:prstGeom>
          <a:noFill/>
          <a:ln>
            <a:noFill/>
          </a:ln>
        </p:spPr>
      </p:pic>
      <p:pic>
        <p:nvPicPr>
          <p:cNvPr id="459" name="Google Shape;459;p82"/>
          <p:cNvPicPr preferRelativeResize="0"/>
          <p:nvPr/>
        </p:nvPicPr>
        <p:blipFill rotWithShape="1">
          <a:blip r:embed="rId4">
            <a:alphaModFix/>
          </a:blip>
          <a:srcRect l="67899" t="13116" r="17135" b="8482"/>
          <a:stretch/>
        </p:blipFill>
        <p:spPr>
          <a:xfrm>
            <a:off x="3935193" y="2171143"/>
            <a:ext cx="1333693" cy="3556921"/>
          </a:xfrm>
          <a:prstGeom prst="rect">
            <a:avLst/>
          </a:prstGeom>
          <a:noFill/>
          <a:ln>
            <a:noFill/>
          </a:ln>
        </p:spPr>
      </p:pic>
      <p:pic>
        <p:nvPicPr>
          <p:cNvPr id="460" name="Google Shape;460;p82"/>
          <p:cNvPicPr preferRelativeResize="0"/>
          <p:nvPr/>
        </p:nvPicPr>
        <p:blipFill rotWithShape="1">
          <a:blip r:embed="rId4">
            <a:alphaModFix/>
          </a:blip>
          <a:srcRect l="83979" t="13116" r="2691" b="8482"/>
          <a:stretch/>
        </p:blipFill>
        <p:spPr>
          <a:xfrm>
            <a:off x="6424670" y="2248166"/>
            <a:ext cx="1174636" cy="3556921"/>
          </a:xfrm>
          <a:prstGeom prst="rect">
            <a:avLst/>
          </a:prstGeom>
          <a:noFill/>
          <a:ln>
            <a:noFill/>
          </a:ln>
        </p:spPr>
      </p:pic>
      <p:pic>
        <p:nvPicPr>
          <p:cNvPr id="461" name="Google Shape;461;p82"/>
          <p:cNvPicPr preferRelativeResize="0"/>
          <p:nvPr/>
        </p:nvPicPr>
        <p:blipFill rotWithShape="1">
          <a:blip r:embed="rId5">
            <a:alphaModFix/>
          </a:blip>
          <a:srcRect l="42272" t="1842" r="42272" b="6507"/>
          <a:stretch/>
        </p:blipFill>
        <p:spPr>
          <a:xfrm>
            <a:off x="5235131" y="2203711"/>
            <a:ext cx="1141455" cy="3491785"/>
          </a:xfrm>
          <a:prstGeom prst="rect">
            <a:avLst/>
          </a:prstGeom>
          <a:noFill/>
          <a:ln>
            <a:noFill/>
          </a:ln>
        </p:spPr>
      </p:pic>
      <p:sp>
        <p:nvSpPr>
          <p:cNvPr id="462" name="Google Shape;462;p8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63" name="Google Shape;463;p82"/>
          <p:cNvSpPr txBox="1">
            <a:spLocks noGrp="1"/>
          </p:cNvSpPr>
          <p:nvPr>
            <p:ph type="body" idx="4294967295"/>
          </p:nvPr>
        </p:nvSpPr>
        <p:spPr>
          <a:xfrm>
            <a:off x="2676025" y="1412975"/>
            <a:ext cx="5094300" cy="4446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US" sz="2500">
                <a:solidFill>
                  <a:srgbClr val="3F3F3F"/>
                </a:solidFill>
                <a:latin typeface="Lexend Light"/>
                <a:ea typeface="Lexend Light"/>
                <a:cs typeface="Lexend Light"/>
                <a:sym typeface="Lexend Light"/>
              </a:rPr>
              <a:t>The body </a:t>
            </a:r>
            <a:r>
              <a:rPr lang="en-US" sz="2500" i="0" u="none" strike="noStrike" cap="none">
                <a:solidFill>
                  <a:srgbClr val="3F3F3F"/>
                </a:solidFill>
                <a:latin typeface="Lexend Light"/>
                <a:ea typeface="Lexend Light"/>
                <a:cs typeface="Lexend Light"/>
                <a:sym typeface="Lexend Light"/>
              </a:rPr>
              <a:t>is made up of systems.</a:t>
            </a:r>
            <a:r>
              <a:rPr lang="en-US" sz="2500">
                <a:solidFill>
                  <a:srgbClr val="3F3F3F"/>
                </a:solidFill>
                <a:latin typeface="Lexend Light"/>
                <a:ea typeface="Lexend Light"/>
                <a:cs typeface="Lexend Light"/>
                <a:sym typeface="Lexend Light"/>
              </a:rPr>
              <a:t> </a:t>
            </a:r>
            <a:br>
              <a:rPr lang="en-US" sz="2500">
                <a:solidFill>
                  <a:srgbClr val="3F3F3F"/>
                </a:solidFill>
                <a:latin typeface="Lexend Light"/>
                <a:ea typeface="Lexend Light"/>
                <a:cs typeface="Lexend Light"/>
                <a:sym typeface="Lexend Light"/>
              </a:rPr>
            </a:br>
            <a:endParaRPr sz="2500" i="0" u="none" strike="noStrike" cap="none">
              <a:solidFill>
                <a:srgbClr val="3F3F3F"/>
              </a:solidFill>
              <a:latin typeface="Lexend Light"/>
              <a:ea typeface="Lexend Light"/>
              <a:cs typeface="Lexend Light"/>
              <a:sym typeface="Lexend Light"/>
            </a:endParaRPr>
          </a:p>
        </p:txBody>
      </p:sp>
      <p:sp>
        <p:nvSpPr>
          <p:cNvPr id="464" name="Google Shape;464;p82"/>
          <p:cNvSpPr/>
          <p:nvPr/>
        </p:nvSpPr>
        <p:spPr>
          <a:xfrm>
            <a:off x="6564660" y="2090572"/>
            <a:ext cx="1078200" cy="37179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5" name="Google Shape;465;p82"/>
          <p:cNvSpPr/>
          <p:nvPr/>
        </p:nvSpPr>
        <p:spPr>
          <a:xfrm>
            <a:off x="5307667" y="2090575"/>
            <a:ext cx="1078200" cy="37179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6" name="Google Shape;466;p82"/>
          <p:cNvSpPr/>
          <p:nvPr/>
        </p:nvSpPr>
        <p:spPr>
          <a:xfrm>
            <a:off x="2841762" y="2090585"/>
            <a:ext cx="1078200" cy="37179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7" name="Google Shape;467;p82"/>
          <p:cNvSpPr/>
          <p:nvPr/>
        </p:nvSpPr>
        <p:spPr>
          <a:xfrm>
            <a:off x="4090686" y="2090585"/>
            <a:ext cx="1078200" cy="37179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68" name="Google Shape;468;p82"/>
          <p:cNvCxnSpPr/>
          <p:nvPr/>
        </p:nvCxnSpPr>
        <p:spPr>
          <a:xfrm>
            <a:off x="3859999" y="3385865"/>
            <a:ext cx="1246800" cy="9900"/>
          </a:xfrm>
          <a:prstGeom prst="straightConnector1">
            <a:avLst/>
          </a:prstGeom>
          <a:noFill/>
          <a:ln w="38100" cap="flat" cmpd="sng">
            <a:solidFill>
              <a:srgbClr val="CC0000"/>
            </a:solidFill>
            <a:prstDash val="solid"/>
            <a:round/>
            <a:headEnd type="oval" w="med" len="med"/>
            <a:tailEnd type="none" w="med" len="med"/>
          </a:ln>
        </p:spPr>
      </p:cxnSp>
      <p:cxnSp>
        <p:nvCxnSpPr>
          <p:cNvPr id="469" name="Google Shape;469;p82"/>
          <p:cNvCxnSpPr/>
          <p:nvPr/>
        </p:nvCxnSpPr>
        <p:spPr>
          <a:xfrm>
            <a:off x="5046037" y="3389720"/>
            <a:ext cx="1287000" cy="18000"/>
          </a:xfrm>
          <a:prstGeom prst="straightConnector1">
            <a:avLst/>
          </a:prstGeom>
          <a:noFill/>
          <a:ln w="38100" cap="flat" cmpd="sng">
            <a:solidFill>
              <a:srgbClr val="8F92BC"/>
            </a:solidFill>
            <a:prstDash val="solid"/>
            <a:round/>
            <a:headEnd type="oval" w="med" len="med"/>
            <a:tailEnd type="none" w="med" len="med"/>
          </a:ln>
        </p:spPr>
      </p:cxnSp>
      <p:cxnSp>
        <p:nvCxnSpPr>
          <p:cNvPr id="470" name="Google Shape;470;p82"/>
          <p:cNvCxnSpPr/>
          <p:nvPr/>
        </p:nvCxnSpPr>
        <p:spPr>
          <a:xfrm>
            <a:off x="6306633" y="3394555"/>
            <a:ext cx="1362000" cy="9000"/>
          </a:xfrm>
          <a:prstGeom prst="straightConnector1">
            <a:avLst/>
          </a:prstGeom>
          <a:noFill/>
          <a:ln w="38100" cap="flat" cmpd="sng">
            <a:solidFill>
              <a:srgbClr val="F1C232"/>
            </a:solidFill>
            <a:prstDash val="solid"/>
            <a:round/>
            <a:headEnd type="oval" w="med" len="med"/>
            <a:tailEnd type="none" w="med" len="med"/>
          </a:ln>
        </p:spPr>
      </p:cxnSp>
      <p:cxnSp>
        <p:nvCxnSpPr>
          <p:cNvPr id="471" name="Google Shape;471;p82"/>
          <p:cNvCxnSpPr/>
          <p:nvPr/>
        </p:nvCxnSpPr>
        <p:spPr>
          <a:xfrm flipH="1">
            <a:off x="1535449" y="3397326"/>
            <a:ext cx="1514400" cy="3900"/>
          </a:xfrm>
          <a:prstGeom prst="straightConnector1">
            <a:avLst/>
          </a:prstGeom>
          <a:noFill/>
          <a:ln w="38100" cap="flat" cmpd="sng">
            <a:solidFill>
              <a:srgbClr val="0000FF"/>
            </a:solidFill>
            <a:prstDash val="solid"/>
            <a:round/>
            <a:headEnd type="none" w="med" len="med"/>
            <a:tailEnd type="oval" w="med" len="med"/>
          </a:ln>
        </p:spPr>
      </p:cxnSp>
      <p:sp>
        <p:nvSpPr>
          <p:cNvPr id="472" name="Google Shape;472;p82"/>
          <p:cNvSpPr txBox="1">
            <a:spLocks noGrp="1"/>
          </p:cNvSpPr>
          <p:nvPr>
            <p:ph type="body" idx="4294967295"/>
          </p:nvPr>
        </p:nvSpPr>
        <p:spPr>
          <a:xfrm>
            <a:off x="1994875" y="6041475"/>
            <a:ext cx="6839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n-US" sz="1900">
                <a:solidFill>
                  <a:srgbClr val="3F3F3F"/>
                </a:solidFill>
                <a:latin typeface="Lexend Light"/>
                <a:ea typeface="Lexend Light"/>
                <a:cs typeface="Lexend Light"/>
                <a:sym typeface="Lexend Light"/>
              </a:rPr>
              <a:t>Every system impacts the health of every other system. </a:t>
            </a:r>
            <a:endParaRPr sz="1900" i="0" u="none" strike="noStrike" cap="none">
              <a:solidFill>
                <a:srgbClr val="3F3F3F"/>
              </a:solidFill>
              <a:latin typeface="Lexend Light"/>
              <a:ea typeface="Lexend Light"/>
              <a:cs typeface="Lexend Light"/>
              <a:sym typeface="Lexend Light"/>
            </a:endParaRPr>
          </a:p>
        </p:txBody>
      </p:sp>
      <p:cxnSp>
        <p:nvCxnSpPr>
          <p:cNvPr id="473" name="Google Shape;473;p82"/>
          <p:cNvCxnSpPr/>
          <p:nvPr/>
        </p:nvCxnSpPr>
        <p:spPr>
          <a:xfrm rot="10800000" flipH="1">
            <a:off x="2835293" y="3386058"/>
            <a:ext cx="1081200" cy="9600"/>
          </a:xfrm>
          <a:prstGeom prst="straightConnector1">
            <a:avLst/>
          </a:prstGeom>
          <a:noFill/>
          <a:ln w="38100" cap="flat" cmpd="sng">
            <a:solidFill>
              <a:srgbClr val="999999"/>
            </a:solidFill>
            <a:prstDash val="solid"/>
            <a:round/>
            <a:headEnd type="oval"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83"/>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80" name="Google Shape;480;p8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81" name="Google Shape;481;p83"/>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Muscles and bones!</a:t>
            </a:r>
            <a:endParaRPr>
              <a:latin typeface="Lexend Thin"/>
              <a:ea typeface="Lexend Thin"/>
              <a:cs typeface="Lexend Thin"/>
              <a:sym typeface="Lexend Thin"/>
            </a:endParaRPr>
          </a:p>
        </p:txBody>
      </p:sp>
      <p:pic>
        <p:nvPicPr>
          <p:cNvPr id="482" name="Google Shape;482;p83"/>
          <p:cNvPicPr preferRelativeResize="0"/>
          <p:nvPr/>
        </p:nvPicPr>
        <p:blipFill rotWithShape="1">
          <a:blip r:embed="rId3">
            <a:alphaModFix/>
          </a:blip>
          <a:srcRect l="18625" t="13116" r="66409" b="8482"/>
          <a:stretch/>
        </p:blipFill>
        <p:spPr>
          <a:xfrm>
            <a:off x="2486252" y="1563100"/>
            <a:ext cx="1833574" cy="4849750"/>
          </a:xfrm>
          <a:prstGeom prst="rect">
            <a:avLst/>
          </a:prstGeom>
          <a:noFill/>
          <a:ln>
            <a:noFill/>
          </a:ln>
        </p:spPr>
      </p:pic>
      <p:pic>
        <p:nvPicPr>
          <p:cNvPr id="483" name="Google Shape;483;p83"/>
          <p:cNvPicPr preferRelativeResize="0"/>
          <p:nvPr/>
        </p:nvPicPr>
        <p:blipFill rotWithShape="1">
          <a:blip r:embed="rId3">
            <a:alphaModFix/>
          </a:blip>
          <a:srcRect l="35928" t="13116" r="49106" b="8482"/>
          <a:stretch/>
        </p:blipFill>
        <p:spPr>
          <a:xfrm>
            <a:off x="4593125" y="1563118"/>
            <a:ext cx="1833574" cy="4849719"/>
          </a:xfrm>
          <a:prstGeom prst="rect">
            <a:avLst/>
          </a:prstGeom>
          <a:noFill/>
          <a:ln>
            <a:noFill/>
          </a:ln>
        </p:spPr>
      </p:pic>
      <p:sp>
        <p:nvSpPr>
          <p:cNvPr id="484" name="Google Shape;484;p83"/>
          <p:cNvSpPr/>
          <p:nvPr/>
        </p:nvSpPr>
        <p:spPr>
          <a:xfrm>
            <a:off x="604775" y="1670625"/>
            <a:ext cx="2162100" cy="1360800"/>
          </a:xfrm>
          <a:prstGeom prst="wedgeRectCallout">
            <a:avLst>
              <a:gd name="adj1" fmla="val 60485"/>
              <a:gd name="adj2" fmla="val -18333"/>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5" name="Google Shape;485;p83"/>
          <p:cNvSpPr/>
          <p:nvPr/>
        </p:nvSpPr>
        <p:spPr>
          <a:xfrm>
            <a:off x="6245950" y="1723575"/>
            <a:ext cx="1692300" cy="1254900"/>
          </a:xfrm>
          <a:prstGeom prst="wedgeRectCallout">
            <a:avLst>
              <a:gd name="adj1" fmla="val -66151"/>
              <a:gd name="adj2" fmla="val -10242"/>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6" name="Google Shape;486;p83"/>
          <p:cNvSpPr txBox="1"/>
          <p:nvPr/>
        </p:nvSpPr>
        <p:spPr>
          <a:xfrm>
            <a:off x="6245950" y="1722975"/>
            <a:ext cx="1692300" cy="125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rgbClr val="595959"/>
                </a:solidFill>
                <a:latin typeface="Caveat"/>
                <a:ea typeface="Caveat"/>
                <a:cs typeface="Caveat"/>
                <a:sym typeface="Caveat"/>
              </a:rPr>
              <a:t>But without me, you couldn’t stand it!</a:t>
            </a:r>
            <a:endParaRPr sz="2200">
              <a:solidFill>
                <a:srgbClr val="595959"/>
              </a:solidFill>
              <a:latin typeface="Caveat"/>
              <a:ea typeface="Caveat"/>
              <a:cs typeface="Caveat"/>
              <a:sym typeface="Caveat"/>
            </a:endParaRPr>
          </a:p>
        </p:txBody>
      </p:sp>
      <p:sp>
        <p:nvSpPr>
          <p:cNvPr id="487" name="Google Shape;487;p83"/>
          <p:cNvSpPr txBox="1"/>
          <p:nvPr/>
        </p:nvSpPr>
        <p:spPr>
          <a:xfrm>
            <a:off x="621125" y="1723575"/>
            <a:ext cx="1934100" cy="1254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rgbClr val="595959"/>
                </a:solidFill>
                <a:latin typeface="Caveat"/>
                <a:ea typeface="Caveat"/>
                <a:cs typeface="Caveat"/>
                <a:sym typeface="Caveat"/>
              </a:rPr>
              <a:t>There are about 600 muscles in the human body!</a:t>
            </a:r>
            <a:endParaRPr sz="2200">
              <a:solidFill>
                <a:srgbClr val="595959"/>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84"/>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94" name="Google Shape;494;p8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95" name="Google Shape;495;p84"/>
          <p:cNvSpPr txBox="1"/>
          <p:nvPr/>
        </p:nvSpPr>
        <p:spPr>
          <a:xfrm>
            <a:off x="24495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respiratory system</a:t>
            </a:r>
            <a:endParaRPr>
              <a:latin typeface="Lexend Thin"/>
              <a:ea typeface="Lexend Thin"/>
              <a:cs typeface="Lexend Thin"/>
              <a:sym typeface="Lexend Thin"/>
            </a:endParaRPr>
          </a:p>
        </p:txBody>
      </p:sp>
      <p:pic>
        <p:nvPicPr>
          <p:cNvPr id="496" name="Google Shape;496;p84"/>
          <p:cNvPicPr preferRelativeResize="0"/>
          <p:nvPr/>
        </p:nvPicPr>
        <p:blipFill rotWithShape="1">
          <a:blip r:embed="rId3">
            <a:alphaModFix/>
          </a:blip>
          <a:srcRect l="3936" t="1839" r="80609" b="49631"/>
          <a:stretch/>
        </p:blipFill>
        <p:spPr>
          <a:xfrm>
            <a:off x="4261175" y="1357975"/>
            <a:ext cx="2984527" cy="4843775"/>
          </a:xfrm>
          <a:prstGeom prst="rect">
            <a:avLst/>
          </a:prstGeom>
          <a:noFill/>
          <a:ln>
            <a:noFill/>
          </a:ln>
        </p:spPr>
      </p:pic>
      <p:sp>
        <p:nvSpPr>
          <p:cNvPr id="497" name="Google Shape;497;p84"/>
          <p:cNvSpPr/>
          <p:nvPr/>
        </p:nvSpPr>
        <p:spPr>
          <a:xfrm rot="-323862">
            <a:off x="1084644" y="1494130"/>
            <a:ext cx="3039277" cy="306217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8" name="Google Shape;498;p84"/>
          <p:cNvSpPr txBox="1"/>
          <p:nvPr/>
        </p:nvSpPr>
        <p:spPr>
          <a:xfrm rot="-323745">
            <a:off x="740223" y="1611274"/>
            <a:ext cx="3362600"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chemeClr val="dk1"/>
              </a:buClr>
              <a:buSzPts val="100"/>
              <a:buFont typeface="Caveat"/>
              <a:buChar char="●"/>
            </a:pPr>
            <a:r>
              <a:rPr lang="en-US" sz="2100" b="1" u="sng">
                <a:solidFill>
                  <a:srgbClr val="595959"/>
                </a:solidFill>
                <a:latin typeface="Caveat"/>
                <a:ea typeface="Caveat"/>
                <a:cs typeface="Caveat"/>
                <a:sym typeface="Caveat"/>
              </a:rPr>
              <a:t>TO-DO list:</a:t>
            </a:r>
            <a:br>
              <a:rPr lang="en-US" sz="2100" b="1" u="sng">
                <a:solidFill>
                  <a:srgbClr val="595959"/>
                </a:solidFill>
                <a:latin typeface="Caveat"/>
                <a:ea typeface="Caveat"/>
                <a:cs typeface="Caveat"/>
                <a:sym typeface="Caveat"/>
              </a:rPr>
            </a:b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000">
                <a:solidFill>
                  <a:srgbClr val="595959"/>
                </a:solidFill>
                <a:latin typeface="Caveat"/>
                <a:ea typeface="Caveat"/>
                <a:cs typeface="Caveat"/>
                <a:sym typeface="Caveat"/>
              </a:rPr>
              <a:t>-</a:t>
            </a: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Pull air into lungs </a:t>
            </a:r>
            <a:endParaRPr sz="2300">
              <a:solidFill>
                <a:srgbClr val="595959"/>
              </a:solidFill>
              <a:latin typeface="Caveat"/>
              <a:ea typeface="Caveat"/>
              <a:cs typeface="Caveat"/>
              <a:sym typeface="Caveat"/>
            </a:endParaRPr>
          </a:p>
          <a:p>
            <a:pPr marL="457200" lvl="0" indent="-241300" algn="l" rtl="0">
              <a:lnSpc>
                <a:spcPct val="115000"/>
              </a:lnSpc>
              <a:spcBef>
                <a:spcPts val="0"/>
              </a:spcBef>
              <a:spcAft>
                <a:spcPts val="0"/>
              </a:spcAft>
              <a:buClr>
                <a:schemeClr val="dk1"/>
              </a:buClr>
              <a:buSzPts val="200"/>
              <a:buFont typeface="Caveat"/>
              <a:buChar char="●"/>
            </a:pPr>
            <a:r>
              <a:rPr lang="en-US" sz="2200">
                <a:solidFill>
                  <a:srgbClr val="595959"/>
                </a:solidFill>
                <a:latin typeface="Caveat"/>
                <a:ea typeface="Caveat"/>
                <a:cs typeface="Caveat"/>
                <a:sym typeface="Caveat"/>
              </a:rPr>
              <a:t>- Bring oxygen into the body</a:t>
            </a:r>
            <a:endParaRPr sz="2200">
              <a:solidFill>
                <a:srgbClr val="595959"/>
              </a:solidFill>
              <a:latin typeface="Caveat"/>
              <a:ea typeface="Caveat"/>
              <a:cs typeface="Caveat"/>
              <a:sym typeface="Caveat"/>
            </a:endParaRPr>
          </a:p>
          <a:p>
            <a:pPr marL="457200" lvl="0" indent="-241300" algn="l" rtl="0">
              <a:lnSpc>
                <a:spcPct val="115000"/>
              </a:lnSpc>
              <a:spcBef>
                <a:spcPts val="0"/>
              </a:spcBef>
              <a:spcAft>
                <a:spcPts val="0"/>
              </a:spcAft>
              <a:buClr>
                <a:schemeClr val="dk1"/>
              </a:buClr>
              <a:buSzPts val="200"/>
              <a:buFont typeface="Caveat"/>
              <a:buChar char="●"/>
            </a:pPr>
            <a:r>
              <a:rPr lang="en-US" sz="2200">
                <a:solidFill>
                  <a:srgbClr val="595959"/>
                </a:solidFill>
                <a:latin typeface="Caveat"/>
                <a:ea typeface="Caveat"/>
                <a:cs typeface="Caveat"/>
                <a:sym typeface="Caveat"/>
              </a:rPr>
              <a:t>- Send carbon dioxide out</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 -Repeat 22,000 times/day</a:t>
            </a:r>
            <a:endParaRPr sz="2200">
              <a:solidFill>
                <a:srgbClr val="595959"/>
              </a:solidFill>
              <a:latin typeface="Caveat"/>
              <a:ea typeface="Caveat"/>
              <a:cs typeface="Caveat"/>
              <a:sym typeface="Caveat"/>
            </a:endParaRPr>
          </a:p>
        </p:txBody>
      </p:sp>
      <p:cxnSp>
        <p:nvCxnSpPr>
          <p:cNvPr id="499" name="Google Shape;499;p84"/>
          <p:cNvCxnSpPr/>
          <p:nvPr/>
        </p:nvCxnSpPr>
        <p:spPr>
          <a:xfrm>
            <a:off x="6537638" y="2290225"/>
            <a:ext cx="430200" cy="2700"/>
          </a:xfrm>
          <a:prstGeom prst="straightConnector1">
            <a:avLst/>
          </a:prstGeom>
          <a:noFill/>
          <a:ln w="28575" cap="flat" cmpd="sng">
            <a:solidFill>
              <a:schemeClr val="dk2"/>
            </a:solidFill>
            <a:prstDash val="dot"/>
            <a:round/>
            <a:headEnd type="none" w="med" len="med"/>
            <a:tailEnd type="none" w="med" len="med"/>
          </a:ln>
        </p:spPr>
      </p:cxnSp>
      <p:sp>
        <p:nvSpPr>
          <p:cNvPr id="500" name="Google Shape;500;p84"/>
          <p:cNvSpPr txBox="1"/>
          <p:nvPr/>
        </p:nvSpPr>
        <p:spPr>
          <a:xfrm>
            <a:off x="6891638" y="1721850"/>
            <a:ext cx="11340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6500" dirty="0"/>
              <a:t>😮‍💨</a:t>
            </a:r>
            <a:endParaRPr sz="6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85"/>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507" name="Google Shape;507;p8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508" name="Google Shape;508;p85"/>
          <p:cNvSpPr txBox="1"/>
          <p:nvPr/>
        </p:nvSpPr>
        <p:spPr>
          <a:xfrm>
            <a:off x="185275" y="52787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nervous system</a:t>
            </a:r>
            <a:endParaRPr>
              <a:latin typeface="Lexend Thin"/>
              <a:ea typeface="Lexend Thin"/>
              <a:cs typeface="Lexend Thin"/>
              <a:sym typeface="Lexend Thin"/>
            </a:endParaRPr>
          </a:p>
        </p:txBody>
      </p:sp>
      <p:pic>
        <p:nvPicPr>
          <p:cNvPr id="509" name="Google Shape;509;p85"/>
          <p:cNvPicPr preferRelativeResize="0"/>
          <p:nvPr/>
        </p:nvPicPr>
        <p:blipFill rotWithShape="1">
          <a:blip r:embed="rId3">
            <a:alphaModFix/>
          </a:blip>
          <a:srcRect l="83979" t="13113" r="1055" b="10823"/>
          <a:stretch/>
        </p:blipFill>
        <p:spPr>
          <a:xfrm>
            <a:off x="3499075" y="1127050"/>
            <a:ext cx="2218501" cy="5692775"/>
          </a:xfrm>
          <a:prstGeom prst="rect">
            <a:avLst/>
          </a:prstGeom>
          <a:noFill/>
          <a:ln>
            <a:noFill/>
          </a:ln>
        </p:spPr>
      </p:pic>
      <p:sp>
        <p:nvSpPr>
          <p:cNvPr id="510" name="Google Shape;510;p85"/>
          <p:cNvSpPr/>
          <p:nvPr/>
        </p:nvSpPr>
        <p:spPr>
          <a:xfrm>
            <a:off x="5348950" y="1203250"/>
            <a:ext cx="2427300" cy="1398000"/>
          </a:xfrm>
          <a:prstGeom prst="wedgeRectCallout">
            <a:avLst>
              <a:gd name="adj1" fmla="val -63022"/>
              <a:gd name="adj2" fmla="val 13668"/>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1" name="Google Shape;511;p85"/>
          <p:cNvSpPr txBox="1"/>
          <p:nvPr/>
        </p:nvSpPr>
        <p:spPr>
          <a:xfrm>
            <a:off x="5397100" y="1291000"/>
            <a:ext cx="2314800" cy="1204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200">
                <a:solidFill>
                  <a:srgbClr val="595959"/>
                </a:solidFill>
                <a:latin typeface="Caveat"/>
                <a:ea typeface="Caveat"/>
                <a:cs typeface="Caveat"/>
                <a:sym typeface="Caveat"/>
              </a:rPr>
              <a:t>Of course I’m </a:t>
            </a:r>
            <a:r>
              <a:rPr lang="en-US" sz="2200" b="1">
                <a:solidFill>
                  <a:srgbClr val="595959"/>
                </a:solidFill>
                <a:latin typeface="Caveat"/>
                <a:ea typeface="Caveat"/>
                <a:cs typeface="Caveat"/>
                <a:sym typeface="Caveat"/>
              </a:rPr>
              <a:t>nervous!</a:t>
            </a:r>
            <a:r>
              <a:rPr lang="en-US" sz="2200">
                <a:solidFill>
                  <a:srgbClr val="595959"/>
                </a:solidFill>
                <a:latin typeface="Caveat"/>
                <a:ea typeface="Caveat"/>
                <a:cs typeface="Caveat"/>
                <a:sym typeface="Caveat"/>
              </a:rPr>
              <a:t> Have you SEEN my To-Do list?</a:t>
            </a:r>
            <a:endParaRPr sz="2400" b="1">
              <a:solidFill>
                <a:srgbClr val="595959"/>
              </a:solidFill>
              <a:latin typeface="Caveat"/>
              <a:ea typeface="Caveat"/>
              <a:cs typeface="Caveat"/>
              <a:sym typeface="Caveat"/>
            </a:endParaRPr>
          </a:p>
        </p:txBody>
      </p:sp>
      <p:sp>
        <p:nvSpPr>
          <p:cNvPr id="512" name="Google Shape;512;p85"/>
          <p:cNvSpPr/>
          <p:nvPr/>
        </p:nvSpPr>
        <p:spPr>
          <a:xfrm rot="-323862">
            <a:off x="322532" y="1471730"/>
            <a:ext cx="3039277" cy="306217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3" name="Google Shape;513;p85"/>
          <p:cNvSpPr txBox="1"/>
          <p:nvPr/>
        </p:nvSpPr>
        <p:spPr>
          <a:xfrm rot="-323745">
            <a:off x="-21890" y="1588874"/>
            <a:ext cx="3362600"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chemeClr val="dk1"/>
              </a:buClr>
              <a:buSzPts val="100"/>
              <a:buFont typeface="Caveat"/>
              <a:buChar char="●"/>
            </a:pPr>
            <a:r>
              <a:rPr lang="en-US" sz="2100" b="1">
                <a:solidFill>
                  <a:srgbClr val="595959"/>
                </a:solidFill>
                <a:latin typeface="Caveat"/>
                <a:ea typeface="Caveat"/>
                <a:cs typeface="Caveat"/>
                <a:sym typeface="Caveat"/>
              </a:rPr>
              <a:t>TO-DO list:</a:t>
            </a:r>
            <a:endParaRPr sz="2100" b="1">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100">
                <a:solidFill>
                  <a:srgbClr val="595959"/>
                </a:solidFill>
                <a:latin typeface="Caveat"/>
                <a:ea typeface="Caveat"/>
                <a:cs typeface="Caveat"/>
                <a:sym typeface="Caveat"/>
              </a:rPr>
              <a:t>-heartbeat, breath, etc.</a:t>
            </a:r>
            <a:endParaRPr sz="2100">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100">
                <a:solidFill>
                  <a:srgbClr val="595959"/>
                </a:solidFill>
                <a:latin typeface="Caveat"/>
                <a:ea typeface="Caveat"/>
                <a:cs typeface="Caveat"/>
                <a:sym typeface="Caveat"/>
              </a:rPr>
              <a:t>-carry signals between brain and 7 TRILLION nerves </a:t>
            </a:r>
            <a:endParaRPr sz="2100">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100">
                <a:solidFill>
                  <a:srgbClr val="595959"/>
                </a:solidFill>
                <a:latin typeface="Caveat"/>
                <a:ea typeface="Caveat"/>
                <a:cs typeface="Caveat"/>
                <a:sym typeface="Caveat"/>
              </a:rPr>
              <a:t>-control reflexes</a:t>
            </a:r>
            <a:br>
              <a:rPr lang="en-US" sz="21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taste, hear, see, smell, touch </a:t>
            </a:r>
            <a:endParaRPr sz="2100">
              <a:solidFill>
                <a:srgbClr val="595959"/>
              </a:solidFill>
              <a:latin typeface="Caveat"/>
              <a:ea typeface="Caveat"/>
              <a:cs typeface="Caveat"/>
              <a:sym typeface="Caveat"/>
            </a:endParaRPr>
          </a:p>
          <a:p>
            <a:pPr marL="457200" lvl="0" indent="0" algn="l" rtl="0">
              <a:lnSpc>
                <a:spcPct val="115000"/>
              </a:lnSpc>
              <a:spcBef>
                <a:spcPts val="1200"/>
              </a:spcBef>
              <a:spcAft>
                <a:spcPts val="1200"/>
              </a:spcAft>
              <a:buNone/>
            </a:pPr>
            <a:endParaRPr sz="2100">
              <a:solidFill>
                <a:srgbClr val="595959"/>
              </a:solidFill>
              <a:latin typeface="Caveat"/>
              <a:ea typeface="Caveat"/>
              <a:cs typeface="Caveat"/>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86"/>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520" name="Google Shape;520;p8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521" name="Google Shape;521;p86"/>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digestive system</a:t>
            </a:r>
            <a:endParaRPr>
              <a:latin typeface="Lexend Thin"/>
              <a:ea typeface="Lexend Thin"/>
              <a:cs typeface="Lexend Thin"/>
              <a:sym typeface="Lexend Thin"/>
            </a:endParaRPr>
          </a:p>
        </p:txBody>
      </p:sp>
      <p:pic>
        <p:nvPicPr>
          <p:cNvPr id="522" name="Google Shape;522;p86"/>
          <p:cNvPicPr preferRelativeResize="0"/>
          <p:nvPr/>
        </p:nvPicPr>
        <p:blipFill rotWithShape="1">
          <a:blip r:embed="rId3">
            <a:alphaModFix/>
          </a:blip>
          <a:srcRect l="81502" t="1839" r="3042" b="49631"/>
          <a:stretch/>
        </p:blipFill>
        <p:spPr>
          <a:xfrm>
            <a:off x="4019263" y="1280125"/>
            <a:ext cx="3005773" cy="4878275"/>
          </a:xfrm>
          <a:prstGeom prst="rect">
            <a:avLst/>
          </a:prstGeom>
          <a:noFill/>
          <a:ln>
            <a:noFill/>
          </a:ln>
        </p:spPr>
      </p:pic>
      <p:sp>
        <p:nvSpPr>
          <p:cNvPr id="523" name="Google Shape;523;p86"/>
          <p:cNvSpPr/>
          <p:nvPr/>
        </p:nvSpPr>
        <p:spPr>
          <a:xfrm rot="-324048">
            <a:off x="644942" y="1514792"/>
            <a:ext cx="3483766" cy="3145937"/>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24" name="Google Shape;524;p86"/>
          <p:cNvSpPr txBox="1"/>
          <p:nvPr/>
        </p:nvSpPr>
        <p:spPr>
          <a:xfrm rot="-323806">
            <a:off x="336335" y="1612573"/>
            <a:ext cx="3684131"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chemeClr val="dk1"/>
              </a:buClr>
              <a:buSzPts val="100"/>
              <a:buFont typeface="Caveat"/>
              <a:buChar char="●"/>
            </a:pPr>
            <a:r>
              <a:rPr lang="en-US" sz="2100" b="1" u="sng">
                <a:solidFill>
                  <a:srgbClr val="595959"/>
                </a:solidFill>
                <a:latin typeface="Caveat"/>
                <a:ea typeface="Caveat"/>
                <a:cs typeface="Caveat"/>
                <a:sym typeface="Caveat"/>
              </a:rPr>
              <a:t>TO-DO List:</a:t>
            </a:r>
            <a:br>
              <a:rPr lang="en-US" sz="2100" b="1" u="sng">
                <a:solidFill>
                  <a:srgbClr val="595959"/>
                </a:solidFill>
                <a:latin typeface="Caveat"/>
                <a:ea typeface="Caveat"/>
                <a:cs typeface="Caveat"/>
                <a:sym typeface="Caveat"/>
              </a:rPr>
            </a:b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The wave!*</a:t>
            </a:r>
            <a:br>
              <a:rPr lang="en-US" sz="1900">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-B</a:t>
            </a:r>
            <a:r>
              <a:rPr lang="en-US" sz="2200">
                <a:solidFill>
                  <a:srgbClr val="595959"/>
                </a:solidFill>
                <a:latin typeface="Caveat"/>
                <a:ea typeface="Caveat"/>
                <a:cs typeface="Caveat"/>
                <a:sym typeface="Caveat"/>
              </a:rPr>
              <a:t>reak down food into nutrients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-Move food to small and then large intestine…</a:t>
            </a:r>
            <a:endParaRPr sz="2200">
              <a:solidFill>
                <a:srgbClr val="595959"/>
              </a:solidFill>
              <a:latin typeface="Caveat"/>
              <a:ea typeface="Caveat"/>
              <a:cs typeface="Caveat"/>
              <a:sym typeface="Caveat"/>
            </a:endParaRPr>
          </a:p>
          <a:p>
            <a:pPr marL="457200" lvl="0" indent="0" algn="l" rtl="0">
              <a:lnSpc>
                <a:spcPct val="115000"/>
              </a:lnSpc>
              <a:spcBef>
                <a:spcPts val="1200"/>
              </a:spcBef>
              <a:spcAft>
                <a:spcPts val="1200"/>
              </a:spcAft>
              <a:buNone/>
            </a:pPr>
            <a:endParaRPr sz="2200">
              <a:solidFill>
                <a:srgbClr val="595959"/>
              </a:solidFill>
              <a:latin typeface="Caveat"/>
              <a:ea typeface="Caveat"/>
              <a:cs typeface="Caveat"/>
              <a:sym typeface="Caveat"/>
            </a:endParaRPr>
          </a:p>
        </p:txBody>
      </p:sp>
      <p:sp>
        <p:nvSpPr>
          <p:cNvPr id="525" name="Google Shape;525;p86"/>
          <p:cNvSpPr txBox="1"/>
          <p:nvPr/>
        </p:nvSpPr>
        <p:spPr>
          <a:xfrm>
            <a:off x="6440075" y="2540150"/>
            <a:ext cx="2615100" cy="1822500"/>
          </a:xfrm>
          <a:prstGeom prst="rect">
            <a:avLst/>
          </a:prstGeom>
          <a:noFill/>
          <a:ln>
            <a:noFill/>
          </a:ln>
        </p:spPr>
        <p:txBody>
          <a:bodyPr spcFirstLastPara="1" wrap="square" lIns="91425" tIns="91425" rIns="91425" bIns="91425" anchor="t" anchorCtr="0">
            <a:spAutoFit/>
          </a:bodyPr>
          <a:lstStyle/>
          <a:p>
            <a:pPr marL="457200" lvl="0" indent="-234950" algn="l" rtl="0">
              <a:lnSpc>
                <a:spcPct val="115000"/>
              </a:lnSpc>
              <a:spcBef>
                <a:spcPts val="1200"/>
              </a:spcBef>
              <a:spcAft>
                <a:spcPts val="0"/>
              </a:spcAft>
              <a:buClr>
                <a:schemeClr val="dk1"/>
              </a:buClr>
              <a:buSzPts val="100"/>
              <a:buFont typeface="Caveat"/>
              <a:buChar char="●"/>
            </a:pPr>
            <a:r>
              <a:rPr lang="en-US" sz="1900">
                <a:solidFill>
                  <a:srgbClr val="595959"/>
                </a:solidFill>
                <a:latin typeface="Caveat"/>
                <a:ea typeface="Caveat"/>
                <a:cs typeface="Caveat"/>
                <a:sym typeface="Caveat"/>
              </a:rPr>
              <a:t>*Muscles in your </a:t>
            </a:r>
            <a:r>
              <a:rPr lang="en-US" sz="1900" u="sng">
                <a:solidFill>
                  <a:srgbClr val="595959"/>
                </a:solidFill>
                <a:latin typeface="Caveat"/>
                <a:ea typeface="Caveat"/>
                <a:cs typeface="Caveat"/>
                <a:sym typeface="Caveat"/>
              </a:rPr>
              <a:t>esophagus </a:t>
            </a:r>
            <a:r>
              <a:rPr lang="en-US" sz="1900">
                <a:solidFill>
                  <a:srgbClr val="595959"/>
                </a:solidFill>
                <a:latin typeface="Caveat"/>
                <a:ea typeface="Caveat"/>
                <a:cs typeface="Caveat"/>
                <a:sym typeface="Caveat"/>
              </a:rPr>
              <a:t>act like a giant wave to move food+ drink down into your </a:t>
            </a:r>
            <a:r>
              <a:rPr lang="en-US" sz="1900" u="sng">
                <a:solidFill>
                  <a:srgbClr val="595959"/>
                </a:solidFill>
                <a:latin typeface="Caveat"/>
                <a:ea typeface="Caveat"/>
                <a:cs typeface="Caveat"/>
                <a:sym typeface="Caveat"/>
              </a:rPr>
              <a:t>stomach.</a:t>
            </a:r>
            <a:endParaRPr u="sng"/>
          </a:p>
        </p:txBody>
      </p:sp>
      <p:cxnSp>
        <p:nvCxnSpPr>
          <p:cNvPr id="526" name="Google Shape;526;p86"/>
          <p:cNvCxnSpPr/>
          <p:nvPr/>
        </p:nvCxnSpPr>
        <p:spPr>
          <a:xfrm flipH="1">
            <a:off x="5613050" y="3176575"/>
            <a:ext cx="1331400" cy="203700"/>
          </a:xfrm>
          <a:prstGeom prst="straightConnector1">
            <a:avLst/>
          </a:prstGeom>
          <a:noFill/>
          <a:ln w="19050" cap="flat" cmpd="sng">
            <a:solidFill>
              <a:schemeClr val="dk2"/>
            </a:solidFill>
            <a:prstDash val="solid"/>
            <a:round/>
            <a:headEnd type="none" w="med" len="med"/>
            <a:tailEnd type="triangle" w="med" len="med"/>
          </a:ln>
        </p:spPr>
      </p:cxnSp>
      <p:cxnSp>
        <p:nvCxnSpPr>
          <p:cNvPr id="527" name="Google Shape;527;p86"/>
          <p:cNvCxnSpPr/>
          <p:nvPr/>
        </p:nvCxnSpPr>
        <p:spPr>
          <a:xfrm flipH="1">
            <a:off x="5785075" y="4303900"/>
            <a:ext cx="1765800" cy="184200"/>
          </a:xfrm>
          <a:prstGeom prst="bentConnector3">
            <a:avLst>
              <a:gd name="adj1" fmla="val -799"/>
            </a:avLst>
          </a:prstGeom>
          <a:noFill/>
          <a:ln w="19050" cap="flat" cmpd="sng">
            <a:solidFill>
              <a:schemeClr val="dk2"/>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87"/>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534" name="Google Shape;534;p8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535" name="Google Shape;535;p87"/>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circulatory system</a:t>
            </a:r>
            <a:endParaRPr>
              <a:latin typeface="Lexend Thin"/>
              <a:ea typeface="Lexend Thin"/>
              <a:cs typeface="Lexend Thin"/>
              <a:sym typeface="Lexend Thin"/>
            </a:endParaRPr>
          </a:p>
        </p:txBody>
      </p:sp>
      <p:pic>
        <p:nvPicPr>
          <p:cNvPr id="536" name="Google Shape;536;p87"/>
          <p:cNvPicPr preferRelativeResize="0"/>
          <p:nvPr/>
        </p:nvPicPr>
        <p:blipFill rotWithShape="1">
          <a:blip r:embed="rId3">
            <a:alphaModFix/>
          </a:blip>
          <a:srcRect l="67899" t="13116" r="17135" b="8482"/>
          <a:stretch/>
        </p:blipFill>
        <p:spPr>
          <a:xfrm>
            <a:off x="4037863" y="1197250"/>
            <a:ext cx="2034601" cy="5381453"/>
          </a:xfrm>
          <a:prstGeom prst="rect">
            <a:avLst/>
          </a:prstGeom>
          <a:noFill/>
          <a:ln>
            <a:noFill/>
          </a:ln>
        </p:spPr>
      </p:pic>
      <p:sp>
        <p:nvSpPr>
          <p:cNvPr id="537" name="Google Shape;537;p87"/>
          <p:cNvSpPr/>
          <p:nvPr/>
        </p:nvSpPr>
        <p:spPr>
          <a:xfrm rot="-324119">
            <a:off x="413725" y="1676221"/>
            <a:ext cx="3569051" cy="3175162"/>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38" name="Google Shape;538;p87"/>
          <p:cNvSpPr txBox="1"/>
          <p:nvPr/>
        </p:nvSpPr>
        <p:spPr>
          <a:xfrm rot="-323890">
            <a:off x="175164" y="1828820"/>
            <a:ext cx="3826671"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chemeClr val="dk1"/>
              </a:buClr>
              <a:buSzPts val="100"/>
              <a:buFont typeface="Caveat"/>
              <a:buChar char="●"/>
            </a:pPr>
            <a:r>
              <a:rPr lang="en-US" sz="2100" b="1" u="sng">
                <a:solidFill>
                  <a:srgbClr val="595959"/>
                </a:solidFill>
                <a:latin typeface="Caveat"/>
                <a:ea typeface="Caveat"/>
                <a:cs typeface="Caveat"/>
                <a:sym typeface="Caveat"/>
              </a:rPr>
              <a:t>TO-DO list:</a:t>
            </a:r>
            <a:br>
              <a:rPr lang="en-US" sz="2100" b="1" u="sng">
                <a:solidFill>
                  <a:srgbClr val="595959"/>
                </a:solidFill>
                <a:latin typeface="Caveat"/>
                <a:ea typeface="Caveat"/>
                <a:cs typeface="Caveat"/>
                <a:sym typeface="Caveat"/>
              </a:rPr>
            </a:br>
            <a:endParaRPr sz="2100" b="1" u="sng">
              <a:solidFill>
                <a:srgbClr val="595959"/>
              </a:solidFill>
              <a:latin typeface="Caveat"/>
              <a:ea typeface="Caveat"/>
              <a:cs typeface="Caveat"/>
              <a:sym typeface="Caveat"/>
            </a:endParaRPr>
          </a:p>
          <a:p>
            <a:pPr marL="457200" lvl="0" indent="-234950" algn="l" rtl="0">
              <a:lnSpc>
                <a:spcPct val="115000"/>
              </a:lnSpc>
              <a:spcBef>
                <a:spcPts val="0"/>
              </a:spcBef>
              <a:spcAft>
                <a:spcPts val="0"/>
              </a:spcAft>
              <a:buClr>
                <a:schemeClr val="dk1"/>
              </a:buClr>
              <a:buSzPts val="100"/>
              <a:buFont typeface="Caveat"/>
              <a:buChar char="●"/>
            </a:pP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pump 100 gallons of blood /hour -gather food nutrients in small intestine and deliver them to </a:t>
            </a:r>
            <a:r>
              <a:rPr lang="en-US" sz="2200" u="sng">
                <a:solidFill>
                  <a:srgbClr val="595959"/>
                </a:solidFill>
                <a:latin typeface="Caveat"/>
                <a:ea typeface="Caveat"/>
                <a:cs typeface="Caveat"/>
                <a:sym typeface="Caveat"/>
              </a:rPr>
              <a:t>every cell </a:t>
            </a:r>
            <a:r>
              <a:rPr lang="en-US" sz="2200">
                <a:solidFill>
                  <a:srgbClr val="595959"/>
                </a:solidFill>
                <a:latin typeface="Caveat"/>
                <a:ea typeface="Caveat"/>
                <a:cs typeface="Caveat"/>
                <a:sym typeface="Caveat"/>
              </a:rPr>
              <a:t>in the body!</a:t>
            </a:r>
            <a:endParaRPr sz="2200">
              <a:solidFill>
                <a:srgbClr val="595959"/>
              </a:solidFill>
              <a:latin typeface="Caveat"/>
              <a:ea typeface="Caveat"/>
              <a:cs typeface="Caveat"/>
              <a:sym typeface="Caveat"/>
            </a:endParaRPr>
          </a:p>
        </p:txBody>
      </p:sp>
      <p:sp>
        <p:nvSpPr>
          <p:cNvPr id="539" name="Google Shape;539;p87"/>
          <p:cNvSpPr txBox="1"/>
          <p:nvPr/>
        </p:nvSpPr>
        <p:spPr>
          <a:xfrm>
            <a:off x="6308575" y="5861794"/>
            <a:ext cx="20346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000"/>
          </a:p>
        </p:txBody>
      </p:sp>
      <p:sp>
        <p:nvSpPr>
          <p:cNvPr id="540" name="Google Shape;540;p87"/>
          <p:cNvSpPr txBox="1"/>
          <p:nvPr/>
        </p:nvSpPr>
        <p:spPr>
          <a:xfrm>
            <a:off x="6279650" y="2720075"/>
            <a:ext cx="2403300" cy="461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800" b="1">
                <a:solidFill>
                  <a:srgbClr val="000000"/>
                </a:solidFill>
                <a:latin typeface="Caveat"/>
                <a:ea typeface="Caveat"/>
                <a:cs typeface="Caveat"/>
                <a:sym typeface="Caveat"/>
              </a:rPr>
              <a:t>You’re a work of ARTeries!</a:t>
            </a:r>
            <a:endParaRPr sz="1800" b="1"/>
          </a:p>
        </p:txBody>
      </p:sp>
      <p:sp>
        <p:nvSpPr>
          <p:cNvPr id="541" name="Google Shape;541;p87"/>
          <p:cNvSpPr txBox="1"/>
          <p:nvPr/>
        </p:nvSpPr>
        <p:spPr>
          <a:xfrm>
            <a:off x="6279650" y="3107025"/>
            <a:ext cx="2403300" cy="213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1200"/>
              </a:spcAft>
              <a:buNone/>
            </a:pPr>
            <a:r>
              <a:rPr lang="en-US" sz="1600">
                <a:latin typeface="Caveat"/>
                <a:ea typeface="Caveat"/>
                <a:cs typeface="Caveat"/>
                <a:sym typeface="Caveat"/>
              </a:rPr>
              <a:t>If all of your arteries, capillaries and veins </a:t>
            </a:r>
            <a:br>
              <a:rPr lang="en-US" sz="1600">
                <a:latin typeface="Caveat"/>
                <a:ea typeface="Caveat"/>
                <a:cs typeface="Caveat"/>
                <a:sym typeface="Caveat"/>
              </a:rPr>
            </a:br>
            <a:r>
              <a:rPr lang="en-US" sz="1600">
                <a:latin typeface="Caveat"/>
                <a:ea typeface="Caveat"/>
                <a:cs typeface="Caveat"/>
                <a:sym typeface="Caveat"/>
              </a:rPr>
              <a:t>were lined up, end to end, </a:t>
            </a:r>
            <a:br>
              <a:rPr lang="en-US" sz="1600">
                <a:latin typeface="Caveat"/>
                <a:ea typeface="Caveat"/>
                <a:cs typeface="Caveat"/>
                <a:sym typeface="Caveat"/>
              </a:rPr>
            </a:br>
            <a:r>
              <a:rPr lang="en-US" sz="1600">
                <a:latin typeface="Caveat"/>
                <a:ea typeface="Caveat"/>
                <a:cs typeface="Caveat"/>
                <a:sym typeface="Caveat"/>
              </a:rPr>
              <a:t>they would extend </a:t>
            </a:r>
            <a:br>
              <a:rPr lang="en-US" sz="1600">
                <a:latin typeface="Caveat"/>
                <a:ea typeface="Caveat"/>
                <a:cs typeface="Caveat"/>
                <a:sym typeface="Caveat"/>
              </a:rPr>
            </a:br>
            <a:r>
              <a:rPr lang="en-US" sz="1600">
                <a:latin typeface="Caveat"/>
                <a:ea typeface="Caveat"/>
                <a:cs typeface="Caveat"/>
                <a:sym typeface="Caveat"/>
              </a:rPr>
              <a:t>60,000 miles long! </a:t>
            </a:r>
            <a:br>
              <a:rPr lang="en-US" sz="1600">
                <a:latin typeface="Caveat"/>
                <a:ea typeface="Caveat"/>
                <a:cs typeface="Caveat"/>
                <a:sym typeface="Caveat"/>
              </a:rPr>
            </a:br>
            <a:r>
              <a:rPr lang="en-US" sz="1600">
                <a:latin typeface="Caveat"/>
                <a:ea typeface="Caveat"/>
                <a:cs typeface="Caveat"/>
                <a:sym typeface="Caveat"/>
              </a:rPr>
              <a:t>That’s enough to circle </a:t>
            </a:r>
            <a:br>
              <a:rPr lang="en-US" sz="1600">
                <a:latin typeface="Caveat"/>
                <a:ea typeface="Caveat"/>
                <a:cs typeface="Caveat"/>
                <a:sym typeface="Caveat"/>
              </a:rPr>
            </a:br>
            <a:r>
              <a:rPr lang="en-US" sz="1600">
                <a:latin typeface="Caveat"/>
                <a:ea typeface="Caveat"/>
                <a:cs typeface="Caveat"/>
                <a:sym typeface="Caveat"/>
              </a:rPr>
              <a:t>the earth 2.5 times! </a:t>
            </a:r>
            <a:endParaRPr sz="1600">
              <a:latin typeface="Caveat"/>
              <a:ea typeface="Caveat"/>
              <a:cs typeface="Caveat"/>
              <a:sym typeface="Caveat"/>
            </a:endParaRPr>
          </a:p>
        </p:txBody>
      </p:sp>
      <p:cxnSp>
        <p:nvCxnSpPr>
          <p:cNvPr id="542" name="Google Shape;542;p87"/>
          <p:cNvCxnSpPr>
            <a:endCxn id="543" idx="2"/>
          </p:cNvCxnSpPr>
          <p:nvPr/>
        </p:nvCxnSpPr>
        <p:spPr>
          <a:xfrm rot="10800000" flipH="1">
            <a:off x="6498016" y="1682048"/>
            <a:ext cx="856200" cy="539100"/>
          </a:xfrm>
          <a:prstGeom prst="straightConnector1">
            <a:avLst/>
          </a:prstGeom>
          <a:noFill/>
          <a:ln w="9525" cap="flat" cmpd="sng">
            <a:solidFill>
              <a:srgbClr val="898989"/>
            </a:solidFill>
            <a:prstDash val="solid"/>
            <a:round/>
            <a:headEnd type="none" w="med" len="med"/>
            <a:tailEnd type="none" w="med" len="med"/>
          </a:ln>
        </p:spPr>
      </p:cxnSp>
      <p:cxnSp>
        <p:nvCxnSpPr>
          <p:cNvPr id="544" name="Google Shape;544;p87"/>
          <p:cNvCxnSpPr/>
          <p:nvPr/>
        </p:nvCxnSpPr>
        <p:spPr>
          <a:xfrm rot="10800000">
            <a:off x="7402075" y="1659875"/>
            <a:ext cx="904800" cy="561300"/>
          </a:xfrm>
          <a:prstGeom prst="straightConnector1">
            <a:avLst/>
          </a:prstGeom>
          <a:noFill/>
          <a:ln w="9525" cap="flat" cmpd="sng">
            <a:solidFill>
              <a:srgbClr val="898989"/>
            </a:solidFill>
            <a:prstDash val="solid"/>
            <a:round/>
            <a:headEnd type="none" w="med" len="med"/>
            <a:tailEnd type="none" w="med" len="med"/>
          </a:ln>
        </p:spPr>
      </p:cxnSp>
      <p:sp>
        <p:nvSpPr>
          <p:cNvPr id="545" name="Google Shape;545;p87"/>
          <p:cNvSpPr/>
          <p:nvPr/>
        </p:nvSpPr>
        <p:spPr>
          <a:xfrm rot="134138">
            <a:off x="7301623" y="1583819"/>
            <a:ext cx="199952" cy="199952"/>
          </a:xfrm>
          <a:prstGeom prst="ellipse">
            <a:avLst/>
          </a:prstGeom>
          <a:solidFill>
            <a:srgbClr val="FF9900"/>
          </a:solidFill>
          <a:ln w="9525" cap="flat" cmpd="sng">
            <a:solidFill>
              <a:srgbClr val="898989"/>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3" name="Google Shape;543;p87"/>
          <p:cNvSpPr/>
          <p:nvPr/>
        </p:nvSpPr>
        <p:spPr>
          <a:xfrm rot="130073">
            <a:off x="7354182" y="1636264"/>
            <a:ext cx="95168" cy="95168"/>
          </a:xfrm>
          <a:prstGeom prst="ellipse">
            <a:avLst/>
          </a:prstGeom>
          <a:solidFill>
            <a:srgbClr val="FF9900"/>
          </a:solidFill>
          <a:ln w="9525" cap="flat" cmpd="sng">
            <a:solidFill>
              <a:srgbClr val="898989"/>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46" name="Google Shape;546;p87"/>
          <p:cNvSpPr/>
          <p:nvPr/>
        </p:nvSpPr>
        <p:spPr>
          <a:xfrm>
            <a:off x="5944675" y="2221150"/>
            <a:ext cx="2914200" cy="3467700"/>
          </a:xfrm>
          <a:prstGeom prst="bevel">
            <a:avLst>
              <a:gd name="adj" fmla="val 12500"/>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88"/>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553" name="Google Shape;553;p8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554" name="Google Shape;554;p88"/>
          <p:cNvSpPr txBox="1"/>
          <p:nvPr/>
        </p:nvSpPr>
        <p:spPr>
          <a:xfrm>
            <a:off x="381000" y="512750"/>
            <a:ext cx="5596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reproductive system</a:t>
            </a:r>
            <a:endParaRPr>
              <a:latin typeface="Lexend Thin"/>
              <a:ea typeface="Lexend Thin"/>
              <a:cs typeface="Lexend Thin"/>
              <a:sym typeface="Lexend Thin"/>
            </a:endParaRPr>
          </a:p>
        </p:txBody>
      </p:sp>
      <p:pic>
        <p:nvPicPr>
          <p:cNvPr id="555" name="Google Shape;555;p88"/>
          <p:cNvPicPr preferRelativeResize="0"/>
          <p:nvPr/>
        </p:nvPicPr>
        <p:blipFill rotWithShape="1">
          <a:blip r:embed="rId3">
            <a:alphaModFix/>
          </a:blip>
          <a:srcRect l="42272" t="1839" r="42272" b="49631"/>
          <a:stretch/>
        </p:blipFill>
        <p:spPr>
          <a:xfrm>
            <a:off x="3964550" y="1291675"/>
            <a:ext cx="3268298" cy="5304349"/>
          </a:xfrm>
          <a:prstGeom prst="rect">
            <a:avLst/>
          </a:prstGeom>
          <a:noFill/>
          <a:ln>
            <a:noFill/>
          </a:ln>
        </p:spPr>
      </p:pic>
      <p:sp>
        <p:nvSpPr>
          <p:cNvPr id="556" name="Google Shape;556;p88"/>
          <p:cNvSpPr/>
          <p:nvPr/>
        </p:nvSpPr>
        <p:spPr>
          <a:xfrm rot="-324119">
            <a:off x="436824" y="1675129"/>
            <a:ext cx="3569051" cy="3665743"/>
          </a:xfrm>
          <a:prstGeom prst="rect">
            <a:avLst/>
          </a:prstGeom>
          <a:solidFill>
            <a:srgbClr val="FFF2CC"/>
          </a:solidFill>
          <a:ln w="9525" cap="flat" cmpd="sng">
            <a:solidFill>
              <a:srgbClr val="FFE599"/>
            </a:solidFill>
            <a:prstDash val="solid"/>
            <a:round/>
            <a:headEnd type="none" w="sm" len="sm"/>
            <a:tailEnd type="none" w="sm" len="sm"/>
          </a:ln>
          <a:effectLst>
            <a:outerShdw blurRad="57150" dist="66675" dir="5400000" algn="bl" rotWithShape="0">
              <a:srgbClr val="000000">
                <a:alpha val="30000"/>
              </a:srgbClr>
            </a:outerShdw>
          </a:effectLst>
        </p:spPr>
        <p:txBody>
          <a:bodyPr spcFirstLastPara="1" wrap="square" lIns="91425" tIns="91425" rIns="91425" bIns="91425" anchor="ctr" anchorCtr="0">
            <a:noAutofit/>
          </a:bodyPr>
          <a:lstStyle/>
          <a:p>
            <a:pPr marL="457200" lvl="0" indent="-234950" algn="l" rtl="0">
              <a:lnSpc>
                <a:spcPct val="115000"/>
              </a:lnSpc>
              <a:spcBef>
                <a:spcPts val="1200"/>
              </a:spcBef>
              <a:spcAft>
                <a:spcPts val="0"/>
              </a:spcAft>
              <a:buClr>
                <a:schemeClr val="dk1"/>
              </a:buClr>
              <a:buSzPts val="100"/>
              <a:buFont typeface="Caveat"/>
              <a:buChar char="●"/>
            </a:pPr>
            <a:endParaRPr sz="2200">
              <a:solidFill>
                <a:srgbClr val="595959"/>
              </a:solidFill>
              <a:latin typeface="Caveat"/>
              <a:ea typeface="Caveat"/>
              <a:cs typeface="Caveat"/>
              <a:sym typeface="Caveat"/>
            </a:endParaRPr>
          </a:p>
        </p:txBody>
      </p:sp>
      <p:sp>
        <p:nvSpPr>
          <p:cNvPr id="557" name="Google Shape;557;p88"/>
          <p:cNvSpPr txBox="1"/>
          <p:nvPr/>
        </p:nvSpPr>
        <p:spPr>
          <a:xfrm rot="-323806">
            <a:off x="175485" y="1835573"/>
            <a:ext cx="3684131" cy="2406753"/>
          </a:xfrm>
          <a:prstGeom prst="rect">
            <a:avLst/>
          </a:prstGeom>
          <a:noFill/>
          <a:ln>
            <a:noFill/>
          </a:ln>
        </p:spPr>
        <p:txBody>
          <a:bodyPr spcFirstLastPara="1" wrap="square" lIns="91425" tIns="91425" rIns="91425" bIns="91425" anchor="t" anchorCtr="0">
            <a:noAutofit/>
          </a:bodyPr>
          <a:lstStyle/>
          <a:p>
            <a:pPr marL="457200" lvl="0" indent="-234950" algn="l" rtl="0">
              <a:lnSpc>
                <a:spcPct val="115000"/>
              </a:lnSpc>
              <a:spcBef>
                <a:spcPts val="1200"/>
              </a:spcBef>
              <a:spcAft>
                <a:spcPts val="0"/>
              </a:spcAft>
              <a:buClr>
                <a:schemeClr val="dk1"/>
              </a:buClr>
              <a:buSzPts val="100"/>
              <a:buFont typeface="Caveat"/>
              <a:buChar char="●"/>
            </a:pPr>
            <a:r>
              <a:rPr lang="en-US" sz="2100" b="1" u="sng">
                <a:solidFill>
                  <a:srgbClr val="595959"/>
                </a:solidFill>
                <a:latin typeface="Caveat"/>
                <a:ea typeface="Caveat"/>
                <a:cs typeface="Caveat"/>
                <a:sym typeface="Caveat"/>
              </a:rPr>
              <a:t>TO-DO list:</a:t>
            </a:r>
            <a:br>
              <a:rPr lang="en-US" sz="2100" b="1">
                <a:solidFill>
                  <a:srgbClr val="595959"/>
                </a:solidFill>
                <a:latin typeface="Caveat"/>
                <a:ea typeface="Caveat"/>
                <a:cs typeface="Caveat"/>
                <a:sym typeface="Caveat"/>
              </a:rPr>
            </a:br>
            <a:r>
              <a:rPr lang="en-US" sz="2100">
                <a:solidFill>
                  <a:srgbClr val="595959"/>
                </a:solidFill>
                <a:latin typeface="Caveat"/>
                <a:ea typeface="Caveat"/>
                <a:cs typeface="Caveat"/>
                <a:sym typeface="Caveat"/>
              </a:rPr>
              <a:t>- </a:t>
            </a:r>
            <a:r>
              <a:rPr lang="en-US" sz="2200">
                <a:solidFill>
                  <a:srgbClr val="595959"/>
                </a:solidFill>
                <a:latin typeface="Caveat"/>
                <a:ea typeface="Caveat"/>
                <a:cs typeface="Caveat"/>
                <a:sym typeface="Caveat"/>
              </a:rPr>
              <a:t>send signals to brain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 grow cell (egg) in ovary</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-produce hormone </a:t>
            </a:r>
            <a:r>
              <a:rPr lang="en-US" sz="2200" b="1">
                <a:solidFill>
                  <a:srgbClr val="595959"/>
                </a:solidFill>
                <a:latin typeface="Caveat"/>
                <a:ea typeface="Caveat"/>
                <a:cs typeface="Caveat"/>
                <a:sym typeface="Caveat"/>
              </a:rPr>
              <a:t>estrogen</a:t>
            </a:r>
            <a:br>
              <a:rPr lang="en-US" sz="2200" b="1">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-ovulate egg in to fallopian tube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-produce hormone </a:t>
            </a:r>
            <a:r>
              <a:rPr lang="en-US" sz="2200" b="1">
                <a:solidFill>
                  <a:srgbClr val="595959"/>
                </a:solidFill>
                <a:latin typeface="Caveat"/>
                <a:ea typeface="Caveat"/>
                <a:cs typeface="Caveat"/>
                <a:sym typeface="Caveat"/>
              </a:rPr>
              <a:t>progesterone</a:t>
            </a:r>
            <a:br>
              <a:rPr lang="en-US" sz="2200" b="1">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-thicken uterus lining </a:t>
            </a:r>
            <a:br>
              <a:rPr lang="en-US" sz="2200">
                <a:solidFill>
                  <a:srgbClr val="595959"/>
                </a:solidFill>
                <a:latin typeface="Caveat"/>
                <a:ea typeface="Caveat"/>
                <a:cs typeface="Caveat"/>
                <a:sym typeface="Caveat"/>
              </a:rPr>
            </a:br>
            <a:r>
              <a:rPr lang="en-US" sz="2200">
                <a:solidFill>
                  <a:srgbClr val="595959"/>
                </a:solidFill>
                <a:latin typeface="Caveat"/>
                <a:ea typeface="Caveat"/>
                <a:cs typeface="Caveat"/>
                <a:sym typeface="Caveat"/>
              </a:rPr>
              <a:t>-shed uterus lining (period.)</a:t>
            </a:r>
            <a:br>
              <a:rPr lang="en-US" sz="2200">
                <a:solidFill>
                  <a:srgbClr val="595959"/>
                </a:solidFill>
                <a:latin typeface="Caveat"/>
                <a:ea typeface="Caveat"/>
                <a:cs typeface="Caveat"/>
                <a:sym typeface="Caveat"/>
              </a:rPr>
            </a:br>
            <a:endParaRPr sz="2200">
              <a:solidFill>
                <a:srgbClr val="595959"/>
              </a:solidFill>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pic>
        <p:nvPicPr>
          <p:cNvPr id="563" name="Google Shape;563;p89"/>
          <p:cNvPicPr preferRelativeResize="0"/>
          <p:nvPr/>
        </p:nvPicPr>
        <p:blipFill rotWithShape="1">
          <a:blip r:embed="rId3">
            <a:alphaModFix/>
          </a:blip>
          <a:srcRect b="2922"/>
          <a:stretch/>
        </p:blipFill>
        <p:spPr>
          <a:xfrm>
            <a:off x="2336475" y="1225300"/>
            <a:ext cx="4471049" cy="5512000"/>
          </a:xfrm>
          <a:prstGeom prst="rect">
            <a:avLst/>
          </a:prstGeom>
          <a:noFill/>
          <a:ln>
            <a:noFill/>
          </a:ln>
          <a:effectLst>
            <a:outerShdw blurRad="57150" dist="19050" dir="5400000" algn="bl" rotWithShape="0">
              <a:srgbClr val="000000">
                <a:alpha val="50000"/>
              </a:srgbClr>
            </a:outerShdw>
          </a:effectLst>
        </p:spPr>
      </p:pic>
      <p:sp>
        <p:nvSpPr>
          <p:cNvPr id="564" name="Google Shape;564;p89"/>
          <p:cNvSpPr txBox="1"/>
          <p:nvPr/>
        </p:nvSpPr>
        <p:spPr>
          <a:xfrm>
            <a:off x="381000" y="512750"/>
            <a:ext cx="5866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chemeClr val="lt1"/>
                </a:solidFill>
                <a:latin typeface="Lexend"/>
                <a:ea typeface="Lexend"/>
                <a:cs typeface="Lexend"/>
                <a:sym typeface="Lexend"/>
              </a:rPr>
              <a:t>Worksheet </a:t>
            </a:r>
            <a:r>
              <a:rPr lang="en-US" sz="3000">
                <a:solidFill>
                  <a:schemeClr val="lt1"/>
                </a:solidFill>
                <a:latin typeface="Lexend Thin"/>
                <a:ea typeface="Lexend Thin"/>
                <a:cs typeface="Lexend Thin"/>
                <a:sym typeface="Lexend Thin"/>
              </a:rPr>
              <a:t>|</a:t>
            </a:r>
            <a:r>
              <a:rPr lang="en-US" sz="3000" b="1">
                <a:solidFill>
                  <a:schemeClr val="lt1"/>
                </a:solidFill>
                <a:latin typeface="Lexend"/>
                <a:ea typeface="Lexend"/>
                <a:cs typeface="Lexend"/>
                <a:sym typeface="Lexend"/>
              </a:rPr>
              <a:t> </a:t>
            </a:r>
            <a:r>
              <a:rPr lang="en-US" sz="3000">
                <a:solidFill>
                  <a:schemeClr val="lt1"/>
                </a:solidFill>
                <a:latin typeface="Lexend Thin"/>
                <a:ea typeface="Lexend Thin"/>
                <a:cs typeface="Lexend Thin"/>
                <a:sym typeface="Lexend Thin"/>
              </a:rPr>
              <a:t>Body Systems  </a:t>
            </a:r>
            <a:endParaRPr>
              <a:latin typeface="Lexend Thin"/>
              <a:ea typeface="Lexend Thin"/>
              <a:cs typeface="Lexend Thin"/>
              <a:sym typeface="Lexend Thin"/>
            </a:endParaRPr>
          </a:p>
        </p:txBody>
      </p:sp>
      <p:sp>
        <p:nvSpPr>
          <p:cNvPr id="565" name="Google Shape;565;p89"/>
          <p:cNvSpPr/>
          <p:nvPr/>
        </p:nvSpPr>
        <p:spPr>
          <a:xfrm>
            <a:off x="1057800" y="3025100"/>
            <a:ext cx="7028400" cy="1467600"/>
          </a:xfrm>
          <a:prstGeom prst="rect">
            <a:avLst/>
          </a:prstGeom>
          <a:solidFill>
            <a:srgbClr val="9599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66" name="Google Shape;566;p89"/>
          <p:cNvSpPr txBox="1"/>
          <p:nvPr/>
        </p:nvSpPr>
        <p:spPr>
          <a:xfrm>
            <a:off x="1731749" y="3424338"/>
            <a:ext cx="5680500" cy="100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500">
                <a:solidFill>
                  <a:schemeClr val="lt1"/>
                </a:solidFill>
                <a:latin typeface="Lexend Thin"/>
                <a:ea typeface="Lexend Thin"/>
                <a:cs typeface="Lexend Thin"/>
                <a:sym typeface="Lexend Thin"/>
              </a:rPr>
              <a:t>What’s my name?</a:t>
            </a:r>
            <a:endParaRPr sz="3500">
              <a:solidFill>
                <a:schemeClr val="lt1"/>
              </a:solidFill>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pic>
        <p:nvPicPr>
          <p:cNvPr id="572" name="Google Shape;572;p90"/>
          <p:cNvPicPr preferRelativeResize="0"/>
          <p:nvPr/>
        </p:nvPicPr>
        <p:blipFill rotWithShape="1">
          <a:blip r:embed="rId3">
            <a:alphaModFix/>
          </a:blip>
          <a:srcRect l="3936" t="1839" r="80609" b="49631"/>
          <a:stretch/>
        </p:blipFill>
        <p:spPr>
          <a:xfrm>
            <a:off x="949325" y="4005650"/>
            <a:ext cx="1443775" cy="2343201"/>
          </a:xfrm>
          <a:prstGeom prst="rect">
            <a:avLst/>
          </a:prstGeom>
          <a:noFill/>
          <a:ln>
            <a:noFill/>
          </a:ln>
        </p:spPr>
      </p:pic>
      <p:sp>
        <p:nvSpPr>
          <p:cNvPr id="573" name="Google Shape;573;p90"/>
          <p:cNvSpPr txBox="1"/>
          <p:nvPr/>
        </p:nvSpPr>
        <p:spPr>
          <a:xfrm>
            <a:off x="381000" y="512750"/>
            <a:ext cx="66075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b="1">
                <a:solidFill>
                  <a:schemeClr val="lt1"/>
                </a:solidFill>
                <a:latin typeface="Lexend"/>
                <a:ea typeface="Lexend"/>
                <a:cs typeface="Lexend"/>
                <a:sym typeface="Lexend"/>
              </a:rPr>
              <a:t>Answers </a:t>
            </a:r>
            <a:r>
              <a:rPr lang="en-US" sz="3000">
                <a:solidFill>
                  <a:schemeClr val="lt1"/>
                </a:solidFill>
                <a:latin typeface="Lexend Thin"/>
                <a:ea typeface="Lexend Thin"/>
                <a:cs typeface="Lexend Thin"/>
                <a:sym typeface="Lexend Thin"/>
              </a:rPr>
              <a:t>|</a:t>
            </a:r>
            <a:r>
              <a:rPr lang="en-US" sz="3000" b="1">
                <a:solidFill>
                  <a:schemeClr val="lt1"/>
                </a:solidFill>
                <a:latin typeface="Lexend"/>
                <a:ea typeface="Lexend"/>
                <a:cs typeface="Lexend"/>
                <a:sym typeface="Lexend"/>
              </a:rPr>
              <a:t> </a:t>
            </a:r>
            <a:r>
              <a:rPr lang="en-US" sz="3000">
                <a:solidFill>
                  <a:schemeClr val="lt1"/>
                </a:solidFill>
                <a:latin typeface="Lexend Thin"/>
                <a:ea typeface="Lexend Thin"/>
                <a:cs typeface="Lexend Thin"/>
                <a:sym typeface="Lexend Thin"/>
              </a:rPr>
              <a:t>Body Systems   </a:t>
            </a:r>
            <a:endParaRPr>
              <a:solidFill>
                <a:schemeClr val="dk1"/>
              </a:solidFill>
              <a:latin typeface="Lexend Thin"/>
              <a:ea typeface="Lexend Thin"/>
              <a:cs typeface="Lexend Thin"/>
              <a:sym typeface="Lexend Thin"/>
            </a:endParaRPr>
          </a:p>
          <a:p>
            <a:pPr marL="0" lvl="0" indent="0" algn="l" rtl="0">
              <a:spcBef>
                <a:spcPts val="0"/>
              </a:spcBef>
              <a:spcAft>
                <a:spcPts val="0"/>
              </a:spcAft>
              <a:buClr>
                <a:schemeClr val="lt1"/>
              </a:buClr>
              <a:buSzPts val="3000"/>
              <a:buFont typeface="Calibri"/>
              <a:buNone/>
            </a:pPr>
            <a:endParaRPr sz="3000">
              <a:solidFill>
                <a:schemeClr val="lt1"/>
              </a:solidFill>
              <a:latin typeface="Lexend Thin"/>
              <a:ea typeface="Lexend Thin"/>
              <a:cs typeface="Lexend Thin"/>
              <a:sym typeface="Lexend Thin"/>
            </a:endParaRPr>
          </a:p>
        </p:txBody>
      </p:sp>
      <p:cxnSp>
        <p:nvCxnSpPr>
          <p:cNvPr id="574" name="Google Shape;574;p90"/>
          <p:cNvCxnSpPr/>
          <p:nvPr/>
        </p:nvCxnSpPr>
        <p:spPr>
          <a:xfrm>
            <a:off x="1502238"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575" name="Google Shape;575;p90"/>
          <p:cNvCxnSpPr/>
          <p:nvPr/>
        </p:nvCxnSpPr>
        <p:spPr>
          <a:xfrm>
            <a:off x="2977263" y="38606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576" name="Google Shape;576;p90"/>
          <p:cNvCxnSpPr/>
          <p:nvPr/>
        </p:nvCxnSpPr>
        <p:spPr>
          <a:xfrm>
            <a:off x="4439338" y="38717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577" name="Google Shape;577;p90"/>
          <p:cNvCxnSpPr/>
          <p:nvPr/>
        </p:nvCxnSpPr>
        <p:spPr>
          <a:xfrm>
            <a:off x="5852238" y="3871726"/>
            <a:ext cx="1153800" cy="0"/>
          </a:xfrm>
          <a:prstGeom prst="straightConnector1">
            <a:avLst/>
          </a:prstGeom>
          <a:noFill/>
          <a:ln w="9525" cap="flat" cmpd="sng">
            <a:solidFill>
              <a:schemeClr val="dk2"/>
            </a:solidFill>
            <a:prstDash val="solid"/>
            <a:round/>
            <a:headEnd type="none" w="med" len="med"/>
            <a:tailEnd type="none" w="med" len="med"/>
          </a:ln>
        </p:spPr>
      </p:cxnSp>
      <p:sp>
        <p:nvSpPr>
          <p:cNvPr id="578" name="Google Shape;578;p90"/>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579" name="Google Shape;579;p90"/>
          <p:cNvSpPr txBox="1"/>
          <p:nvPr/>
        </p:nvSpPr>
        <p:spPr>
          <a:xfrm>
            <a:off x="4326663" y="35825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580" name="Google Shape;580;p90"/>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581" name="Google Shape;581;p90"/>
          <p:cNvSpPr txBox="1"/>
          <p:nvPr/>
        </p:nvSpPr>
        <p:spPr>
          <a:xfrm>
            <a:off x="5732613" y="35808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pic>
        <p:nvPicPr>
          <p:cNvPr id="582" name="Google Shape;582;p90"/>
          <p:cNvPicPr preferRelativeResize="0"/>
          <p:nvPr/>
        </p:nvPicPr>
        <p:blipFill rotWithShape="1">
          <a:blip r:embed="rId4">
            <a:alphaModFix/>
          </a:blip>
          <a:srcRect l="18625" t="13116" r="66409" b="8482"/>
          <a:stretch/>
        </p:blipFill>
        <p:spPr>
          <a:xfrm>
            <a:off x="1606775" y="1140225"/>
            <a:ext cx="944773" cy="2498899"/>
          </a:xfrm>
          <a:prstGeom prst="rect">
            <a:avLst/>
          </a:prstGeom>
          <a:noFill/>
          <a:ln>
            <a:noFill/>
          </a:ln>
        </p:spPr>
      </p:pic>
      <p:pic>
        <p:nvPicPr>
          <p:cNvPr id="583" name="Google Shape;583;p90"/>
          <p:cNvPicPr preferRelativeResize="0"/>
          <p:nvPr/>
        </p:nvPicPr>
        <p:blipFill rotWithShape="1">
          <a:blip r:embed="rId4">
            <a:alphaModFix/>
          </a:blip>
          <a:srcRect l="35928" t="13116" r="49106" b="8482"/>
          <a:stretch/>
        </p:blipFill>
        <p:spPr>
          <a:xfrm>
            <a:off x="3046437" y="1140225"/>
            <a:ext cx="944773" cy="2498899"/>
          </a:xfrm>
          <a:prstGeom prst="rect">
            <a:avLst/>
          </a:prstGeom>
          <a:noFill/>
          <a:ln>
            <a:noFill/>
          </a:ln>
        </p:spPr>
      </p:pic>
      <p:pic>
        <p:nvPicPr>
          <p:cNvPr id="584" name="Google Shape;584;p90"/>
          <p:cNvPicPr preferRelativeResize="0"/>
          <p:nvPr/>
        </p:nvPicPr>
        <p:blipFill rotWithShape="1">
          <a:blip r:embed="rId4">
            <a:alphaModFix/>
          </a:blip>
          <a:srcRect l="67899" t="13116" r="17135" b="8482"/>
          <a:stretch/>
        </p:blipFill>
        <p:spPr>
          <a:xfrm>
            <a:off x="4469900" y="1112125"/>
            <a:ext cx="944773" cy="2498899"/>
          </a:xfrm>
          <a:prstGeom prst="rect">
            <a:avLst/>
          </a:prstGeom>
          <a:noFill/>
          <a:ln>
            <a:noFill/>
          </a:ln>
        </p:spPr>
      </p:pic>
      <p:pic>
        <p:nvPicPr>
          <p:cNvPr id="585" name="Google Shape;585;p90"/>
          <p:cNvPicPr preferRelativeResize="0"/>
          <p:nvPr/>
        </p:nvPicPr>
        <p:blipFill rotWithShape="1">
          <a:blip r:embed="rId4">
            <a:alphaModFix/>
          </a:blip>
          <a:srcRect l="83979" t="13116" r="1055" b="8482"/>
          <a:stretch/>
        </p:blipFill>
        <p:spPr>
          <a:xfrm>
            <a:off x="5956775" y="1125675"/>
            <a:ext cx="944773" cy="2498899"/>
          </a:xfrm>
          <a:prstGeom prst="rect">
            <a:avLst/>
          </a:prstGeom>
          <a:noFill/>
          <a:ln>
            <a:noFill/>
          </a:ln>
        </p:spPr>
      </p:pic>
      <p:cxnSp>
        <p:nvCxnSpPr>
          <p:cNvPr id="586" name="Google Shape;586;p90"/>
          <p:cNvCxnSpPr/>
          <p:nvPr/>
        </p:nvCxnSpPr>
        <p:spPr>
          <a:xfrm>
            <a:off x="1068513"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587" name="Google Shape;587;p90"/>
          <p:cNvCxnSpPr/>
          <p:nvPr/>
        </p:nvCxnSpPr>
        <p:spPr>
          <a:xfrm>
            <a:off x="3969588" y="6727926"/>
            <a:ext cx="1153800" cy="0"/>
          </a:xfrm>
          <a:prstGeom prst="straightConnector1">
            <a:avLst/>
          </a:prstGeom>
          <a:noFill/>
          <a:ln w="9525" cap="flat" cmpd="sng">
            <a:solidFill>
              <a:schemeClr val="dk2"/>
            </a:solidFill>
            <a:prstDash val="solid"/>
            <a:round/>
            <a:headEnd type="none" w="med" len="med"/>
            <a:tailEnd type="none" w="med" len="med"/>
          </a:ln>
        </p:spPr>
      </p:cxnSp>
      <p:cxnSp>
        <p:nvCxnSpPr>
          <p:cNvPr id="588" name="Google Shape;588;p90"/>
          <p:cNvCxnSpPr/>
          <p:nvPr/>
        </p:nvCxnSpPr>
        <p:spPr>
          <a:xfrm>
            <a:off x="6827063" y="6727926"/>
            <a:ext cx="1153800" cy="0"/>
          </a:xfrm>
          <a:prstGeom prst="straightConnector1">
            <a:avLst/>
          </a:prstGeom>
          <a:noFill/>
          <a:ln w="9525" cap="flat" cmpd="sng">
            <a:solidFill>
              <a:schemeClr val="dk2"/>
            </a:solidFill>
            <a:prstDash val="solid"/>
            <a:round/>
            <a:headEnd type="none" w="med" len="med"/>
            <a:tailEnd type="none" w="med" len="med"/>
          </a:ln>
        </p:spPr>
      </p:cxnSp>
      <p:sp>
        <p:nvSpPr>
          <p:cNvPr id="589" name="Google Shape;589;p90"/>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590" name="Google Shape;590;p90"/>
          <p:cNvSpPr txBox="1"/>
          <p:nvPr/>
        </p:nvSpPr>
        <p:spPr>
          <a:xfrm>
            <a:off x="67629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591" name="Google Shape;591;p90"/>
          <p:cNvSpPr txBox="1"/>
          <p:nvPr/>
        </p:nvSpPr>
        <p:spPr>
          <a:xfrm>
            <a:off x="9923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592" name="Google Shape;592;p90"/>
          <p:cNvPicPr preferRelativeResize="0"/>
          <p:nvPr/>
        </p:nvPicPr>
        <p:blipFill rotWithShape="1">
          <a:blip r:embed="rId3">
            <a:alphaModFix/>
          </a:blip>
          <a:srcRect l="42272" t="1839" r="42272" b="49631"/>
          <a:stretch/>
        </p:blipFill>
        <p:spPr>
          <a:xfrm>
            <a:off x="3793425" y="3997875"/>
            <a:ext cx="1443775" cy="2343201"/>
          </a:xfrm>
          <a:prstGeom prst="rect">
            <a:avLst/>
          </a:prstGeom>
          <a:noFill/>
          <a:ln>
            <a:noFill/>
          </a:ln>
        </p:spPr>
      </p:pic>
      <p:pic>
        <p:nvPicPr>
          <p:cNvPr id="593" name="Google Shape;593;p90"/>
          <p:cNvPicPr preferRelativeResize="0"/>
          <p:nvPr/>
        </p:nvPicPr>
        <p:blipFill rotWithShape="1">
          <a:blip r:embed="rId3">
            <a:alphaModFix/>
          </a:blip>
          <a:srcRect l="81502" t="1839" r="3042" b="49631"/>
          <a:stretch/>
        </p:blipFill>
        <p:spPr>
          <a:xfrm>
            <a:off x="6637525" y="4004650"/>
            <a:ext cx="1443775" cy="23432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7"/>
        <p:cNvGrpSpPr/>
        <p:nvPr/>
      </p:nvGrpSpPr>
      <p:grpSpPr>
        <a:xfrm>
          <a:off x="0" y="0"/>
          <a:ext cx="0" cy="0"/>
          <a:chOff x="0" y="0"/>
          <a:chExt cx="0" cy="0"/>
        </a:xfrm>
      </p:grpSpPr>
      <p:pic>
        <p:nvPicPr>
          <p:cNvPr id="598" name="Google Shape;598;p91"/>
          <p:cNvPicPr preferRelativeResize="0"/>
          <p:nvPr/>
        </p:nvPicPr>
        <p:blipFill rotWithShape="1">
          <a:blip r:embed="rId4">
            <a:alphaModFix/>
          </a:blip>
          <a:srcRect/>
          <a:stretch/>
        </p:blipFill>
        <p:spPr>
          <a:xfrm>
            <a:off x="27625" y="1399775"/>
            <a:ext cx="3290887" cy="5283199"/>
          </a:xfrm>
          <a:prstGeom prst="rect">
            <a:avLst/>
          </a:prstGeom>
          <a:noFill/>
          <a:ln>
            <a:noFill/>
          </a:ln>
        </p:spPr>
      </p:pic>
      <p:sp>
        <p:nvSpPr>
          <p:cNvPr id="599" name="Google Shape;599;p91"/>
          <p:cNvSpPr/>
          <p:nvPr/>
        </p:nvSpPr>
        <p:spPr>
          <a:xfrm>
            <a:off x="3482950" y="1809025"/>
            <a:ext cx="5230500" cy="18084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0" name="Google Shape;600;p9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601" name="Google Shape;601;p91"/>
          <p:cNvSpPr txBox="1"/>
          <p:nvPr/>
        </p:nvSpPr>
        <p:spPr>
          <a:xfrm>
            <a:off x="3541150" y="13997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02" name="Google Shape;602;p91"/>
          <p:cNvSpPr txBox="1"/>
          <p:nvPr/>
        </p:nvSpPr>
        <p:spPr>
          <a:xfrm>
            <a:off x="3773875" y="1885225"/>
            <a:ext cx="4939200" cy="154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24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2400" b="1">
                <a:solidFill>
                  <a:srgbClr val="7C7DAD"/>
                </a:solidFill>
                <a:latin typeface="Calibri"/>
                <a:ea typeface="Calibri"/>
                <a:cs typeface="Calibri"/>
                <a:sym typeface="Calibri"/>
              </a:rPr>
              <a:t>Hormones</a:t>
            </a:r>
            <a:r>
              <a:rPr lang="en-US" sz="2400">
                <a:solidFill>
                  <a:srgbClr val="666666"/>
                </a:solidFill>
                <a:latin typeface="Calibri"/>
                <a:ea typeface="Calibri"/>
                <a:cs typeface="Calibri"/>
                <a:sym typeface="Calibri"/>
              </a:rPr>
              <a:t> direct the activity of every system in the body!</a:t>
            </a:r>
            <a:endParaRPr sz="2400" b="1" i="1">
              <a:solidFill>
                <a:srgbClr val="8587C2"/>
              </a:solidFill>
              <a:latin typeface="Calibri"/>
              <a:ea typeface="Calibri"/>
              <a:cs typeface="Calibri"/>
              <a:sym typeface="Calibri"/>
            </a:endParaRPr>
          </a:p>
        </p:txBody>
      </p:sp>
      <p:sp>
        <p:nvSpPr>
          <p:cNvPr id="603" name="Google Shape;603;p91"/>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Hormones</a:t>
            </a:r>
            <a:r>
              <a:rPr lang="en-US" sz="3000">
                <a:solidFill>
                  <a:srgbClr val="FFFFFF"/>
                </a:solidFill>
                <a:latin typeface="Lexend Thin"/>
                <a:ea typeface="Lexend Thin"/>
                <a:cs typeface="Lexend Thin"/>
                <a:sym typeface="Lexend Thin"/>
              </a:rPr>
              <a:t> &amp; </a:t>
            </a:r>
            <a:r>
              <a:rPr lang="en-US" sz="3000" b="1">
                <a:solidFill>
                  <a:srgbClr val="FFFFFF"/>
                </a:solidFill>
                <a:latin typeface="Lexend"/>
                <a:ea typeface="Lexend"/>
                <a:cs typeface="Lexend"/>
                <a:sym typeface="Lexend"/>
              </a:rPr>
              <a:t>You</a:t>
            </a:r>
            <a:endParaRPr>
              <a:latin typeface="Lexend Thin"/>
              <a:ea typeface="Lexend Thin"/>
              <a:cs typeface="Lexend Thin"/>
              <a:sym typeface="Lexend Thin"/>
            </a:endParaRPr>
          </a:p>
        </p:txBody>
      </p:sp>
      <p:sp>
        <p:nvSpPr>
          <p:cNvPr id="604" name="Google Shape;604;p91"/>
          <p:cNvSpPr/>
          <p:nvPr/>
        </p:nvSpPr>
        <p:spPr>
          <a:xfrm>
            <a:off x="3097375" y="1399775"/>
            <a:ext cx="862500" cy="862500"/>
          </a:xfrm>
          <a:prstGeom prst="ellipse">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05" name="Google Shape;605;p91"/>
          <p:cNvSpPr txBox="1"/>
          <p:nvPr/>
        </p:nvSpPr>
        <p:spPr>
          <a:xfrm>
            <a:off x="3302576" y="1495725"/>
            <a:ext cx="5499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1.</a:t>
            </a:r>
            <a:endParaRPr sz="3300" b="1">
              <a:solidFill>
                <a:srgbClr val="8587C2"/>
              </a:solidFill>
              <a:latin typeface="Lexend"/>
              <a:ea typeface="Lexend"/>
              <a:cs typeface="Lexend"/>
              <a:sym typeface="Lexend"/>
            </a:endParaRPr>
          </a:p>
        </p:txBody>
      </p:sp>
      <p:pic>
        <p:nvPicPr>
          <p:cNvPr id="606" name="Google Shape;606;p91"/>
          <p:cNvPicPr preferRelativeResize="0"/>
          <p:nvPr/>
        </p:nvPicPr>
        <p:blipFill rotWithShape="1">
          <a:blip r:embed="rId5">
            <a:alphaModFix/>
          </a:blip>
          <a:srcRect l="3936" t="1839" r="80609" b="49631"/>
          <a:stretch/>
        </p:blipFill>
        <p:spPr>
          <a:xfrm>
            <a:off x="3787949" y="3905414"/>
            <a:ext cx="1230666" cy="1997336"/>
          </a:xfrm>
          <a:prstGeom prst="rect">
            <a:avLst/>
          </a:prstGeom>
          <a:noFill/>
          <a:ln>
            <a:noFill/>
          </a:ln>
        </p:spPr>
      </p:pic>
      <p:pic>
        <p:nvPicPr>
          <p:cNvPr id="607" name="Google Shape;607;p91"/>
          <p:cNvPicPr preferRelativeResize="0"/>
          <p:nvPr/>
        </p:nvPicPr>
        <p:blipFill rotWithShape="1">
          <a:blip r:embed="rId5">
            <a:alphaModFix/>
          </a:blip>
          <a:srcRect l="42272" t="1839" r="42272" b="49631"/>
          <a:stretch/>
        </p:blipFill>
        <p:spPr>
          <a:xfrm>
            <a:off x="5488064" y="3880050"/>
            <a:ext cx="1230666" cy="1997336"/>
          </a:xfrm>
          <a:prstGeom prst="rect">
            <a:avLst/>
          </a:prstGeom>
          <a:noFill/>
          <a:ln>
            <a:noFill/>
          </a:ln>
        </p:spPr>
      </p:pic>
      <p:pic>
        <p:nvPicPr>
          <p:cNvPr id="608" name="Google Shape;608;p91"/>
          <p:cNvPicPr preferRelativeResize="0"/>
          <p:nvPr/>
        </p:nvPicPr>
        <p:blipFill rotWithShape="1">
          <a:blip r:embed="rId5">
            <a:alphaModFix/>
          </a:blip>
          <a:srcRect l="81502" t="1839" r="3042" b="49631"/>
          <a:stretch/>
        </p:blipFill>
        <p:spPr>
          <a:xfrm>
            <a:off x="7188180" y="3903172"/>
            <a:ext cx="1230666" cy="1997336"/>
          </a:xfrm>
          <a:prstGeom prst="rect">
            <a:avLst/>
          </a:prstGeom>
          <a:noFill/>
          <a:ln>
            <a:noFill/>
          </a:ln>
        </p:spPr>
      </p:pic>
      <p:sp>
        <p:nvSpPr>
          <p:cNvPr id="609" name="Google Shape;609;p91"/>
          <p:cNvSpPr/>
          <p:nvPr/>
        </p:nvSpPr>
        <p:spPr>
          <a:xfrm rot="-5400000">
            <a:off x="3852575" y="3148625"/>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0" name="Google Shape;610;p91"/>
          <p:cNvSpPr/>
          <p:nvPr/>
        </p:nvSpPr>
        <p:spPr>
          <a:xfrm rot="-5400000">
            <a:off x="5829875" y="3148625"/>
            <a:ext cx="185700" cy="1857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1" name="Google Shape;611;p91"/>
          <p:cNvSpPr/>
          <p:nvPr/>
        </p:nvSpPr>
        <p:spPr>
          <a:xfrm rot="-5400000">
            <a:off x="6299100" y="3148625"/>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2" name="Google Shape;612;p91"/>
          <p:cNvSpPr/>
          <p:nvPr/>
        </p:nvSpPr>
        <p:spPr>
          <a:xfrm rot="-5400000">
            <a:off x="6524950"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3" name="Google Shape;613;p91"/>
          <p:cNvSpPr/>
          <p:nvPr/>
        </p:nvSpPr>
        <p:spPr>
          <a:xfrm rot="-5400000">
            <a:off x="4277775" y="3148625"/>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4" name="Google Shape;614;p91"/>
          <p:cNvSpPr/>
          <p:nvPr/>
        </p:nvSpPr>
        <p:spPr>
          <a:xfrm rot="-5400000">
            <a:off x="4065175" y="3148625"/>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5" name="Google Shape;615;p91"/>
          <p:cNvSpPr/>
          <p:nvPr/>
        </p:nvSpPr>
        <p:spPr>
          <a:xfrm rot="-5400000">
            <a:off x="6073238" y="3148625"/>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6" name="Google Shape;616;p91"/>
          <p:cNvSpPr/>
          <p:nvPr/>
        </p:nvSpPr>
        <p:spPr>
          <a:xfrm rot="-5400000">
            <a:off x="7011700"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7" name="Google Shape;617;p91"/>
          <p:cNvSpPr/>
          <p:nvPr/>
        </p:nvSpPr>
        <p:spPr>
          <a:xfrm rot="-5400000">
            <a:off x="6768325"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8" name="Google Shape;618;p91"/>
          <p:cNvSpPr/>
          <p:nvPr/>
        </p:nvSpPr>
        <p:spPr>
          <a:xfrm rot="-5400000">
            <a:off x="7255075"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19" name="Google Shape;619;p91"/>
          <p:cNvSpPr/>
          <p:nvPr/>
        </p:nvSpPr>
        <p:spPr>
          <a:xfrm rot="-5400000">
            <a:off x="7498450"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0" name="Google Shape;620;p91"/>
          <p:cNvSpPr/>
          <p:nvPr/>
        </p:nvSpPr>
        <p:spPr>
          <a:xfrm rot="-5400000">
            <a:off x="4574463"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1" name="Google Shape;621;p91"/>
          <p:cNvSpPr/>
          <p:nvPr/>
        </p:nvSpPr>
        <p:spPr>
          <a:xfrm rot="-5400000">
            <a:off x="5061213"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2" name="Google Shape;622;p91"/>
          <p:cNvSpPr/>
          <p:nvPr/>
        </p:nvSpPr>
        <p:spPr>
          <a:xfrm rot="-5400000">
            <a:off x="4817838"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3" name="Google Shape;623;p91"/>
          <p:cNvSpPr/>
          <p:nvPr/>
        </p:nvSpPr>
        <p:spPr>
          <a:xfrm rot="-5400000">
            <a:off x="5304588"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24" name="Google Shape;624;p91"/>
          <p:cNvSpPr/>
          <p:nvPr/>
        </p:nvSpPr>
        <p:spPr>
          <a:xfrm rot="-5400000">
            <a:off x="5547963" y="3148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8"/>
        <p:cNvGrpSpPr/>
        <p:nvPr/>
      </p:nvGrpSpPr>
      <p:grpSpPr>
        <a:xfrm>
          <a:off x="0" y="0"/>
          <a:ext cx="0" cy="0"/>
          <a:chOff x="0" y="0"/>
          <a:chExt cx="0" cy="0"/>
        </a:xfrm>
      </p:grpSpPr>
      <p:sp>
        <p:nvSpPr>
          <p:cNvPr id="629" name="Google Shape;629;p92"/>
          <p:cNvSpPr/>
          <p:nvPr/>
        </p:nvSpPr>
        <p:spPr>
          <a:xfrm>
            <a:off x="3073975" y="1656625"/>
            <a:ext cx="5410800" cy="32268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0" name="Google Shape;630;p9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631" name="Google Shape;631;p92"/>
          <p:cNvSpPr txBox="1"/>
          <p:nvPr/>
        </p:nvSpPr>
        <p:spPr>
          <a:xfrm>
            <a:off x="3312550" y="12473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2" name="Google Shape;632;p92"/>
          <p:cNvSpPr txBox="1"/>
          <p:nvPr/>
        </p:nvSpPr>
        <p:spPr>
          <a:xfrm>
            <a:off x="3374933" y="1809025"/>
            <a:ext cx="5109600" cy="1702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24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2400" b="1">
                <a:solidFill>
                  <a:srgbClr val="7C7DAD"/>
                </a:solidFill>
                <a:latin typeface="Calibri"/>
                <a:ea typeface="Calibri"/>
                <a:cs typeface="Calibri"/>
                <a:sym typeface="Calibri"/>
              </a:rPr>
              <a:t>Hormones</a:t>
            </a:r>
            <a:r>
              <a:rPr lang="en-US" sz="2400">
                <a:solidFill>
                  <a:srgbClr val="666666"/>
                </a:solidFill>
                <a:latin typeface="Calibri"/>
                <a:ea typeface="Calibri"/>
                <a:cs typeface="Calibri"/>
                <a:sym typeface="Calibri"/>
              </a:rPr>
              <a:t> are chemical signals or </a:t>
            </a:r>
            <a:r>
              <a:rPr lang="en-US" sz="2400" b="1">
                <a:solidFill>
                  <a:srgbClr val="666666"/>
                </a:solidFill>
                <a:latin typeface="Calibri"/>
                <a:ea typeface="Calibri"/>
                <a:cs typeface="Calibri"/>
                <a:sym typeface="Calibri"/>
              </a:rPr>
              <a:t>messengers</a:t>
            </a:r>
            <a:r>
              <a:rPr lang="en-US" sz="2400">
                <a:solidFill>
                  <a:srgbClr val="666666"/>
                </a:solidFill>
                <a:latin typeface="Calibri"/>
                <a:ea typeface="Calibri"/>
                <a:cs typeface="Calibri"/>
                <a:sym typeface="Calibri"/>
              </a:rPr>
              <a:t> that </a:t>
            </a:r>
            <a:r>
              <a:rPr lang="en-US" sz="2400" b="1">
                <a:solidFill>
                  <a:srgbClr val="7C7DAD"/>
                </a:solidFill>
                <a:latin typeface="Calibri"/>
                <a:ea typeface="Calibri"/>
                <a:cs typeface="Calibri"/>
                <a:sym typeface="Calibri"/>
              </a:rPr>
              <a:t>travel in the bloodstream</a:t>
            </a:r>
            <a:r>
              <a:rPr lang="en-US" sz="2400">
                <a:solidFill>
                  <a:schemeClr val="dk1"/>
                </a:solidFill>
                <a:latin typeface="Calibri"/>
                <a:ea typeface="Calibri"/>
                <a:cs typeface="Calibri"/>
                <a:sym typeface="Calibri"/>
              </a:rPr>
              <a:t>.</a:t>
            </a:r>
            <a:br>
              <a:rPr lang="en-US" sz="2400">
                <a:solidFill>
                  <a:schemeClr val="dk1"/>
                </a:solidFill>
                <a:latin typeface="Calibri"/>
                <a:ea typeface="Calibri"/>
                <a:cs typeface="Calibri"/>
                <a:sym typeface="Calibri"/>
              </a:rPr>
            </a:br>
            <a:br>
              <a:rPr lang="en-US" sz="2400">
                <a:solidFill>
                  <a:schemeClr val="dk1"/>
                </a:solidFill>
                <a:latin typeface="Calibri"/>
                <a:ea typeface="Calibri"/>
                <a:cs typeface="Calibri"/>
                <a:sym typeface="Calibri"/>
              </a:rPr>
            </a:br>
            <a:r>
              <a:rPr lang="en-US" sz="2400" i="1">
                <a:solidFill>
                  <a:schemeClr val="dk1"/>
                </a:solidFill>
                <a:latin typeface="Calibri"/>
                <a:ea typeface="Calibri"/>
                <a:cs typeface="Calibri"/>
                <a:sym typeface="Calibri"/>
              </a:rPr>
              <a:t>You can think of them like text messages, sent between the brain and the different parts of the body. </a:t>
            </a:r>
            <a:br>
              <a:rPr lang="en-US" sz="2400">
                <a:solidFill>
                  <a:srgbClr val="666666"/>
                </a:solidFill>
                <a:latin typeface="Calibri"/>
                <a:ea typeface="Calibri"/>
                <a:cs typeface="Calibri"/>
                <a:sym typeface="Calibri"/>
              </a:rPr>
            </a:br>
            <a:br>
              <a:rPr lang="en-US" sz="2400">
                <a:solidFill>
                  <a:srgbClr val="666666"/>
                </a:solidFill>
                <a:latin typeface="Calibri"/>
                <a:ea typeface="Calibri"/>
                <a:cs typeface="Calibri"/>
                <a:sym typeface="Calibri"/>
              </a:rPr>
            </a:br>
            <a:endParaRPr sz="2400" b="1" i="1">
              <a:solidFill>
                <a:srgbClr val="8587C2"/>
              </a:solidFill>
              <a:latin typeface="Calibri"/>
              <a:ea typeface="Calibri"/>
              <a:cs typeface="Calibri"/>
              <a:sym typeface="Calibri"/>
            </a:endParaRPr>
          </a:p>
        </p:txBody>
      </p:sp>
      <p:sp>
        <p:nvSpPr>
          <p:cNvPr id="633" name="Google Shape;633;p92"/>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Hormones</a:t>
            </a:r>
            <a:r>
              <a:rPr lang="en-US" sz="3000">
                <a:solidFill>
                  <a:srgbClr val="FFFFFF"/>
                </a:solidFill>
                <a:latin typeface="Lexend Thin"/>
                <a:ea typeface="Lexend Thin"/>
                <a:cs typeface="Lexend Thin"/>
                <a:sym typeface="Lexend Thin"/>
              </a:rPr>
              <a:t> &amp; </a:t>
            </a:r>
            <a:r>
              <a:rPr lang="en-US" sz="3000" b="1">
                <a:solidFill>
                  <a:srgbClr val="FFFFFF"/>
                </a:solidFill>
                <a:latin typeface="Lexend"/>
                <a:ea typeface="Lexend"/>
                <a:cs typeface="Lexend"/>
                <a:sym typeface="Lexend"/>
              </a:rPr>
              <a:t>You</a:t>
            </a:r>
            <a:endParaRPr>
              <a:latin typeface="Lexend Thin"/>
              <a:ea typeface="Lexend Thin"/>
              <a:cs typeface="Lexend Thin"/>
              <a:sym typeface="Lexend Thin"/>
            </a:endParaRPr>
          </a:p>
        </p:txBody>
      </p:sp>
      <p:sp>
        <p:nvSpPr>
          <p:cNvPr id="634" name="Google Shape;634;p92"/>
          <p:cNvSpPr/>
          <p:nvPr/>
        </p:nvSpPr>
        <p:spPr>
          <a:xfrm>
            <a:off x="2716375" y="1247375"/>
            <a:ext cx="862500" cy="862500"/>
          </a:xfrm>
          <a:prstGeom prst="ellipse">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5" name="Google Shape;635;p92"/>
          <p:cNvSpPr txBox="1"/>
          <p:nvPr/>
        </p:nvSpPr>
        <p:spPr>
          <a:xfrm>
            <a:off x="2921584" y="1343325"/>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2.</a:t>
            </a:r>
            <a:endParaRPr sz="3300" b="1">
              <a:solidFill>
                <a:srgbClr val="8587C2"/>
              </a:solidFill>
              <a:latin typeface="Lexend"/>
              <a:ea typeface="Lexend"/>
              <a:cs typeface="Lexend"/>
              <a:sym typeface="Lexend"/>
            </a:endParaRPr>
          </a:p>
        </p:txBody>
      </p:sp>
      <p:pic>
        <p:nvPicPr>
          <p:cNvPr id="636" name="Google Shape;636;p92"/>
          <p:cNvPicPr preferRelativeResize="0"/>
          <p:nvPr/>
        </p:nvPicPr>
        <p:blipFill rotWithShape="1">
          <a:blip r:embed="rId4">
            <a:alphaModFix amt="20000"/>
          </a:blip>
          <a:srcRect l="67899" t="13116" r="18327" b="8482"/>
          <a:stretch/>
        </p:blipFill>
        <p:spPr>
          <a:xfrm>
            <a:off x="504000" y="1097700"/>
            <a:ext cx="1907215" cy="5480976"/>
          </a:xfrm>
          <a:prstGeom prst="rect">
            <a:avLst/>
          </a:prstGeom>
          <a:noFill/>
          <a:ln>
            <a:noFill/>
          </a:ln>
        </p:spPr>
      </p:pic>
      <p:sp>
        <p:nvSpPr>
          <p:cNvPr id="637" name="Google Shape;637;p92"/>
          <p:cNvSpPr/>
          <p:nvPr/>
        </p:nvSpPr>
        <p:spPr>
          <a:xfrm>
            <a:off x="426000" y="1620075"/>
            <a:ext cx="609300" cy="368400"/>
          </a:xfrm>
          <a:prstGeom prst="wedgeRoundRectCallout">
            <a:avLst>
              <a:gd name="adj1" fmla="val -36351"/>
              <a:gd name="adj2" fmla="val 61534"/>
              <a:gd name="adj3" fmla="val 0"/>
            </a:avLst>
          </a:prstGeom>
          <a:solidFill>
            <a:srgbClr val="CC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8" name="Google Shape;638;p92"/>
          <p:cNvSpPr txBox="1"/>
          <p:nvPr/>
        </p:nvSpPr>
        <p:spPr>
          <a:xfrm>
            <a:off x="457200" y="1620075"/>
            <a:ext cx="8001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Hey</a:t>
            </a:r>
            <a:r>
              <a:rPr lang="en-US" sz="1300">
                <a:solidFill>
                  <a:schemeClr val="dk1"/>
                </a:solidFill>
              </a:rPr>
              <a:t> </a:t>
            </a:r>
            <a:endParaRPr sz="1300">
              <a:solidFill>
                <a:schemeClr val="dk1"/>
              </a:solidFill>
            </a:endParaRPr>
          </a:p>
        </p:txBody>
      </p:sp>
      <p:sp>
        <p:nvSpPr>
          <p:cNvPr id="639" name="Google Shape;639;p92"/>
          <p:cNvSpPr txBox="1"/>
          <p:nvPr/>
        </p:nvSpPr>
        <p:spPr>
          <a:xfrm>
            <a:off x="381000" y="1391125"/>
            <a:ext cx="800100" cy="18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a:t>Brain</a:t>
            </a:r>
            <a:endParaRPr sz="500"/>
          </a:p>
        </p:txBody>
      </p:sp>
      <p:sp>
        <p:nvSpPr>
          <p:cNvPr id="640" name="Google Shape;640;p92"/>
          <p:cNvSpPr/>
          <p:nvPr/>
        </p:nvSpPr>
        <p:spPr>
          <a:xfrm>
            <a:off x="1896675" y="3552550"/>
            <a:ext cx="862500" cy="368400"/>
          </a:xfrm>
          <a:prstGeom prst="wedgeRoundRectCallout">
            <a:avLst>
              <a:gd name="adj1" fmla="val 60270"/>
              <a:gd name="adj2" fmla="val 42228"/>
              <a:gd name="adj3" fmla="val 0"/>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1" name="Google Shape;641;p92"/>
          <p:cNvSpPr txBox="1"/>
          <p:nvPr/>
        </p:nvSpPr>
        <p:spPr>
          <a:xfrm>
            <a:off x="2004075" y="3552550"/>
            <a:ext cx="800100" cy="18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rPr>
              <a:t>Yea?</a:t>
            </a:r>
            <a:endParaRPr>
              <a:solidFill>
                <a:schemeClr val="lt1"/>
              </a:solidFill>
            </a:endParaRPr>
          </a:p>
        </p:txBody>
      </p:sp>
      <p:sp>
        <p:nvSpPr>
          <p:cNvPr id="642" name="Google Shape;642;p92"/>
          <p:cNvSpPr txBox="1"/>
          <p:nvPr/>
        </p:nvSpPr>
        <p:spPr>
          <a:xfrm>
            <a:off x="1817725" y="3282900"/>
            <a:ext cx="10506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700"/>
              <a:t>Reproductive System</a:t>
            </a:r>
            <a:endParaRPr sz="500"/>
          </a:p>
        </p:txBody>
      </p:sp>
      <p:sp>
        <p:nvSpPr>
          <p:cNvPr id="643" name="Google Shape;643;p92"/>
          <p:cNvSpPr txBox="1"/>
          <p:nvPr/>
        </p:nvSpPr>
        <p:spPr>
          <a:xfrm>
            <a:off x="146050" y="2968500"/>
            <a:ext cx="8001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grpSp>
        <p:nvGrpSpPr>
          <p:cNvPr id="644" name="Google Shape;644;p92"/>
          <p:cNvGrpSpPr/>
          <p:nvPr/>
        </p:nvGrpSpPr>
        <p:grpSpPr>
          <a:xfrm>
            <a:off x="1382250" y="2333388"/>
            <a:ext cx="185700" cy="3831575"/>
            <a:chOff x="1382250" y="2333388"/>
            <a:chExt cx="185700" cy="3831575"/>
          </a:xfrm>
        </p:grpSpPr>
        <p:sp>
          <p:nvSpPr>
            <p:cNvPr id="645" name="Google Shape;645;p92"/>
            <p:cNvSpPr/>
            <p:nvPr/>
          </p:nvSpPr>
          <p:spPr>
            <a:xfrm rot="10800000">
              <a:off x="1382250" y="59792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6" name="Google Shape;646;p92"/>
            <p:cNvSpPr/>
            <p:nvPr/>
          </p:nvSpPr>
          <p:spPr>
            <a:xfrm rot="10800000">
              <a:off x="1382250" y="4001963"/>
              <a:ext cx="185700" cy="1857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7" name="Google Shape;647;p92"/>
            <p:cNvSpPr/>
            <p:nvPr/>
          </p:nvSpPr>
          <p:spPr>
            <a:xfrm rot="10800000">
              <a:off x="1382250" y="3532738"/>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8" name="Google Shape;648;p92"/>
            <p:cNvSpPr/>
            <p:nvPr/>
          </p:nvSpPr>
          <p:spPr>
            <a:xfrm rot="10800000">
              <a:off x="1382250" y="330688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9" name="Google Shape;649;p92"/>
            <p:cNvSpPr/>
            <p:nvPr/>
          </p:nvSpPr>
          <p:spPr>
            <a:xfrm rot="10800000">
              <a:off x="1382250" y="55540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0" name="Google Shape;650;p92"/>
            <p:cNvSpPr/>
            <p:nvPr/>
          </p:nvSpPr>
          <p:spPr>
            <a:xfrm rot="10800000">
              <a:off x="1382250" y="57666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1" name="Google Shape;651;p92"/>
            <p:cNvSpPr/>
            <p:nvPr/>
          </p:nvSpPr>
          <p:spPr>
            <a:xfrm rot="10800000">
              <a:off x="1382250" y="3758600"/>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2" name="Google Shape;652;p92"/>
            <p:cNvSpPr/>
            <p:nvPr/>
          </p:nvSpPr>
          <p:spPr>
            <a:xfrm rot="10800000">
              <a:off x="1382250" y="282013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3" name="Google Shape;653;p92"/>
            <p:cNvSpPr/>
            <p:nvPr/>
          </p:nvSpPr>
          <p:spPr>
            <a:xfrm rot="10800000">
              <a:off x="1382250" y="3063513"/>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4" name="Google Shape;654;p92"/>
            <p:cNvSpPr/>
            <p:nvPr/>
          </p:nvSpPr>
          <p:spPr>
            <a:xfrm rot="10800000">
              <a:off x="1382250" y="2576763"/>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5" name="Google Shape;655;p92"/>
            <p:cNvSpPr/>
            <p:nvPr/>
          </p:nvSpPr>
          <p:spPr>
            <a:xfrm rot="10800000">
              <a:off x="1382250" y="233338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6" name="Google Shape;656;p92"/>
            <p:cNvSpPr/>
            <p:nvPr/>
          </p:nvSpPr>
          <p:spPr>
            <a:xfrm rot="10800000">
              <a:off x="1382250" y="525737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7" name="Google Shape;657;p92"/>
            <p:cNvSpPr/>
            <p:nvPr/>
          </p:nvSpPr>
          <p:spPr>
            <a:xfrm rot="10800000">
              <a:off x="1382250" y="4770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8" name="Google Shape;658;p92"/>
            <p:cNvSpPr/>
            <p:nvPr/>
          </p:nvSpPr>
          <p:spPr>
            <a:xfrm rot="10800000">
              <a:off x="1382250" y="5014000"/>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9" name="Google Shape;659;p92"/>
            <p:cNvSpPr/>
            <p:nvPr/>
          </p:nvSpPr>
          <p:spPr>
            <a:xfrm rot="10800000">
              <a:off x="1382250" y="4527250"/>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0" name="Google Shape;660;p92"/>
            <p:cNvSpPr/>
            <p:nvPr/>
          </p:nvSpPr>
          <p:spPr>
            <a:xfrm rot="10800000">
              <a:off x="1382250" y="428387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4"/>
        <p:cNvGrpSpPr/>
        <p:nvPr/>
      </p:nvGrpSpPr>
      <p:grpSpPr>
        <a:xfrm>
          <a:off x="0" y="0"/>
          <a:ext cx="0" cy="0"/>
          <a:chOff x="0" y="0"/>
          <a:chExt cx="0" cy="0"/>
        </a:xfrm>
      </p:grpSpPr>
      <p:sp>
        <p:nvSpPr>
          <p:cNvPr id="665" name="Google Shape;665;p93"/>
          <p:cNvSpPr/>
          <p:nvPr/>
        </p:nvSpPr>
        <p:spPr>
          <a:xfrm>
            <a:off x="3533325" y="1469325"/>
            <a:ext cx="5454900" cy="35169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66" name="Google Shape;666;p93"/>
          <p:cNvPicPr preferRelativeResize="0"/>
          <p:nvPr/>
        </p:nvPicPr>
        <p:blipFill rotWithShape="1">
          <a:blip r:embed="rId4">
            <a:alphaModFix/>
          </a:blip>
          <a:srcRect/>
          <a:stretch/>
        </p:blipFill>
        <p:spPr>
          <a:xfrm>
            <a:off x="177800" y="1336675"/>
            <a:ext cx="3290887" cy="5283199"/>
          </a:xfrm>
          <a:prstGeom prst="rect">
            <a:avLst/>
          </a:prstGeom>
          <a:noFill/>
          <a:ln>
            <a:noFill/>
          </a:ln>
        </p:spPr>
      </p:pic>
      <p:sp>
        <p:nvSpPr>
          <p:cNvPr id="667" name="Google Shape;667;p9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668" name="Google Shape;668;p93"/>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69" name="Google Shape;669;p93"/>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Hormones</a:t>
            </a:r>
            <a:r>
              <a:rPr lang="en-US" sz="3000">
                <a:solidFill>
                  <a:srgbClr val="FFFFFF"/>
                </a:solidFill>
                <a:latin typeface="Lexend Thin"/>
                <a:ea typeface="Lexend Thin"/>
                <a:cs typeface="Lexend Thin"/>
                <a:sym typeface="Lexend Thin"/>
              </a:rPr>
              <a:t> &amp; </a:t>
            </a:r>
            <a:r>
              <a:rPr lang="en-US" sz="3000" b="1">
                <a:solidFill>
                  <a:srgbClr val="FFFFFF"/>
                </a:solidFill>
                <a:latin typeface="Lexend"/>
                <a:ea typeface="Lexend"/>
                <a:cs typeface="Lexend"/>
                <a:sym typeface="Lexend"/>
              </a:rPr>
              <a:t>You</a:t>
            </a:r>
            <a:endParaRPr>
              <a:latin typeface="Lexend Thin"/>
              <a:ea typeface="Lexend Thin"/>
              <a:cs typeface="Lexend Thin"/>
              <a:sym typeface="Lexend Thin"/>
            </a:endParaRPr>
          </a:p>
        </p:txBody>
      </p:sp>
      <p:sp>
        <p:nvSpPr>
          <p:cNvPr id="670" name="Google Shape;670;p93"/>
          <p:cNvSpPr/>
          <p:nvPr/>
        </p:nvSpPr>
        <p:spPr>
          <a:xfrm>
            <a:off x="3071550" y="1240725"/>
            <a:ext cx="862500" cy="862500"/>
          </a:xfrm>
          <a:prstGeom prst="ellipse">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1" name="Google Shape;671;p93"/>
          <p:cNvSpPr txBox="1"/>
          <p:nvPr/>
        </p:nvSpPr>
        <p:spPr>
          <a:xfrm>
            <a:off x="3276759" y="1336675"/>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3.</a:t>
            </a:r>
            <a:endParaRPr sz="3300" b="1">
              <a:solidFill>
                <a:srgbClr val="8587C2"/>
              </a:solidFill>
              <a:latin typeface="Lexend"/>
              <a:ea typeface="Lexend"/>
              <a:cs typeface="Lexend"/>
              <a:sym typeface="Lexend"/>
            </a:endParaRPr>
          </a:p>
        </p:txBody>
      </p:sp>
      <p:sp>
        <p:nvSpPr>
          <p:cNvPr id="672" name="Google Shape;672;p93"/>
          <p:cNvSpPr/>
          <p:nvPr/>
        </p:nvSpPr>
        <p:spPr>
          <a:xfrm>
            <a:off x="1384125" y="1260475"/>
            <a:ext cx="1151400" cy="1151400"/>
          </a:xfrm>
          <a:prstGeom prst="ellipse">
            <a:avLst/>
          </a:prstGeom>
          <a:noFill/>
          <a:ln w="114300" cap="flat" cmpd="sng">
            <a:solidFill>
              <a:srgbClr val="F9CB9C"/>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73" name="Google Shape;673;p93"/>
          <p:cNvSpPr txBox="1"/>
          <p:nvPr/>
        </p:nvSpPr>
        <p:spPr>
          <a:xfrm>
            <a:off x="3886050" y="1663625"/>
            <a:ext cx="4877700" cy="309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7C7DAD"/>
                </a:solidFill>
                <a:latin typeface="Calibri"/>
                <a:ea typeface="Calibri"/>
                <a:cs typeface="Calibri"/>
                <a:sym typeface="Calibri"/>
              </a:rPr>
              <a:t>Puberty</a:t>
            </a:r>
            <a:r>
              <a:rPr lang="en-US" sz="2400">
                <a:solidFill>
                  <a:srgbClr val="666473"/>
                </a:solidFill>
                <a:latin typeface="Calibri"/>
                <a:ea typeface="Calibri"/>
                <a:cs typeface="Calibri"/>
                <a:sym typeface="Calibri"/>
              </a:rPr>
              <a:t> is kickstarted in the brain.  </a:t>
            </a:r>
            <a:br>
              <a:rPr lang="en-US" sz="2400">
                <a:solidFill>
                  <a:srgbClr val="666473"/>
                </a:solidFill>
                <a:latin typeface="Calibri"/>
                <a:ea typeface="Calibri"/>
                <a:cs typeface="Calibri"/>
                <a:sym typeface="Calibri"/>
              </a:rPr>
            </a:br>
            <a:r>
              <a:rPr lang="en-US" sz="2400">
                <a:solidFill>
                  <a:srgbClr val="666473"/>
                </a:solidFill>
                <a:latin typeface="Calibri"/>
                <a:ea typeface="Calibri"/>
                <a:cs typeface="Calibri"/>
                <a:sym typeface="Calibri"/>
              </a:rPr>
              <a:t>The brain sends hormonal signals throughout the body, when it’s time for a girl’s physical and reproductive  characteristics to mature.</a:t>
            </a:r>
            <a:br>
              <a:rPr lang="en-US" sz="2400">
                <a:solidFill>
                  <a:srgbClr val="666473"/>
                </a:solidFill>
                <a:latin typeface="Calibri"/>
                <a:ea typeface="Calibri"/>
                <a:cs typeface="Calibri"/>
                <a:sym typeface="Calibri"/>
              </a:rPr>
            </a:br>
            <a:br>
              <a:rPr lang="en-US" sz="2400">
                <a:solidFill>
                  <a:srgbClr val="666473"/>
                </a:solidFill>
                <a:latin typeface="Calibri"/>
                <a:ea typeface="Calibri"/>
                <a:cs typeface="Calibri"/>
                <a:sym typeface="Calibri"/>
              </a:rPr>
            </a:br>
            <a:r>
              <a:rPr lang="en-US" sz="2100" b="1">
                <a:solidFill>
                  <a:srgbClr val="666473"/>
                </a:solidFill>
                <a:latin typeface="Calibri"/>
                <a:ea typeface="Calibri"/>
                <a:cs typeface="Calibri"/>
                <a:sym typeface="Calibri"/>
              </a:rPr>
              <a:t>This is typically </a:t>
            </a:r>
            <a:r>
              <a:rPr lang="en-US" sz="2100" b="1">
                <a:solidFill>
                  <a:srgbClr val="595959"/>
                </a:solidFill>
                <a:latin typeface="Calibri"/>
                <a:ea typeface="Calibri"/>
                <a:cs typeface="Calibri"/>
                <a:sym typeface="Calibri"/>
              </a:rPr>
              <a:t>between the ages of 9-14.</a:t>
            </a:r>
            <a:br>
              <a:rPr lang="en-US" sz="2400">
                <a:solidFill>
                  <a:srgbClr val="666473"/>
                </a:solidFill>
                <a:latin typeface="Calibri"/>
                <a:ea typeface="Calibri"/>
                <a:cs typeface="Calibri"/>
                <a:sym typeface="Calibri"/>
              </a:rPr>
            </a:br>
            <a:endParaRPr sz="2400">
              <a:solidFill>
                <a:srgbClr val="595959"/>
              </a:solidFill>
              <a:latin typeface="Calibri"/>
              <a:ea typeface="Calibri"/>
              <a:cs typeface="Calibri"/>
              <a:sym typeface="Calibri"/>
            </a:endParaRPr>
          </a:p>
        </p:txBody>
      </p:sp>
      <p:sp>
        <p:nvSpPr>
          <p:cNvPr id="674" name="Google Shape;674;p93"/>
          <p:cNvSpPr txBox="1"/>
          <p:nvPr/>
        </p:nvSpPr>
        <p:spPr>
          <a:xfrm>
            <a:off x="0" y="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i="1">
              <a:solidFill>
                <a:srgbClr val="595959"/>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8"/>
        <p:cNvGrpSpPr/>
        <p:nvPr/>
      </p:nvGrpSpPr>
      <p:grpSpPr>
        <a:xfrm>
          <a:off x="0" y="0"/>
          <a:ext cx="0" cy="0"/>
          <a:chOff x="0" y="0"/>
          <a:chExt cx="0" cy="0"/>
        </a:xfrm>
      </p:grpSpPr>
      <p:pic>
        <p:nvPicPr>
          <p:cNvPr id="679" name="Google Shape;679;p94"/>
          <p:cNvPicPr preferRelativeResize="0"/>
          <p:nvPr/>
        </p:nvPicPr>
        <p:blipFill rotWithShape="1">
          <a:blip r:embed="rId4">
            <a:alphaModFix/>
          </a:blip>
          <a:srcRect l="17280" t="4571"/>
          <a:stretch/>
        </p:blipFill>
        <p:spPr>
          <a:xfrm>
            <a:off x="4306825" y="4905100"/>
            <a:ext cx="2719650" cy="1825976"/>
          </a:xfrm>
          <a:prstGeom prst="rect">
            <a:avLst/>
          </a:prstGeom>
          <a:noFill/>
          <a:ln>
            <a:noFill/>
          </a:ln>
        </p:spPr>
      </p:pic>
      <p:sp>
        <p:nvSpPr>
          <p:cNvPr id="680" name="Google Shape;680;p94"/>
          <p:cNvSpPr/>
          <p:nvPr/>
        </p:nvSpPr>
        <p:spPr>
          <a:xfrm>
            <a:off x="3457125" y="1393125"/>
            <a:ext cx="5454900" cy="33483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81" name="Google Shape;681;p94"/>
          <p:cNvPicPr preferRelativeResize="0"/>
          <p:nvPr/>
        </p:nvPicPr>
        <p:blipFill rotWithShape="1">
          <a:blip r:embed="rId5">
            <a:alphaModFix/>
          </a:blip>
          <a:srcRect l="3855"/>
          <a:stretch/>
        </p:blipFill>
        <p:spPr>
          <a:xfrm>
            <a:off x="1" y="1336675"/>
            <a:ext cx="3163875" cy="5283199"/>
          </a:xfrm>
          <a:prstGeom prst="rect">
            <a:avLst/>
          </a:prstGeom>
          <a:noFill/>
          <a:ln>
            <a:noFill/>
          </a:ln>
        </p:spPr>
      </p:pic>
      <p:sp>
        <p:nvSpPr>
          <p:cNvPr id="682" name="Google Shape;682;p9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683" name="Google Shape;683;p94"/>
          <p:cNvSpPr txBox="1"/>
          <p:nvPr/>
        </p:nvSpPr>
        <p:spPr>
          <a:xfrm>
            <a:off x="3409950" y="13096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84" name="Google Shape;684;p94"/>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Hormones</a:t>
            </a:r>
            <a:r>
              <a:rPr lang="en-US" sz="3000">
                <a:solidFill>
                  <a:srgbClr val="FFFFFF"/>
                </a:solidFill>
                <a:latin typeface="Lexend Thin"/>
                <a:ea typeface="Lexend Thin"/>
                <a:cs typeface="Lexend Thin"/>
                <a:sym typeface="Lexend Thin"/>
              </a:rPr>
              <a:t> &amp; </a:t>
            </a:r>
            <a:r>
              <a:rPr lang="en-US" sz="3000" b="1">
                <a:solidFill>
                  <a:srgbClr val="FFFFFF"/>
                </a:solidFill>
                <a:latin typeface="Lexend"/>
                <a:ea typeface="Lexend"/>
                <a:cs typeface="Lexend"/>
                <a:sym typeface="Lexend"/>
              </a:rPr>
              <a:t>You</a:t>
            </a:r>
            <a:endParaRPr>
              <a:latin typeface="Lexend Thin"/>
              <a:ea typeface="Lexend Thin"/>
              <a:cs typeface="Lexend Thin"/>
              <a:sym typeface="Lexend Thin"/>
            </a:endParaRPr>
          </a:p>
        </p:txBody>
      </p:sp>
      <p:sp>
        <p:nvSpPr>
          <p:cNvPr id="685" name="Google Shape;685;p94"/>
          <p:cNvSpPr/>
          <p:nvPr/>
        </p:nvSpPr>
        <p:spPr>
          <a:xfrm>
            <a:off x="2995350" y="1164525"/>
            <a:ext cx="862500" cy="862500"/>
          </a:xfrm>
          <a:prstGeom prst="ellipse">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6" name="Google Shape;686;p94"/>
          <p:cNvSpPr txBox="1"/>
          <p:nvPr/>
        </p:nvSpPr>
        <p:spPr>
          <a:xfrm>
            <a:off x="3121959" y="1216825"/>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4.</a:t>
            </a:r>
            <a:endParaRPr sz="3300" b="1">
              <a:solidFill>
                <a:srgbClr val="8587C2"/>
              </a:solidFill>
              <a:latin typeface="Lexend"/>
              <a:ea typeface="Lexend"/>
              <a:cs typeface="Lexend"/>
              <a:sym typeface="Lexend"/>
            </a:endParaRPr>
          </a:p>
        </p:txBody>
      </p:sp>
      <p:sp>
        <p:nvSpPr>
          <p:cNvPr id="687" name="Google Shape;687;p94"/>
          <p:cNvSpPr/>
          <p:nvPr/>
        </p:nvSpPr>
        <p:spPr>
          <a:xfrm>
            <a:off x="1079325" y="1260475"/>
            <a:ext cx="1151400" cy="1151400"/>
          </a:xfrm>
          <a:prstGeom prst="ellipse">
            <a:avLst/>
          </a:prstGeom>
          <a:noFill/>
          <a:ln w="114300" cap="flat" cmpd="sng">
            <a:solidFill>
              <a:srgbClr val="F9CB9C"/>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8" name="Google Shape;688;p94"/>
          <p:cNvSpPr txBox="1"/>
          <p:nvPr/>
        </p:nvSpPr>
        <p:spPr>
          <a:xfrm>
            <a:off x="3809850" y="1816025"/>
            <a:ext cx="48777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solidFill>
                <a:srgbClr val="595959"/>
              </a:solidFill>
              <a:latin typeface="Calibri"/>
              <a:ea typeface="Calibri"/>
              <a:cs typeface="Calibri"/>
              <a:sym typeface="Calibri"/>
            </a:endParaRPr>
          </a:p>
        </p:txBody>
      </p:sp>
      <p:sp>
        <p:nvSpPr>
          <p:cNvPr id="689" name="Google Shape;689;p94"/>
          <p:cNvSpPr txBox="1"/>
          <p:nvPr/>
        </p:nvSpPr>
        <p:spPr>
          <a:xfrm>
            <a:off x="0" y="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i="1">
              <a:solidFill>
                <a:srgbClr val="595959"/>
              </a:solidFill>
              <a:latin typeface="Calibri"/>
              <a:ea typeface="Calibri"/>
              <a:cs typeface="Calibri"/>
              <a:sym typeface="Calibri"/>
            </a:endParaRPr>
          </a:p>
        </p:txBody>
      </p:sp>
      <p:sp>
        <p:nvSpPr>
          <p:cNvPr id="690" name="Google Shape;690;p94"/>
          <p:cNvSpPr txBox="1"/>
          <p:nvPr/>
        </p:nvSpPr>
        <p:spPr>
          <a:xfrm>
            <a:off x="3894900" y="1679800"/>
            <a:ext cx="4877700" cy="2548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a:solidFill>
                  <a:srgbClr val="666666"/>
                </a:solidFill>
                <a:latin typeface="Calibri"/>
                <a:ea typeface="Calibri"/>
                <a:cs typeface="Calibri"/>
                <a:sym typeface="Calibri"/>
              </a:rPr>
              <a:t>These </a:t>
            </a:r>
            <a:r>
              <a:rPr lang="en-US" sz="2400" b="1">
                <a:solidFill>
                  <a:srgbClr val="7C7DAD"/>
                </a:solidFill>
                <a:latin typeface="Calibri"/>
                <a:ea typeface="Calibri"/>
                <a:cs typeface="Calibri"/>
                <a:sym typeface="Calibri"/>
              </a:rPr>
              <a:t>hormonal signals</a:t>
            </a:r>
            <a:r>
              <a:rPr lang="en-US" sz="2400">
                <a:solidFill>
                  <a:srgbClr val="7C7DAD"/>
                </a:solidFill>
                <a:latin typeface="Calibri"/>
                <a:ea typeface="Calibri"/>
                <a:cs typeface="Calibri"/>
                <a:sym typeface="Calibri"/>
              </a:rPr>
              <a:t> </a:t>
            </a:r>
            <a:r>
              <a:rPr lang="en-US" sz="2400">
                <a:solidFill>
                  <a:srgbClr val="595959"/>
                </a:solidFill>
                <a:latin typeface="Calibri"/>
                <a:ea typeface="Calibri"/>
                <a:cs typeface="Calibri"/>
                <a:sym typeface="Calibri"/>
              </a:rPr>
              <a:t>trigger all kinds of growth &amp; development:</a:t>
            </a:r>
            <a:br>
              <a:rPr lang="en-US" sz="600">
                <a:solidFill>
                  <a:srgbClr val="595959"/>
                </a:solidFill>
                <a:latin typeface="Calibri"/>
                <a:ea typeface="Calibri"/>
                <a:cs typeface="Calibri"/>
                <a:sym typeface="Calibri"/>
              </a:rPr>
            </a:br>
            <a:br>
              <a:rPr lang="en-US" sz="600">
                <a:solidFill>
                  <a:srgbClr val="595959"/>
                </a:solidFill>
                <a:latin typeface="Calibri"/>
                <a:ea typeface="Calibri"/>
                <a:cs typeface="Calibri"/>
                <a:sym typeface="Calibri"/>
              </a:rPr>
            </a:br>
            <a:br>
              <a:rPr lang="en-US" sz="600">
                <a:solidFill>
                  <a:srgbClr val="595959"/>
                </a:solidFill>
                <a:latin typeface="Calibri"/>
                <a:ea typeface="Calibri"/>
                <a:cs typeface="Calibri"/>
                <a:sym typeface="Calibri"/>
              </a:rPr>
            </a:br>
            <a:r>
              <a:rPr lang="en-US" sz="1900">
                <a:solidFill>
                  <a:schemeClr val="dk1"/>
                </a:solidFill>
                <a:latin typeface="Calibri"/>
                <a:ea typeface="Calibri"/>
                <a:cs typeface="Calibri"/>
                <a:sym typeface="Calibri"/>
              </a:rPr>
              <a:t>You grow taller</a:t>
            </a:r>
            <a:br>
              <a:rPr lang="en-US" sz="1900">
                <a:solidFill>
                  <a:schemeClr val="dk1"/>
                </a:solidFill>
                <a:latin typeface="Calibri"/>
                <a:ea typeface="Calibri"/>
                <a:cs typeface="Calibri"/>
                <a:sym typeface="Calibri"/>
              </a:rPr>
            </a:br>
            <a:r>
              <a:rPr lang="en-US" sz="1900">
                <a:solidFill>
                  <a:schemeClr val="dk1"/>
                </a:solidFill>
                <a:latin typeface="Calibri"/>
                <a:ea typeface="Calibri"/>
                <a:cs typeface="Calibri"/>
                <a:sym typeface="Calibri"/>
              </a:rPr>
              <a:t>Your body shape changes</a:t>
            </a:r>
            <a:endParaRPr sz="19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900">
                <a:solidFill>
                  <a:schemeClr val="dk1"/>
                </a:solidFill>
                <a:latin typeface="Calibri"/>
                <a:ea typeface="Calibri"/>
                <a:cs typeface="Calibri"/>
                <a:sym typeface="Calibri"/>
              </a:rPr>
              <a:t>Increased hair growth</a:t>
            </a:r>
            <a:br>
              <a:rPr lang="en-US" sz="1900">
                <a:solidFill>
                  <a:schemeClr val="dk1"/>
                </a:solidFill>
                <a:latin typeface="Calibri"/>
                <a:ea typeface="Calibri"/>
                <a:cs typeface="Calibri"/>
                <a:sym typeface="Calibri"/>
              </a:rPr>
            </a:br>
            <a:r>
              <a:rPr lang="en-US" sz="1900">
                <a:solidFill>
                  <a:schemeClr val="dk1"/>
                </a:solidFill>
                <a:latin typeface="Calibri"/>
                <a:ea typeface="Calibri"/>
                <a:cs typeface="Calibri"/>
                <a:sym typeface="Calibri"/>
              </a:rPr>
              <a:t> Changes in your brain cause changes in moods</a:t>
            </a:r>
            <a:endParaRPr sz="1900">
              <a:solidFill>
                <a:schemeClr val="dk1"/>
              </a:solidFill>
              <a:latin typeface="Calibri"/>
              <a:ea typeface="Calibri"/>
              <a:cs typeface="Calibri"/>
              <a:sym typeface="Calibri"/>
            </a:endParaRPr>
          </a:p>
        </p:txBody>
      </p:sp>
      <p:sp>
        <p:nvSpPr>
          <p:cNvPr id="691" name="Google Shape;691;p94"/>
          <p:cNvSpPr/>
          <p:nvPr/>
        </p:nvSpPr>
        <p:spPr>
          <a:xfrm rot="10800000" flipH="1">
            <a:off x="3700026" y="2858209"/>
            <a:ext cx="224400" cy="2244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2" name="Google Shape;692;p94"/>
          <p:cNvSpPr/>
          <p:nvPr/>
        </p:nvSpPr>
        <p:spPr>
          <a:xfrm rot="10800000" flipH="1">
            <a:off x="3700026" y="3195494"/>
            <a:ext cx="224400" cy="2244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3" name="Google Shape;693;p94"/>
          <p:cNvSpPr/>
          <p:nvPr/>
        </p:nvSpPr>
        <p:spPr>
          <a:xfrm rot="10800000" flipH="1">
            <a:off x="3700026" y="3532789"/>
            <a:ext cx="224400" cy="2244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4" name="Google Shape;694;p94"/>
          <p:cNvSpPr/>
          <p:nvPr/>
        </p:nvSpPr>
        <p:spPr>
          <a:xfrm rot="10800000" flipH="1">
            <a:off x="3700020" y="3870100"/>
            <a:ext cx="224400" cy="2244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95" name="Google Shape;695;p94"/>
          <p:cNvGrpSpPr/>
          <p:nvPr/>
        </p:nvGrpSpPr>
        <p:grpSpPr>
          <a:xfrm rot="-5400000">
            <a:off x="5552316" y="5279717"/>
            <a:ext cx="140631" cy="2901652"/>
            <a:chOff x="1382250" y="2333388"/>
            <a:chExt cx="185700" cy="3831575"/>
          </a:xfrm>
        </p:grpSpPr>
        <p:sp>
          <p:nvSpPr>
            <p:cNvPr id="696" name="Google Shape;696;p94"/>
            <p:cNvSpPr/>
            <p:nvPr/>
          </p:nvSpPr>
          <p:spPr>
            <a:xfrm rot="10800000">
              <a:off x="1382250" y="59792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7" name="Google Shape;697;p94"/>
            <p:cNvSpPr/>
            <p:nvPr/>
          </p:nvSpPr>
          <p:spPr>
            <a:xfrm rot="10800000">
              <a:off x="1382250" y="4001963"/>
              <a:ext cx="185700" cy="1857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8" name="Google Shape;698;p94"/>
            <p:cNvSpPr/>
            <p:nvPr/>
          </p:nvSpPr>
          <p:spPr>
            <a:xfrm rot="10800000">
              <a:off x="1382250" y="3532738"/>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9" name="Google Shape;699;p94"/>
            <p:cNvSpPr/>
            <p:nvPr/>
          </p:nvSpPr>
          <p:spPr>
            <a:xfrm rot="10800000">
              <a:off x="1382250" y="330688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0" name="Google Shape;700;p94"/>
            <p:cNvSpPr/>
            <p:nvPr/>
          </p:nvSpPr>
          <p:spPr>
            <a:xfrm rot="10800000">
              <a:off x="1382250" y="55540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1" name="Google Shape;701;p94"/>
            <p:cNvSpPr/>
            <p:nvPr/>
          </p:nvSpPr>
          <p:spPr>
            <a:xfrm rot="10800000">
              <a:off x="1382250" y="5766663"/>
              <a:ext cx="185700" cy="1857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2" name="Google Shape;702;p94"/>
            <p:cNvSpPr/>
            <p:nvPr/>
          </p:nvSpPr>
          <p:spPr>
            <a:xfrm rot="10800000">
              <a:off x="1382250" y="3758600"/>
              <a:ext cx="185700" cy="1857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3" name="Google Shape;703;p94"/>
            <p:cNvSpPr/>
            <p:nvPr/>
          </p:nvSpPr>
          <p:spPr>
            <a:xfrm rot="10800000">
              <a:off x="1382250" y="282013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4" name="Google Shape;704;p94"/>
            <p:cNvSpPr/>
            <p:nvPr/>
          </p:nvSpPr>
          <p:spPr>
            <a:xfrm rot="10800000">
              <a:off x="1382250" y="3063513"/>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5" name="Google Shape;705;p94"/>
            <p:cNvSpPr/>
            <p:nvPr/>
          </p:nvSpPr>
          <p:spPr>
            <a:xfrm rot="10800000">
              <a:off x="1382250" y="2576763"/>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6" name="Google Shape;706;p94"/>
            <p:cNvSpPr/>
            <p:nvPr/>
          </p:nvSpPr>
          <p:spPr>
            <a:xfrm rot="10800000">
              <a:off x="1382250" y="2333388"/>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7" name="Google Shape;707;p94"/>
            <p:cNvSpPr/>
            <p:nvPr/>
          </p:nvSpPr>
          <p:spPr>
            <a:xfrm rot="10800000">
              <a:off x="1382250" y="525737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8" name="Google Shape;708;p94"/>
            <p:cNvSpPr/>
            <p:nvPr/>
          </p:nvSpPr>
          <p:spPr>
            <a:xfrm rot="10800000">
              <a:off x="1382250" y="477062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9" name="Google Shape;709;p94"/>
            <p:cNvSpPr/>
            <p:nvPr/>
          </p:nvSpPr>
          <p:spPr>
            <a:xfrm rot="10800000">
              <a:off x="1382250" y="5014000"/>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0" name="Google Shape;710;p94"/>
            <p:cNvSpPr/>
            <p:nvPr/>
          </p:nvSpPr>
          <p:spPr>
            <a:xfrm rot="10800000">
              <a:off x="1382250" y="4527250"/>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1" name="Google Shape;711;p94"/>
            <p:cNvSpPr/>
            <p:nvPr/>
          </p:nvSpPr>
          <p:spPr>
            <a:xfrm rot="10800000">
              <a:off x="1382250" y="4283875"/>
              <a:ext cx="185700" cy="1857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5"/>
        <p:cNvGrpSpPr/>
        <p:nvPr/>
      </p:nvGrpSpPr>
      <p:grpSpPr>
        <a:xfrm>
          <a:off x="0" y="0"/>
          <a:ext cx="0" cy="0"/>
          <a:chOff x="0" y="0"/>
          <a:chExt cx="0" cy="0"/>
        </a:xfrm>
      </p:grpSpPr>
      <p:sp>
        <p:nvSpPr>
          <p:cNvPr id="716" name="Google Shape;716;p95"/>
          <p:cNvSpPr/>
          <p:nvPr/>
        </p:nvSpPr>
        <p:spPr>
          <a:xfrm>
            <a:off x="4180150" y="4115225"/>
            <a:ext cx="381000" cy="1821300"/>
          </a:xfrm>
          <a:prstGeom prst="rect">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7" name="Google Shape;717;p95"/>
          <p:cNvSpPr/>
          <p:nvPr/>
        </p:nvSpPr>
        <p:spPr>
          <a:xfrm>
            <a:off x="3485275" y="3905250"/>
            <a:ext cx="4481100" cy="2426400"/>
          </a:xfrm>
          <a:prstGeom prst="wedgeRectCallout">
            <a:avLst>
              <a:gd name="adj1" fmla="val -21376"/>
              <a:gd name="adj2" fmla="val 65697"/>
            </a:avLst>
          </a:prstGeom>
          <a:solidFill>
            <a:schemeClr val="lt1"/>
          </a:solid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18" name="Google Shape;718;p95"/>
          <p:cNvPicPr preferRelativeResize="0"/>
          <p:nvPr/>
        </p:nvPicPr>
        <p:blipFill rotWithShape="1">
          <a:blip r:embed="rId4">
            <a:alphaModFix/>
          </a:blip>
          <a:srcRect l="5935"/>
          <a:stretch/>
        </p:blipFill>
        <p:spPr>
          <a:xfrm>
            <a:off x="146050" y="1288650"/>
            <a:ext cx="3186425" cy="5438476"/>
          </a:xfrm>
          <a:prstGeom prst="rect">
            <a:avLst/>
          </a:prstGeom>
          <a:noFill/>
          <a:ln>
            <a:noFill/>
          </a:ln>
        </p:spPr>
      </p:pic>
      <p:sp>
        <p:nvSpPr>
          <p:cNvPr id="719" name="Google Shape;719;p95"/>
          <p:cNvSpPr/>
          <p:nvPr/>
        </p:nvSpPr>
        <p:spPr>
          <a:xfrm>
            <a:off x="3192400" y="1310050"/>
            <a:ext cx="5230500" cy="2136300"/>
          </a:xfrm>
          <a:prstGeom prst="wedgeRectCallout">
            <a:avLst>
              <a:gd name="adj1" fmla="val -20833"/>
              <a:gd name="adj2" fmla="val 62500"/>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0" name="Google Shape;720;p9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721" name="Google Shape;721;p95"/>
          <p:cNvSpPr txBox="1"/>
          <p:nvPr/>
        </p:nvSpPr>
        <p:spPr>
          <a:xfrm>
            <a:off x="3389300" y="1192712"/>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722" name="Google Shape;722;p95"/>
          <p:cNvSpPr txBox="1"/>
          <p:nvPr/>
        </p:nvSpPr>
        <p:spPr>
          <a:xfrm>
            <a:off x="3575000" y="1634800"/>
            <a:ext cx="4939200" cy="1702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2400" b="1">
                <a:solidFill>
                  <a:srgbClr val="7C7DAD"/>
                </a:solidFill>
                <a:latin typeface="Calibri"/>
                <a:ea typeface="Calibri"/>
                <a:cs typeface="Calibri"/>
                <a:sym typeface="Calibri"/>
              </a:rPr>
              <a:t>Your brain controls your hormones. Hormones</a:t>
            </a:r>
            <a:r>
              <a:rPr lang="en-US" sz="2400">
                <a:solidFill>
                  <a:srgbClr val="666666"/>
                </a:solidFill>
                <a:latin typeface="Calibri"/>
                <a:ea typeface="Calibri"/>
                <a:cs typeface="Calibri"/>
                <a:sym typeface="Calibri"/>
              </a:rPr>
              <a:t> direct all </a:t>
            </a:r>
            <a:br>
              <a:rPr lang="en-US" sz="2400">
                <a:solidFill>
                  <a:srgbClr val="666666"/>
                </a:solidFill>
                <a:latin typeface="Calibri"/>
                <a:ea typeface="Calibri"/>
                <a:cs typeface="Calibri"/>
                <a:sym typeface="Calibri"/>
              </a:rPr>
            </a:br>
            <a:r>
              <a:rPr lang="en-US" sz="2400">
                <a:solidFill>
                  <a:srgbClr val="666666"/>
                </a:solidFill>
                <a:latin typeface="Calibri"/>
                <a:ea typeface="Calibri"/>
                <a:cs typeface="Calibri"/>
                <a:sym typeface="Calibri"/>
              </a:rPr>
              <a:t>of the changes your body goes through during puberty. </a:t>
            </a:r>
            <a:endParaRPr sz="2400" i="1">
              <a:solidFill>
                <a:srgbClr val="8587C2"/>
              </a:solidFill>
              <a:latin typeface="Calibri"/>
              <a:ea typeface="Calibri"/>
              <a:cs typeface="Calibri"/>
              <a:sym typeface="Calibri"/>
            </a:endParaRPr>
          </a:p>
        </p:txBody>
      </p:sp>
      <p:sp>
        <p:nvSpPr>
          <p:cNvPr id="723" name="Google Shape;723;p95"/>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Hormones</a:t>
            </a:r>
            <a:r>
              <a:rPr lang="en-US" sz="3000">
                <a:solidFill>
                  <a:srgbClr val="FFFFFF"/>
                </a:solidFill>
                <a:latin typeface="Lexend Thin"/>
                <a:ea typeface="Lexend Thin"/>
                <a:cs typeface="Lexend Thin"/>
                <a:sym typeface="Lexend Thin"/>
              </a:rPr>
              <a:t> &amp; </a:t>
            </a:r>
            <a:r>
              <a:rPr lang="en-US" sz="3000" b="1">
                <a:solidFill>
                  <a:srgbClr val="FFFFFF"/>
                </a:solidFill>
                <a:latin typeface="Lexend"/>
                <a:ea typeface="Lexend"/>
                <a:cs typeface="Lexend"/>
                <a:sym typeface="Lexend"/>
              </a:rPr>
              <a:t>You</a:t>
            </a:r>
            <a:endParaRPr>
              <a:latin typeface="Lexend Thin"/>
              <a:ea typeface="Lexend Thin"/>
              <a:cs typeface="Lexend Thin"/>
              <a:sym typeface="Lexend Thin"/>
            </a:endParaRPr>
          </a:p>
        </p:txBody>
      </p:sp>
      <p:sp>
        <p:nvSpPr>
          <p:cNvPr id="724" name="Google Shape;724;p95"/>
          <p:cNvSpPr/>
          <p:nvPr/>
        </p:nvSpPr>
        <p:spPr>
          <a:xfrm>
            <a:off x="2640725" y="1192700"/>
            <a:ext cx="862500" cy="862500"/>
          </a:xfrm>
          <a:prstGeom prst="ellipse">
            <a:avLst/>
          </a:prstGeom>
          <a:solidFill>
            <a:srgbClr val="F9CB9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5" name="Google Shape;725;p95"/>
          <p:cNvSpPr txBox="1"/>
          <p:nvPr/>
        </p:nvSpPr>
        <p:spPr>
          <a:xfrm>
            <a:off x="2845934" y="1288650"/>
            <a:ext cx="6093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300" b="1">
                <a:solidFill>
                  <a:srgbClr val="8587C2"/>
                </a:solidFill>
                <a:latin typeface="Lexend"/>
                <a:ea typeface="Lexend"/>
                <a:cs typeface="Lexend"/>
                <a:sym typeface="Lexend"/>
              </a:rPr>
              <a:t>5.</a:t>
            </a:r>
            <a:endParaRPr sz="3300" b="1">
              <a:solidFill>
                <a:srgbClr val="8587C2"/>
              </a:solidFill>
              <a:latin typeface="Lexend"/>
              <a:ea typeface="Lexend"/>
              <a:cs typeface="Lexend"/>
              <a:sym typeface="Lexend"/>
            </a:endParaRPr>
          </a:p>
        </p:txBody>
      </p:sp>
      <p:sp>
        <p:nvSpPr>
          <p:cNvPr id="726" name="Google Shape;726;p95"/>
          <p:cNvSpPr txBox="1"/>
          <p:nvPr/>
        </p:nvSpPr>
        <p:spPr>
          <a:xfrm>
            <a:off x="4526597" y="4115225"/>
            <a:ext cx="4035000" cy="132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latin typeface="Caveat"/>
                <a:ea typeface="Caveat"/>
                <a:cs typeface="Caveat"/>
                <a:sym typeface="Caveat"/>
              </a:rPr>
              <a:t>Mood</a:t>
            </a:r>
            <a:br>
              <a:rPr lang="en-US" sz="2700">
                <a:latin typeface="Caveat"/>
                <a:ea typeface="Caveat"/>
                <a:cs typeface="Caveat"/>
                <a:sym typeface="Caveat"/>
              </a:rPr>
            </a:br>
            <a:r>
              <a:rPr lang="en-US" sz="2700">
                <a:latin typeface="Caveat"/>
                <a:ea typeface="Caveat"/>
                <a:cs typeface="Caveat"/>
                <a:sym typeface="Caveat"/>
              </a:rPr>
              <a:t>Growth</a:t>
            </a:r>
            <a:endParaRPr sz="2700">
              <a:latin typeface="Caveat"/>
              <a:ea typeface="Caveat"/>
              <a:cs typeface="Caveat"/>
              <a:sym typeface="Caveat"/>
            </a:endParaRPr>
          </a:p>
          <a:p>
            <a:pPr marL="0" lvl="0" indent="0" algn="l" rtl="0">
              <a:spcBef>
                <a:spcPts val="0"/>
              </a:spcBef>
              <a:spcAft>
                <a:spcPts val="0"/>
              </a:spcAft>
              <a:buNone/>
            </a:pPr>
            <a:r>
              <a:rPr lang="en-US" sz="2700">
                <a:latin typeface="Caveat"/>
                <a:ea typeface="Caveat"/>
                <a:cs typeface="Caveat"/>
                <a:sym typeface="Caveat"/>
              </a:rPr>
              <a:t>Bone Development</a:t>
            </a:r>
            <a:endParaRPr sz="2700">
              <a:latin typeface="Caveat"/>
              <a:ea typeface="Caveat"/>
              <a:cs typeface="Caveat"/>
              <a:sym typeface="Caveat"/>
            </a:endParaRPr>
          </a:p>
          <a:p>
            <a:pPr marL="0" lvl="0" indent="0" algn="l" rtl="0">
              <a:spcBef>
                <a:spcPts val="0"/>
              </a:spcBef>
              <a:spcAft>
                <a:spcPts val="0"/>
              </a:spcAft>
              <a:buNone/>
            </a:pPr>
            <a:r>
              <a:rPr lang="en-US" sz="2700">
                <a:latin typeface="Caveat"/>
                <a:ea typeface="Caveat"/>
                <a:cs typeface="Caveat"/>
                <a:sym typeface="Caveat"/>
              </a:rPr>
              <a:t>Maturation</a:t>
            </a:r>
            <a:endParaRPr sz="2700">
              <a:latin typeface="Caveat"/>
              <a:ea typeface="Caveat"/>
              <a:cs typeface="Caveat"/>
              <a:sym typeface="Caveat"/>
            </a:endParaRPr>
          </a:p>
        </p:txBody>
      </p:sp>
      <p:sp>
        <p:nvSpPr>
          <p:cNvPr id="727" name="Google Shape;727;p95"/>
          <p:cNvSpPr/>
          <p:nvPr/>
        </p:nvSpPr>
        <p:spPr>
          <a:xfrm rot="10800000" flipH="1">
            <a:off x="4258451" y="4342884"/>
            <a:ext cx="224400" cy="224400"/>
          </a:xfrm>
          <a:prstGeom prst="ellipse">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8" name="Google Shape;728;p95"/>
          <p:cNvSpPr/>
          <p:nvPr/>
        </p:nvSpPr>
        <p:spPr>
          <a:xfrm rot="10800000" flipH="1">
            <a:off x="4258426" y="4746281"/>
            <a:ext cx="224400" cy="224400"/>
          </a:xfrm>
          <a:prstGeom prst="ellipse">
            <a:avLst/>
          </a:prstGeom>
          <a:solidFill>
            <a:srgbClr val="FFFF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29" name="Google Shape;729;p95"/>
          <p:cNvSpPr/>
          <p:nvPr/>
        </p:nvSpPr>
        <p:spPr>
          <a:xfrm rot="10800000" flipH="1">
            <a:off x="4258426" y="5149676"/>
            <a:ext cx="224400" cy="224400"/>
          </a:xfrm>
          <a:prstGeom prst="ellipse">
            <a:avLst/>
          </a:prstGeom>
          <a:solidFill>
            <a:srgbClr val="B7B7B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0" name="Google Shape;730;p95"/>
          <p:cNvSpPr/>
          <p:nvPr/>
        </p:nvSpPr>
        <p:spPr>
          <a:xfrm rot="10800000" flipH="1">
            <a:off x="4258445" y="5593250"/>
            <a:ext cx="224400" cy="2244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731" name="Google Shape;731;p95"/>
          <p:cNvCxnSpPr/>
          <p:nvPr/>
        </p:nvCxnSpPr>
        <p:spPr>
          <a:xfrm>
            <a:off x="4052305" y="4050300"/>
            <a:ext cx="17400" cy="213630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9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737" name="Google Shape;737;p96"/>
          <p:cNvSpPr txBox="1"/>
          <p:nvPr/>
        </p:nvSpPr>
        <p:spPr>
          <a:xfrm>
            <a:off x="1514810" y="2365479"/>
            <a:ext cx="5791200" cy="2438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3600" b="1" i="1">
              <a:solidFill>
                <a:srgbClr val="8587C2"/>
              </a:solidFill>
              <a:latin typeface="Comfortaa"/>
              <a:ea typeface="Comfortaa"/>
              <a:cs typeface="Comfortaa"/>
              <a:sym typeface="Comfortaa"/>
            </a:endParaRPr>
          </a:p>
        </p:txBody>
      </p:sp>
      <p:sp>
        <p:nvSpPr>
          <p:cNvPr id="738" name="Google Shape;738;p96"/>
          <p:cNvSpPr txBox="1"/>
          <p:nvPr/>
        </p:nvSpPr>
        <p:spPr>
          <a:xfrm>
            <a:off x="155875" y="502225"/>
            <a:ext cx="2874900" cy="60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b="1">
                <a:solidFill>
                  <a:schemeClr val="lt1"/>
                </a:solidFill>
                <a:latin typeface="Lexend"/>
                <a:ea typeface="Lexend"/>
                <a:cs typeface="Lexend"/>
                <a:sym typeface="Lexend"/>
              </a:rPr>
              <a:t>Worksheet</a:t>
            </a:r>
            <a:endParaRPr sz="3200" b="1">
              <a:solidFill>
                <a:schemeClr val="lt1"/>
              </a:solidFill>
              <a:latin typeface="Lexend"/>
              <a:ea typeface="Lexend"/>
              <a:cs typeface="Lexend"/>
              <a:sym typeface="Lexend"/>
            </a:endParaRPr>
          </a:p>
        </p:txBody>
      </p:sp>
      <p:pic>
        <p:nvPicPr>
          <p:cNvPr id="739" name="Google Shape;739;p96"/>
          <p:cNvPicPr preferRelativeResize="0"/>
          <p:nvPr/>
        </p:nvPicPr>
        <p:blipFill rotWithShape="1">
          <a:blip r:embed="rId3">
            <a:alphaModFix/>
          </a:blip>
          <a:srcRect l="3970" r="5996" b="10881"/>
          <a:stretch/>
        </p:blipFill>
        <p:spPr>
          <a:xfrm>
            <a:off x="2337963" y="1217850"/>
            <a:ext cx="4468074" cy="5640149"/>
          </a:xfrm>
          <a:prstGeom prst="rect">
            <a:avLst/>
          </a:prstGeom>
          <a:noFill/>
          <a:ln>
            <a:noFill/>
          </a:ln>
          <a:effectLst>
            <a:outerShdw blurRad="57150" dist="19050" dir="5400000" algn="bl" rotWithShape="0">
              <a:srgbClr val="000000">
                <a:alpha val="50000"/>
              </a:srgbClr>
            </a:outerShdw>
          </a:effectLst>
        </p:spPr>
      </p:pic>
      <p:sp>
        <p:nvSpPr>
          <p:cNvPr id="740" name="Google Shape;740;p96"/>
          <p:cNvSpPr/>
          <p:nvPr/>
        </p:nvSpPr>
        <p:spPr>
          <a:xfrm>
            <a:off x="1333500" y="2753600"/>
            <a:ext cx="6477000" cy="19224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1" name="Google Shape;741;p96"/>
          <p:cNvSpPr txBox="1"/>
          <p:nvPr/>
        </p:nvSpPr>
        <p:spPr>
          <a:xfrm>
            <a:off x="2508300" y="3349550"/>
            <a:ext cx="4127400" cy="73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700">
                <a:solidFill>
                  <a:srgbClr val="7C7DAD"/>
                </a:solidFill>
                <a:latin typeface="Lexend Thin"/>
                <a:ea typeface="Lexend Thin"/>
                <a:cs typeface="Lexend Thin"/>
                <a:sym typeface="Lexend Thin"/>
              </a:rPr>
              <a:t>Hormones &amp; You</a:t>
            </a:r>
            <a:endParaRPr sz="3700">
              <a:solidFill>
                <a:srgbClr val="7C7DAD"/>
              </a:solidFill>
              <a:latin typeface="Lexend Thin"/>
              <a:ea typeface="Lexend Thin"/>
              <a:cs typeface="Lexend Thin"/>
              <a:sym typeface="Lexend Thi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45"/>
        <p:cNvGrpSpPr/>
        <p:nvPr/>
      </p:nvGrpSpPr>
      <p:grpSpPr>
        <a:xfrm>
          <a:off x="0" y="0"/>
          <a:ext cx="0" cy="0"/>
          <a:chOff x="0" y="0"/>
          <a:chExt cx="0" cy="0"/>
        </a:xfrm>
      </p:grpSpPr>
      <p:sp>
        <p:nvSpPr>
          <p:cNvPr id="746" name="Google Shape;746;p97"/>
          <p:cNvSpPr txBox="1"/>
          <p:nvPr/>
        </p:nvSpPr>
        <p:spPr>
          <a:xfrm>
            <a:off x="146050" y="66452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747" name="Google Shape;747;p97"/>
          <p:cNvSpPr txBox="1"/>
          <p:nvPr/>
        </p:nvSpPr>
        <p:spPr>
          <a:xfrm>
            <a:off x="2286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Lexend"/>
                <a:ea typeface="Lexend"/>
                <a:cs typeface="Lexend"/>
                <a:sym typeface="Lexend"/>
              </a:rPr>
              <a:t>Review</a:t>
            </a:r>
            <a:endParaRPr b="1">
              <a:latin typeface="Lexend"/>
              <a:ea typeface="Lexend"/>
              <a:cs typeface="Lexend"/>
              <a:sym typeface="Lexend"/>
            </a:endParaRPr>
          </a:p>
        </p:txBody>
      </p:sp>
      <p:sp>
        <p:nvSpPr>
          <p:cNvPr id="748" name="Google Shape;748;p97"/>
          <p:cNvSpPr/>
          <p:nvPr/>
        </p:nvSpPr>
        <p:spPr>
          <a:xfrm>
            <a:off x="3397650" y="1353476"/>
            <a:ext cx="5338500" cy="5139300"/>
          </a:xfrm>
          <a:prstGeom prst="rect">
            <a:avLst/>
          </a:prstGeom>
          <a:solidFill>
            <a:srgbClr val="FFF2C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49" name="Google Shape;749;p97"/>
          <p:cNvSpPr txBox="1"/>
          <p:nvPr/>
        </p:nvSpPr>
        <p:spPr>
          <a:xfrm>
            <a:off x="3599850" y="1463650"/>
            <a:ext cx="5136300" cy="41673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1200"/>
              </a:spcBef>
              <a:spcAft>
                <a:spcPts val="0"/>
              </a:spcAft>
              <a:buNone/>
            </a:pPr>
            <a:r>
              <a:rPr lang="en-US" sz="2500">
                <a:solidFill>
                  <a:srgbClr val="595959"/>
                </a:solidFill>
                <a:latin typeface="Annie Use Your Telescope"/>
                <a:ea typeface="Annie Use Your Telescope"/>
                <a:cs typeface="Annie Use Your Telescope"/>
                <a:sym typeface="Annie Use Your Telescope"/>
              </a:rPr>
              <a:t>	</a:t>
            </a:r>
            <a:endParaRPr sz="2500">
              <a:solidFill>
                <a:srgbClr val="595959"/>
              </a:solidFill>
              <a:latin typeface="Annie Use Your Telescope"/>
              <a:ea typeface="Annie Use Your Telescope"/>
              <a:cs typeface="Annie Use Your Telescope"/>
              <a:sym typeface="Annie Use Your Telescope"/>
            </a:endParaRPr>
          </a:p>
          <a:p>
            <a:pPr marL="0" lvl="0" indent="0" algn="l" rtl="0">
              <a:lnSpc>
                <a:spcPct val="115000"/>
              </a:lnSpc>
              <a:spcBef>
                <a:spcPts val="1200"/>
              </a:spcBef>
              <a:spcAft>
                <a:spcPts val="0"/>
              </a:spcAft>
              <a:buNone/>
            </a:pPr>
            <a:r>
              <a:rPr lang="en-US" sz="2600">
                <a:solidFill>
                  <a:srgbClr val="595959"/>
                </a:solidFill>
                <a:latin typeface="Annie Use Your Telescope"/>
                <a:ea typeface="Annie Use Your Telescope"/>
                <a:cs typeface="Annie Use Your Telescope"/>
                <a:sym typeface="Annie Use Your Telescope"/>
              </a:rPr>
              <a:t>1. A healthy reproductive system is an important indicator of your body’s overall health.</a:t>
            </a:r>
            <a:endParaRPr sz="2600">
              <a:solidFill>
                <a:srgbClr val="595959"/>
              </a:solidFill>
              <a:latin typeface="Annie Use Your Telescope"/>
              <a:ea typeface="Annie Use Your Telescope"/>
              <a:cs typeface="Annie Use Your Telescope"/>
              <a:sym typeface="Annie Use Your Telescope"/>
            </a:endParaRPr>
          </a:p>
          <a:p>
            <a:pPr marL="0" lvl="0" indent="0" algn="l" rtl="0">
              <a:lnSpc>
                <a:spcPct val="115000"/>
              </a:lnSpc>
              <a:spcBef>
                <a:spcPts val="1200"/>
              </a:spcBef>
              <a:spcAft>
                <a:spcPts val="0"/>
              </a:spcAft>
              <a:buNone/>
            </a:pPr>
            <a:r>
              <a:rPr lang="en-US" sz="2600">
                <a:solidFill>
                  <a:srgbClr val="595959"/>
                </a:solidFill>
                <a:latin typeface="Annie Use Your Telescope"/>
                <a:ea typeface="Annie Use Your Telescope"/>
                <a:cs typeface="Annie Use Your Telescope"/>
                <a:sym typeface="Annie Use Your Telescope"/>
              </a:rPr>
              <a:t>2. Your brain and reproductive system are linked by chemical messengers called hormones. </a:t>
            </a:r>
            <a:endParaRPr sz="2600">
              <a:solidFill>
                <a:srgbClr val="595959"/>
              </a:solidFill>
              <a:latin typeface="Annie Use Your Telescope"/>
              <a:ea typeface="Annie Use Your Telescope"/>
              <a:cs typeface="Annie Use Your Telescope"/>
              <a:sym typeface="Annie Use Your Telescope"/>
            </a:endParaRPr>
          </a:p>
          <a:p>
            <a:pPr marL="0" lvl="0" indent="0" algn="l" rtl="0">
              <a:lnSpc>
                <a:spcPct val="115000"/>
              </a:lnSpc>
              <a:spcBef>
                <a:spcPts val="1200"/>
              </a:spcBef>
              <a:spcAft>
                <a:spcPts val="0"/>
              </a:spcAft>
              <a:buNone/>
            </a:pPr>
            <a:r>
              <a:rPr lang="en-US" sz="2600">
                <a:solidFill>
                  <a:srgbClr val="595959"/>
                </a:solidFill>
                <a:latin typeface="Annie Use Your Telescope"/>
                <a:ea typeface="Annie Use Your Telescope"/>
                <a:cs typeface="Annie Use Your Telescope"/>
                <a:sym typeface="Annie Use Your Telescope"/>
              </a:rPr>
              <a:t>3. Puberty is the time when your body grows to full maturity.</a:t>
            </a:r>
            <a:endParaRPr sz="2600">
              <a:solidFill>
                <a:srgbClr val="595959"/>
              </a:solidFill>
              <a:latin typeface="Annie Use Your Telescope"/>
              <a:ea typeface="Annie Use Your Telescope"/>
              <a:cs typeface="Annie Use Your Telescope"/>
              <a:sym typeface="Annie Use Your Telescope"/>
            </a:endParaRPr>
          </a:p>
          <a:p>
            <a:pPr marL="0" lvl="0" indent="0" algn="l" rtl="0">
              <a:spcBef>
                <a:spcPts val="1200"/>
              </a:spcBef>
              <a:spcAft>
                <a:spcPts val="0"/>
              </a:spcAft>
              <a:buNone/>
            </a:pPr>
            <a:endParaRPr sz="2700" b="1" i="1">
              <a:solidFill>
                <a:srgbClr val="8587C2"/>
              </a:solidFill>
              <a:latin typeface="Annie Use Your Telescope"/>
              <a:ea typeface="Annie Use Your Telescope"/>
              <a:cs typeface="Annie Use Your Telescope"/>
              <a:sym typeface="Annie Use Your Telescope"/>
            </a:endParaRPr>
          </a:p>
          <a:p>
            <a:pPr marL="0" lvl="0" indent="0" algn="l" rtl="0">
              <a:lnSpc>
                <a:spcPct val="115000"/>
              </a:lnSpc>
              <a:spcBef>
                <a:spcPts val="1200"/>
              </a:spcBef>
              <a:spcAft>
                <a:spcPts val="1200"/>
              </a:spcAft>
              <a:buNone/>
            </a:pPr>
            <a:endParaRPr sz="2000">
              <a:solidFill>
                <a:srgbClr val="595959"/>
              </a:solidFill>
              <a:latin typeface="Annie Use Your Telescope"/>
              <a:ea typeface="Annie Use Your Telescope"/>
              <a:cs typeface="Annie Use Your Telescope"/>
              <a:sym typeface="Annie Use Your Telescope"/>
            </a:endParaRPr>
          </a:p>
        </p:txBody>
      </p:sp>
      <p:pic>
        <p:nvPicPr>
          <p:cNvPr id="750" name="Google Shape;750;p97"/>
          <p:cNvPicPr preferRelativeResize="0"/>
          <p:nvPr/>
        </p:nvPicPr>
        <p:blipFill rotWithShape="1">
          <a:blip r:embed="rId4">
            <a:alphaModFix amt="90000"/>
          </a:blip>
          <a:srcRect l="5935"/>
          <a:stretch/>
        </p:blipFill>
        <p:spPr>
          <a:xfrm>
            <a:off x="62725" y="1166875"/>
            <a:ext cx="3186425" cy="5438476"/>
          </a:xfrm>
          <a:prstGeom prst="rect">
            <a:avLst/>
          </a:prstGeom>
          <a:noFill/>
          <a:ln>
            <a:noFill/>
          </a:ln>
        </p:spPr>
      </p:pic>
      <p:sp>
        <p:nvSpPr>
          <p:cNvPr id="751" name="Google Shape;751;p97"/>
          <p:cNvSpPr/>
          <p:nvPr/>
        </p:nvSpPr>
        <p:spPr>
          <a:xfrm>
            <a:off x="5635650" y="1116200"/>
            <a:ext cx="862500" cy="862500"/>
          </a:xfrm>
          <a:prstGeom prst="ellipse">
            <a:avLst/>
          </a:prstGeom>
          <a:solidFill>
            <a:srgbClr val="F9CB9C"/>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755"/>
        <p:cNvGrpSpPr/>
        <p:nvPr/>
      </p:nvGrpSpPr>
      <p:grpSpPr>
        <a:xfrm>
          <a:off x="0" y="0"/>
          <a:ext cx="0" cy="0"/>
          <a:chOff x="0" y="0"/>
          <a:chExt cx="0" cy="0"/>
        </a:xfrm>
      </p:grpSpPr>
      <p:sp>
        <p:nvSpPr>
          <p:cNvPr id="756" name="Google Shape;756;p9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757" name="Google Shape;757;p98"/>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758" name="Google Shape;758;p98"/>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759" name="Google Shape;759;p98"/>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6</a:t>
            </a:r>
            <a:endParaRPr sz="6000">
              <a:solidFill>
                <a:srgbClr val="8587C2"/>
              </a:solidFill>
              <a:latin typeface="Lexend Medium"/>
              <a:ea typeface="Lexend Medium"/>
              <a:cs typeface="Lexend Medium"/>
              <a:sym typeface="Lexend Medium"/>
            </a:endParaRPr>
          </a:p>
        </p:txBody>
      </p:sp>
      <p:sp>
        <p:nvSpPr>
          <p:cNvPr id="760" name="Google Shape;760;p98"/>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1568</Words>
  <Application>Microsoft Office PowerPoint</Application>
  <PresentationFormat>On-screen Show (4:3)</PresentationFormat>
  <Paragraphs>139</Paragraphs>
  <Slides>19</Slides>
  <Notes>19</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19</vt:i4>
      </vt:variant>
    </vt:vector>
  </HeadingPairs>
  <TitlesOfParts>
    <vt:vector size="36" baseType="lpstr">
      <vt:lpstr>Arial</vt:lpstr>
      <vt:lpstr>Rochester</vt:lpstr>
      <vt:lpstr>Annie Use Your Telescope</vt:lpstr>
      <vt:lpstr>Helvetica Neue</vt:lpstr>
      <vt:lpstr>Comfortaa</vt:lpstr>
      <vt:lpstr>Lexend Light</vt:lpstr>
      <vt:lpstr>Lexend</vt:lpstr>
      <vt:lpstr>Calibri</vt:lpstr>
      <vt:lpstr>Caveat</vt:lpstr>
      <vt:lpstr>Lexend Thin</vt:lpstr>
      <vt:lpstr>Lexend Medium</vt:lpstr>
      <vt:lpstr>Satisfy</vt:lpstr>
      <vt:lpstr>3_femmtrial</vt:lpstr>
      <vt:lpstr>4_FEMM Powerpoint_VER02</vt:lpstr>
      <vt:lpstr>2_FEMM Powerpoint_VER02</vt:lpstr>
      <vt:lpstr>5_femmtrial</vt:lpstr>
      <vt:lpstr>1_femmtrial</vt:lpstr>
      <vt:lpstr>Grade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2024-11-19T02:09:55Z</dcterms:modified>
</cp:coreProperties>
</file>