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embeddedFontLst>
    <p:embeddedFont>
      <p:font typeface="Annie Use Your Telescope" panose="02000000000000000000" pitchFamily="2" charset="0"/>
      <p:regular r:id="rId34"/>
    </p:embeddedFont>
    <p:embeddedFont>
      <p:font typeface="Caveat" pitchFamily="2" charset="0"/>
      <p:regular r:id="rId35"/>
      <p:bold r:id="rId36"/>
    </p:embeddedFont>
    <p:embeddedFont>
      <p:font typeface="Comfortaa" pitchFamily="2" charset="0"/>
      <p:regular r:id="rId37"/>
      <p:bold r:id="rId38"/>
    </p:embeddedFont>
    <p:embeddedFont>
      <p:font typeface="Helvetica Neue" panose="02000503040000020004" pitchFamily="50" charset="-52"/>
      <p:regular r:id="rId39"/>
      <p:bold r:id="rId40"/>
      <p:italic r:id="rId41"/>
      <p:boldItalic r:id="rId42"/>
    </p:embeddedFont>
    <p:embeddedFont>
      <p:font typeface="Lexend" pitchFamily="2" charset="0"/>
      <p:regular r:id="rId43"/>
      <p:bold r:id="rId44"/>
    </p:embeddedFont>
    <p:embeddedFont>
      <p:font typeface="Lexend ExtraLight" pitchFamily="2" charset="0"/>
      <p:regular r:id="rId45"/>
      <p:bold r:id="rId46"/>
    </p:embeddedFont>
    <p:embeddedFont>
      <p:font typeface="Lexend Light" pitchFamily="2" charset="0"/>
      <p:regular r:id="rId47"/>
      <p:bold r:id="rId48"/>
    </p:embeddedFont>
    <p:embeddedFont>
      <p:font typeface="Lexend Medium" pitchFamily="2" charset="0"/>
      <p:regular r:id="rId49"/>
      <p:bold r:id="rId50"/>
    </p:embeddedFont>
    <p:embeddedFont>
      <p:font typeface="Lexend Thin" pitchFamily="2" charset="0"/>
      <p:regular r:id="rId51"/>
      <p:bold r:id="rId52"/>
    </p:embeddedFont>
    <p:embeddedFont>
      <p:font typeface="Open Sans" panose="020B0606030504020204" pitchFamily="34" charset="0"/>
      <p:regular r:id="rId53"/>
      <p:bold r:id="rId54"/>
      <p:italic r:id="rId55"/>
      <p:boldItalic r:id="rId56"/>
    </p:embeddedFont>
    <p:embeddedFont>
      <p:font typeface="Permanent Marker" panose="02000000000000000000" pitchFamily="2" charset="0"/>
      <p:regular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1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g25b6bf30b4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g25b6bf30b49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g25b6bf30b49_1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teenMEN is a health program that will help you understand your body as you go through puberty and grow to full maturity. Maturity means the growth and development of the body, brain and emotions. Through this course, you will learn about the reproductive system, the physical and emotional changes of puberty, and how your choices have a big impact on your growth and health!</a:t>
            </a:r>
            <a:endParaRPr sz="1300" i="1">
              <a:solidFill>
                <a:srgbClr val="434343"/>
              </a:solidFill>
            </a:endParaRPr>
          </a:p>
          <a:p>
            <a:pPr marL="0" lvl="0" indent="0" algn="l" rtl="0">
              <a:lnSpc>
                <a:spcPct val="110000"/>
              </a:lnSpc>
              <a:spcBef>
                <a:spcPts val="0"/>
              </a:spcBef>
              <a:spcAft>
                <a:spcPts val="0"/>
              </a:spcAft>
              <a:buClr>
                <a:schemeClr val="dk1"/>
              </a:buClr>
              <a:buSzPts val="1100"/>
              <a:buFont typeface="Arial"/>
              <a:buNone/>
            </a:pPr>
            <a:endParaRPr sz="1100" b="1">
              <a:latin typeface="Open Sans"/>
              <a:ea typeface="Open Sans"/>
              <a:cs typeface="Open Sans"/>
              <a:sym typeface="Open Sans"/>
            </a:endParaRPr>
          </a:p>
          <a:p>
            <a:pPr marL="0" lvl="0" indent="0" algn="l" rtl="0">
              <a:lnSpc>
                <a:spcPct val="110000"/>
              </a:lnSpc>
              <a:spcBef>
                <a:spcPts val="0"/>
              </a:spcBef>
              <a:spcAft>
                <a:spcPts val="0"/>
              </a:spcAft>
              <a:buClr>
                <a:schemeClr val="dk1"/>
              </a:buClr>
              <a:buSzPts val="1100"/>
              <a:buFont typeface="Arial"/>
              <a:buNone/>
            </a:pPr>
            <a:endParaRPr sz="1300"/>
          </a:p>
          <a:p>
            <a:pPr marL="0" lvl="0" indent="0" algn="just" rtl="0">
              <a:lnSpc>
                <a:spcPct val="110000"/>
              </a:lnSpc>
              <a:spcBef>
                <a:spcPts val="0"/>
              </a:spcBef>
              <a:spcAft>
                <a:spcPts val="0"/>
              </a:spcAft>
              <a:buClr>
                <a:schemeClr val="dk1"/>
              </a:buClr>
              <a:buSzPts val="1100"/>
              <a:buFont typeface="Arial"/>
              <a:buNone/>
            </a:pPr>
            <a:endParaRPr sz="1300" b="1">
              <a:solidFill>
                <a:srgbClr val="757AA8"/>
              </a:solidFill>
            </a:endParaRPr>
          </a:p>
          <a:p>
            <a:pPr marL="0" lvl="0" indent="0" algn="just"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0" name="Google Shape;50;g25b6bf30b49_1_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5b6bf30b49_1_2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 name="Google Shape;67;g25b6bf30b49_1_2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32000"/>
              </a:lnSpc>
              <a:spcBef>
                <a:spcPts val="1200"/>
              </a:spcBef>
              <a:spcAft>
                <a:spcPts val="0"/>
              </a:spcAft>
              <a:buClr>
                <a:schemeClr val="dk1"/>
              </a:buClr>
              <a:buSzPts val="1100"/>
              <a:buFont typeface="Arial"/>
              <a:buNone/>
            </a:pPr>
            <a:r>
              <a:rPr lang="en-US" sz="1300">
                <a:latin typeface="Arial"/>
                <a:ea typeface="Arial"/>
                <a:cs typeface="Arial"/>
                <a:sym typeface="Arial"/>
              </a:rPr>
              <a:t>Your whole body is made up of many parts. Each part has its own important job to do. When certain parts work together for a similar purpose, they are called a </a:t>
            </a:r>
            <a:r>
              <a:rPr lang="en-US" sz="1300" b="1">
                <a:latin typeface="Arial"/>
                <a:ea typeface="Arial"/>
                <a:cs typeface="Arial"/>
                <a:sym typeface="Arial"/>
              </a:rPr>
              <a:t>system</a:t>
            </a:r>
            <a:r>
              <a:rPr lang="en-US" sz="1300">
                <a:latin typeface="Arial"/>
                <a:ea typeface="Arial"/>
                <a:cs typeface="Arial"/>
                <a:sym typeface="Arial"/>
              </a:rPr>
              <a:t>.</a:t>
            </a:r>
            <a:br>
              <a:rPr lang="en-US" sz="1300">
                <a:latin typeface="Arial"/>
                <a:ea typeface="Arial"/>
                <a:cs typeface="Arial"/>
                <a:sym typeface="Arial"/>
              </a:rPr>
            </a:br>
            <a:endParaRPr sz="1300">
              <a:latin typeface="Arial"/>
              <a:ea typeface="Arial"/>
              <a:cs typeface="Arial"/>
              <a:sym typeface="Arial"/>
            </a:endParaRPr>
          </a:p>
          <a:p>
            <a:pPr marL="0" lvl="0" indent="0" algn="l" rtl="0">
              <a:lnSpc>
                <a:spcPct val="132000"/>
              </a:lnSpc>
              <a:spcBef>
                <a:spcPts val="1200"/>
              </a:spcBef>
              <a:spcAft>
                <a:spcPts val="0"/>
              </a:spcAft>
              <a:buClr>
                <a:schemeClr val="dk1"/>
              </a:buClr>
              <a:buSzPts val="1100"/>
              <a:buFont typeface="Arial"/>
              <a:buNone/>
            </a:pPr>
            <a:r>
              <a:rPr lang="en-US" sz="1300">
                <a:latin typeface="Arial"/>
                <a:ea typeface="Arial"/>
                <a:cs typeface="Arial"/>
                <a:sym typeface="Arial"/>
              </a:rPr>
              <a:t>Your body has several </a:t>
            </a:r>
            <a:r>
              <a:rPr lang="en-US" sz="1300" b="1">
                <a:latin typeface="Arial"/>
                <a:ea typeface="Arial"/>
                <a:cs typeface="Arial"/>
                <a:sym typeface="Arial"/>
              </a:rPr>
              <a:t>systems</a:t>
            </a:r>
            <a:r>
              <a:rPr lang="en-US" sz="1300">
                <a:latin typeface="Arial"/>
                <a:ea typeface="Arial"/>
                <a:cs typeface="Arial"/>
                <a:sym typeface="Arial"/>
              </a:rPr>
              <a:t>, all working together to make sure you function well. </a:t>
            </a:r>
            <a:r>
              <a:rPr lang="en-US" sz="1300" i="1">
                <a:latin typeface="Arial"/>
                <a:ea typeface="Arial"/>
                <a:cs typeface="Arial"/>
                <a:sym typeface="Arial"/>
              </a:rPr>
              <a:t>Can anyone name a system in the body?</a:t>
            </a:r>
            <a:endParaRPr sz="1300" i="1">
              <a:latin typeface="Arial"/>
              <a:ea typeface="Arial"/>
              <a:cs typeface="Arial"/>
              <a:sym typeface="Arial"/>
            </a:endParaRPr>
          </a:p>
          <a:p>
            <a:pPr marL="0" lvl="0" indent="0" algn="l" rtl="0">
              <a:lnSpc>
                <a:spcPct val="110000"/>
              </a:lnSpc>
              <a:spcBef>
                <a:spcPts val="1200"/>
              </a:spcBef>
              <a:spcAft>
                <a:spcPts val="0"/>
              </a:spcAft>
              <a:buClr>
                <a:schemeClr val="dk1"/>
              </a:buClr>
              <a:buSzPts val="1100"/>
              <a:buFont typeface="Arial"/>
              <a:buNone/>
            </a:pP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spcBef>
                <a:spcPts val="1200"/>
              </a:spcBef>
              <a:spcAft>
                <a:spcPts val="0"/>
              </a:spcAft>
              <a:buClr>
                <a:schemeClr val="dk1"/>
              </a:buClr>
              <a:buSzPts val="300"/>
              <a:buFont typeface="Arial"/>
              <a:buNone/>
            </a:pPr>
            <a:endParaRPr b="1">
              <a:latin typeface="Arial"/>
              <a:ea typeface="Arial"/>
              <a:cs typeface="Arial"/>
              <a:sym typeface="Arial"/>
            </a:endParaRPr>
          </a:p>
          <a:p>
            <a:pPr marL="0" marR="0" lvl="0" indent="0" algn="l" rtl="0">
              <a:spcBef>
                <a:spcPts val="0"/>
              </a:spcBef>
              <a:spcAft>
                <a:spcPts val="0"/>
              </a:spcAft>
              <a:buClr>
                <a:schemeClr val="dk1"/>
              </a:buClr>
              <a:buSzPts val="300"/>
              <a:buFont typeface="Arial"/>
              <a:buNone/>
            </a:pPr>
            <a:endParaRPr b="1"/>
          </a:p>
        </p:txBody>
      </p:sp>
      <p:sp>
        <p:nvSpPr>
          <p:cNvPr id="68" name="Google Shape;68;g25b6bf30b49_1_2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5b6bf30b49_1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latin typeface="Arial"/>
                <a:ea typeface="Arial"/>
                <a:cs typeface="Arial"/>
                <a:sym typeface="Arial"/>
              </a:rPr>
              <a:t>What about the </a:t>
            </a:r>
            <a:r>
              <a:rPr lang="en-US" sz="1300" b="1">
                <a:latin typeface="Arial"/>
                <a:ea typeface="Arial"/>
                <a:cs typeface="Arial"/>
                <a:sym typeface="Arial"/>
              </a:rPr>
              <a:t>skeletal system </a:t>
            </a:r>
            <a:r>
              <a:rPr lang="en-US" sz="1300">
                <a:latin typeface="Arial"/>
                <a:ea typeface="Arial"/>
                <a:cs typeface="Arial"/>
                <a:sym typeface="Arial"/>
              </a:rPr>
              <a:t>or the </a:t>
            </a:r>
            <a:r>
              <a:rPr lang="en-US" sz="1300" b="1">
                <a:latin typeface="Arial"/>
                <a:ea typeface="Arial"/>
                <a:cs typeface="Arial"/>
                <a:sym typeface="Arial"/>
              </a:rPr>
              <a:t>muscular system? </a:t>
            </a:r>
            <a:r>
              <a:rPr lang="en-US" sz="1300">
                <a:latin typeface="Arial"/>
                <a:ea typeface="Arial"/>
                <a:cs typeface="Arial"/>
                <a:sym typeface="Arial"/>
              </a:rPr>
              <a:t>Since these two systems work together so closely, they are also called the </a:t>
            </a:r>
            <a:r>
              <a:rPr lang="en-US" sz="1300" b="1">
                <a:latin typeface="Arial"/>
                <a:ea typeface="Arial"/>
                <a:cs typeface="Arial"/>
                <a:sym typeface="Arial"/>
              </a:rPr>
              <a:t>musculoskeletal system.</a:t>
            </a:r>
            <a:endParaRPr sz="1300" b="1">
              <a:latin typeface="Arial"/>
              <a:ea typeface="Arial"/>
              <a:cs typeface="Arial"/>
              <a:sym typeface="Arial"/>
            </a:endParaRPr>
          </a:p>
          <a:p>
            <a:pPr marL="0" lvl="0" indent="0" algn="l" rtl="0">
              <a:lnSpc>
                <a:spcPct val="110000"/>
              </a:lnSpc>
              <a:spcBef>
                <a:spcPts val="0"/>
              </a:spcBef>
              <a:spcAft>
                <a:spcPts val="0"/>
              </a:spcAft>
              <a:buClr>
                <a:schemeClr val="dk1"/>
              </a:buClr>
              <a:buSzPts val="1100"/>
              <a:buFont typeface="Arial"/>
              <a:buNone/>
            </a:pPr>
            <a:endParaRPr sz="1300" b="1">
              <a:latin typeface="Arial"/>
              <a:ea typeface="Arial"/>
              <a:cs typeface="Arial"/>
              <a:sym typeface="Arial"/>
            </a:endParaRPr>
          </a:p>
          <a:p>
            <a:pPr marL="0" lvl="0" indent="0" algn="l" rtl="0">
              <a:lnSpc>
                <a:spcPct val="110000"/>
              </a:lnSpc>
              <a:spcBef>
                <a:spcPts val="0"/>
              </a:spcBef>
              <a:spcAft>
                <a:spcPts val="0"/>
              </a:spcAft>
              <a:buClr>
                <a:schemeClr val="dk1"/>
              </a:buClr>
              <a:buSzPts val="1100"/>
              <a:buFont typeface="Arial"/>
              <a:buNone/>
            </a:pPr>
            <a:r>
              <a:rPr lang="en-US" sz="1300" b="1">
                <a:latin typeface="Arial"/>
                <a:ea typeface="Arial"/>
                <a:cs typeface="Arial"/>
                <a:sym typeface="Arial"/>
              </a:rPr>
              <a:t>Without these two systems and the work they do together, we literally wouldn’t be able to stand up or sit down. Let’s look at a few other systems in the body to see what they do to keep our bodies healthy and functioning!</a:t>
            </a:r>
            <a:endParaRPr sz="1300" b="1">
              <a:latin typeface="Arial"/>
              <a:ea typeface="Arial"/>
              <a:cs typeface="Arial"/>
              <a:sym typeface="Arial"/>
            </a:endParaRPr>
          </a:p>
          <a:p>
            <a:pPr marL="0" lvl="0" indent="0" algn="l" rtl="0">
              <a:spcBef>
                <a:spcPts val="0"/>
              </a:spcBef>
              <a:spcAft>
                <a:spcPts val="0"/>
              </a:spcAft>
              <a:buNone/>
            </a:pPr>
            <a:endParaRPr/>
          </a:p>
        </p:txBody>
      </p:sp>
      <p:sp>
        <p:nvSpPr>
          <p:cNvPr id="92" name="Google Shape;92;g25b6bf30b49_1_5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b6bf30b49_1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0000"/>
              </a:lnSpc>
              <a:spcBef>
                <a:spcPts val="0"/>
              </a:spcBef>
              <a:spcAft>
                <a:spcPts val="0"/>
              </a:spcAft>
              <a:buClr>
                <a:srgbClr val="434343"/>
              </a:buClr>
              <a:buSzPts val="1300"/>
              <a:buFont typeface="Helvetica Neue"/>
              <a:buChar char="●"/>
            </a:pPr>
            <a:r>
              <a:rPr lang="en-US" sz="1300">
                <a:solidFill>
                  <a:srgbClr val="434343"/>
                </a:solidFill>
              </a:rPr>
              <a:t>The </a:t>
            </a:r>
            <a:r>
              <a:rPr lang="en-US" sz="1300" b="1">
                <a:solidFill>
                  <a:srgbClr val="434343"/>
                </a:solidFill>
              </a:rPr>
              <a:t>nervous system</a:t>
            </a:r>
            <a:r>
              <a:rPr lang="en-US" sz="1300">
                <a:solidFill>
                  <a:srgbClr val="434343"/>
                </a:solidFill>
              </a:rPr>
              <a:t> sends quick impulses between the brain and body. It includes the brain and spinal cord and the nerves.</a:t>
            </a:r>
            <a:endParaRPr sz="1300">
              <a:solidFill>
                <a:srgbClr val="434343"/>
              </a:solidFill>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rPr>
              <a:t>            (The fire is hot; your muscles yank your hand from the flame.)</a:t>
            </a:r>
            <a:endParaRPr sz="1100" b="1">
              <a:latin typeface="Open Sans"/>
              <a:ea typeface="Open Sans"/>
              <a:cs typeface="Open Sans"/>
              <a:sym typeface="Open Sans"/>
            </a:endParaRPr>
          </a:p>
          <a:p>
            <a:pPr marL="0" lvl="0" indent="0" algn="just" rtl="0">
              <a:lnSpc>
                <a:spcPct val="110000"/>
              </a:lnSpc>
              <a:spcBef>
                <a:spcPts val="0"/>
              </a:spcBef>
              <a:spcAft>
                <a:spcPts val="0"/>
              </a:spcAft>
              <a:buClr>
                <a:schemeClr val="dk1"/>
              </a:buClr>
              <a:buSzPts val="1100"/>
              <a:buFont typeface="Arial"/>
              <a:buNone/>
            </a:pPr>
            <a:endParaRPr sz="1100">
              <a:highlight>
                <a:srgbClr val="FFFFFF"/>
              </a:highlight>
              <a:latin typeface="Open Sans"/>
              <a:ea typeface="Open Sans"/>
              <a:cs typeface="Open Sans"/>
              <a:sym typeface="Open Sans"/>
            </a:endParaRPr>
          </a:p>
          <a:p>
            <a:pPr marL="0" lvl="0" indent="0" algn="l" rtl="0">
              <a:spcBef>
                <a:spcPts val="0"/>
              </a:spcBef>
              <a:spcAft>
                <a:spcPts val="0"/>
              </a:spcAft>
              <a:buNone/>
            </a:pPr>
            <a:endParaRPr/>
          </a:p>
        </p:txBody>
      </p:sp>
      <p:sp>
        <p:nvSpPr>
          <p:cNvPr id="104" name="Google Shape;104;g25b6bf30b49_1_5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5b6bf30b49_1_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0000"/>
              </a:lnSpc>
              <a:spcBef>
                <a:spcPts val="0"/>
              </a:spcBef>
              <a:spcAft>
                <a:spcPts val="0"/>
              </a:spcAft>
              <a:buClr>
                <a:srgbClr val="434343"/>
              </a:buClr>
              <a:buSzPts val="1300"/>
              <a:buFont typeface="Helvetica Neue"/>
              <a:buChar char="●"/>
            </a:pPr>
            <a:r>
              <a:rPr lang="en-US" sz="1300"/>
              <a:t>The </a:t>
            </a:r>
            <a:r>
              <a:rPr lang="en-US" sz="1300" b="1"/>
              <a:t>respiratory system</a:t>
            </a:r>
            <a:r>
              <a:rPr lang="en-US" sz="1300"/>
              <a:t>, through the lungs, breathes the air and oxygen needed for life. It includes the airways from the mouth and nose to the lungs, as well as the lungs</a:t>
            </a:r>
            <a:r>
              <a:rPr lang="en-US" sz="1300">
                <a:solidFill>
                  <a:srgbClr val="434343"/>
                </a:solidFill>
              </a:rPr>
              <a:t>.</a:t>
            </a:r>
            <a:endParaRPr/>
          </a:p>
        </p:txBody>
      </p:sp>
      <p:sp>
        <p:nvSpPr>
          <p:cNvPr id="116" name="Google Shape;116;g25b6bf30b49_1_5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5b6bf30b49_1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0000"/>
              </a:lnSpc>
              <a:spcBef>
                <a:spcPts val="0"/>
              </a:spcBef>
              <a:spcAft>
                <a:spcPts val="0"/>
              </a:spcAft>
              <a:buClr>
                <a:srgbClr val="434343"/>
              </a:buClr>
              <a:buSzPts val="1300"/>
              <a:buFont typeface="Helvetica Neue"/>
              <a:buChar char="●"/>
            </a:pPr>
            <a:r>
              <a:rPr lang="en-US" sz="1300">
                <a:solidFill>
                  <a:srgbClr val="434343"/>
                </a:solidFill>
              </a:rPr>
              <a:t>The </a:t>
            </a:r>
            <a:r>
              <a:rPr lang="en-US" sz="1300" b="1">
                <a:solidFill>
                  <a:srgbClr val="434343"/>
                </a:solidFill>
              </a:rPr>
              <a:t>digestive system</a:t>
            </a:r>
            <a:r>
              <a:rPr lang="en-US" sz="1300">
                <a:solidFill>
                  <a:srgbClr val="434343"/>
                </a:solidFill>
              </a:rPr>
              <a:t> breaks down the food you eat to make fuel for your body then eliminates the waste it cannot use. It includes the mouth, esophagus, stomach, and intestines, up to the anus.</a:t>
            </a:r>
            <a:endParaRPr/>
          </a:p>
        </p:txBody>
      </p:sp>
      <p:sp>
        <p:nvSpPr>
          <p:cNvPr id="129" name="Google Shape;129;g25b6bf30b49_1_5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5b6bf30b49_1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0000"/>
              </a:lnSpc>
              <a:spcBef>
                <a:spcPts val="0"/>
              </a:spcBef>
              <a:spcAft>
                <a:spcPts val="0"/>
              </a:spcAft>
              <a:buClr>
                <a:srgbClr val="434343"/>
              </a:buClr>
              <a:buSzPts val="1300"/>
              <a:buFont typeface="Helvetica Neue"/>
              <a:buChar char="●"/>
            </a:pPr>
            <a:r>
              <a:rPr lang="en-US" sz="1300">
                <a:solidFill>
                  <a:srgbClr val="434343"/>
                </a:solidFill>
              </a:rPr>
              <a:t>The </a:t>
            </a:r>
            <a:r>
              <a:rPr lang="en-US" sz="1300" b="1">
                <a:solidFill>
                  <a:srgbClr val="434343"/>
                </a:solidFill>
              </a:rPr>
              <a:t>cardiovascular system</a:t>
            </a:r>
            <a:r>
              <a:rPr lang="en-US" sz="1300">
                <a:solidFill>
                  <a:srgbClr val="434343"/>
                </a:solidFill>
              </a:rPr>
              <a:t> carries</a:t>
            </a:r>
            <a:r>
              <a:rPr lang="en-US" sz="1300">
                <a:solidFill>
                  <a:srgbClr val="FF0000"/>
                </a:solidFill>
              </a:rPr>
              <a:t> </a:t>
            </a:r>
            <a:r>
              <a:rPr lang="en-US" sz="1300">
                <a:solidFill>
                  <a:srgbClr val="434343"/>
                </a:solidFill>
              </a:rPr>
              <a:t>blood pumped  by the heart through the blood vessels, carrying oxygen from the lungs and fuel from food, to all parts of the body. It includes the heart and the blood vessels. This system is also referred to as the </a:t>
            </a:r>
            <a:r>
              <a:rPr lang="en-US" sz="1300"/>
              <a:t>circulatory system.</a:t>
            </a:r>
            <a:endParaRPr sz="1100" b="1">
              <a:latin typeface="Open Sans"/>
              <a:ea typeface="Open Sans"/>
              <a:cs typeface="Open Sans"/>
              <a:sym typeface="Open Sans"/>
            </a:endParaRPr>
          </a:p>
        </p:txBody>
      </p:sp>
      <p:sp>
        <p:nvSpPr>
          <p:cNvPr id="143" name="Google Shape;143;g25b6bf30b49_1_5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b6bf30b49_1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0000"/>
              </a:lnSpc>
              <a:spcBef>
                <a:spcPts val="0"/>
              </a:spcBef>
              <a:spcAft>
                <a:spcPts val="0"/>
              </a:spcAft>
              <a:buClr>
                <a:srgbClr val="434343"/>
              </a:buClr>
              <a:buSzPts val="1300"/>
              <a:buFont typeface="Helvetica Neue"/>
              <a:buChar char="●"/>
            </a:pPr>
            <a:r>
              <a:rPr lang="en-US" sz="1300">
                <a:solidFill>
                  <a:srgbClr val="434343"/>
                </a:solidFill>
              </a:rPr>
              <a:t>The </a:t>
            </a:r>
            <a:r>
              <a:rPr lang="en-US" sz="1300" b="1">
                <a:solidFill>
                  <a:srgbClr val="434343"/>
                </a:solidFill>
              </a:rPr>
              <a:t>reproductive system</a:t>
            </a:r>
            <a:r>
              <a:rPr lang="en-US" sz="1300">
                <a:solidFill>
                  <a:srgbClr val="434343"/>
                </a:solidFill>
              </a:rPr>
              <a:t> is responsible for bringing about a new life</a:t>
            </a:r>
            <a:r>
              <a:rPr lang="en-US" sz="1300"/>
              <a:t>. In boys, it includes the testes, scrotum, penis, and all the tubes through which sperm travels. In girls, it includes the ovaries, fallopian tubes, the uterus, and vagina. The testicles produce testosterone, the main male hormone. </a:t>
            </a:r>
            <a:endParaRPr sz="1100" b="1">
              <a:latin typeface="Open Sans"/>
              <a:ea typeface="Open Sans"/>
              <a:cs typeface="Open Sans"/>
              <a:sym typeface="Open Sans"/>
            </a:endParaRPr>
          </a:p>
          <a:p>
            <a:pPr marL="0" lvl="0" indent="0" algn="l" rtl="0">
              <a:lnSpc>
                <a:spcPct val="110000"/>
              </a:lnSpc>
              <a:spcBef>
                <a:spcPts val="0"/>
              </a:spcBef>
              <a:spcAft>
                <a:spcPts val="0"/>
              </a:spcAft>
              <a:buNone/>
            </a:pPr>
            <a:endParaRPr sz="1100" b="1">
              <a:latin typeface="Open Sans"/>
              <a:ea typeface="Open Sans"/>
              <a:cs typeface="Open Sans"/>
              <a:sym typeface="Open Sans"/>
            </a:endParaRPr>
          </a:p>
        </p:txBody>
      </p:sp>
      <p:sp>
        <p:nvSpPr>
          <p:cNvPr id="160" name="Google Shape;160;g25b6bf30b49_1_6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5b6bf30b49_1_6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1" name="Google Shape;171;g25b6bf30b49_1_6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rgbClr val="434343"/>
                </a:solidFill>
                <a:latin typeface="Arial"/>
                <a:ea typeface="Arial"/>
                <a:cs typeface="Arial"/>
                <a:sym typeface="Arial"/>
              </a:rPr>
              <a:t>The body has levels of organization that build on each other. Cells make up tissues, tissues make up organs, and organs make up body systems. </a:t>
            </a:r>
            <a:r>
              <a:rPr lang="en-US" sz="1300" b="1">
                <a:solidFill>
                  <a:srgbClr val="434343"/>
                </a:solidFill>
                <a:latin typeface="Arial"/>
                <a:ea typeface="Arial"/>
                <a:cs typeface="Arial"/>
                <a:sym typeface="Arial"/>
              </a:rPr>
              <a:t>Every system of the body must function properly</a:t>
            </a:r>
            <a:r>
              <a:rPr lang="en-US" sz="1300">
                <a:solidFill>
                  <a:srgbClr val="434343"/>
                </a:solidFill>
                <a:latin typeface="Arial"/>
                <a:ea typeface="Arial"/>
                <a:cs typeface="Arial"/>
                <a:sym typeface="Arial"/>
              </a:rPr>
              <a:t> for the whole body to be healthy. For example, if the lungs are congested, or the stomach is upset, or the heart is weak, the body will not feel well. </a:t>
            </a: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spcBef>
                <a:spcPts val="1200"/>
              </a:spcBef>
              <a:spcAft>
                <a:spcPts val="0"/>
              </a:spcAft>
              <a:buClr>
                <a:schemeClr val="dk1"/>
              </a:buClr>
              <a:buSzPts val="300"/>
              <a:buFont typeface="Arial"/>
              <a:buNone/>
            </a:pPr>
            <a:endParaRPr b="1">
              <a:latin typeface="Arial"/>
              <a:ea typeface="Arial"/>
              <a:cs typeface="Arial"/>
              <a:sym typeface="Arial"/>
            </a:endParaRPr>
          </a:p>
          <a:p>
            <a:pPr marL="0" marR="0" lvl="0" indent="0" algn="l" rtl="0">
              <a:spcBef>
                <a:spcPts val="0"/>
              </a:spcBef>
              <a:spcAft>
                <a:spcPts val="0"/>
              </a:spcAft>
              <a:buClr>
                <a:schemeClr val="dk1"/>
              </a:buClr>
              <a:buSzPts val="300"/>
              <a:buFont typeface="Arial"/>
              <a:buNone/>
            </a:pPr>
            <a:endParaRPr b="1"/>
          </a:p>
        </p:txBody>
      </p:sp>
      <p:sp>
        <p:nvSpPr>
          <p:cNvPr id="172" name="Google Shape;172;g25b6bf30b49_1_6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10</a:t>
            </a:fld>
            <a:endParaRPr sz="12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5b6bf30b49_1_6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0" name="Google Shape;200;g25b6bf30b49_1_6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latin typeface="Arial"/>
                <a:ea typeface="Arial"/>
                <a:cs typeface="Arial"/>
                <a:sym typeface="Arial"/>
              </a:rPr>
              <a:t>Divide students into two teams. Give each team a “buzzer” or assign a sound for them to make when they know the answer. Teams may consult with their teammates but the first team to sound their buzzer gets to answer first. For each correct answer, the team gets one point. The team with the most points wins.</a:t>
            </a:r>
            <a:endParaRPr sz="1300" i="1">
              <a:latin typeface="Arial"/>
              <a:ea typeface="Arial"/>
              <a:cs typeface="Arial"/>
              <a:sym typeface="Arial"/>
            </a:endParaRPr>
          </a:p>
          <a:p>
            <a:pPr marL="0" lvl="0" indent="0" algn="l" rtl="0">
              <a:lnSpc>
                <a:spcPct val="110000"/>
              </a:lnSpc>
              <a:spcBef>
                <a:spcPts val="0"/>
              </a:spcBef>
              <a:spcAft>
                <a:spcPts val="0"/>
              </a:spcAft>
              <a:buClr>
                <a:schemeClr val="dk1"/>
              </a:buClr>
              <a:buSzPts val="1100"/>
              <a:buFont typeface="Arial"/>
              <a:buNone/>
            </a:pPr>
            <a:endParaRPr sz="1300" i="1">
              <a:latin typeface="Arial"/>
              <a:ea typeface="Arial"/>
              <a:cs typeface="Arial"/>
              <a:sym typeface="Arial"/>
            </a:endParaRPr>
          </a:p>
          <a:p>
            <a:pPr marL="0" lvl="0" indent="0" algn="l" rtl="0">
              <a:lnSpc>
                <a:spcPct val="110000"/>
              </a:lnSpc>
              <a:spcBef>
                <a:spcPts val="0"/>
              </a:spcBef>
              <a:spcAft>
                <a:spcPts val="0"/>
              </a:spcAft>
              <a:buClr>
                <a:schemeClr val="dk1"/>
              </a:buClr>
              <a:buSzPts val="1100"/>
              <a:buFont typeface="Arial"/>
              <a:buNone/>
            </a:pPr>
            <a:r>
              <a:rPr lang="en-US" sz="1300" i="1">
                <a:latin typeface="Arial"/>
                <a:ea typeface="Arial"/>
                <a:cs typeface="Arial"/>
                <a:sym typeface="Arial"/>
              </a:rPr>
              <a:t>Note that there are six slides containing the body systems and the next slide shows the answers.  </a:t>
            </a:r>
            <a:endParaRPr sz="1300" i="1"/>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01" name="Google Shape;201;g25b6bf30b49_1_6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11</a:t>
            </a:fld>
            <a:endParaRPr sz="12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d2208bab66_0_1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0" name="Google Shape;210;g2d2208bab66_0_1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Reveal the answer on the next slide!</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11" name="Google Shape;211;g2d2208bab66_0_1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12</a:t>
            </a:fld>
            <a:endParaRPr sz="12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e58f377ff5_0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9" name="Google Shape;219;g2e58f377ff5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20" name="Google Shape;220;g2e58f377ff5_0_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13</a:t>
            </a:fld>
            <a:endParaRPr sz="12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d2208bab66_0_1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9" name="Google Shape;229;g2d2208bab66_0_1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Reveal the answer(s) on the next slide!</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30" name="Google Shape;230;g2d2208bab66_0_1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14</a:t>
            </a:fld>
            <a:endParaRPr sz="1200">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e58f377ff5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9" name="Google Shape;239;g2e58f377ff5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40" name="Google Shape;240;g2e58f377ff5_0_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15</a:t>
            </a:fld>
            <a:endParaRPr sz="120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d2208bab66_0_1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4" name="Google Shape;254;g2d2208bab66_0_1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Reveal the answer on the next slide.</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55" name="Google Shape;255;g2d2208bab66_0_1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16</a:t>
            </a:fld>
            <a:endParaRPr sz="120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e58f377ff5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3" name="Google Shape;263;g2e58f377ff5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64" name="Google Shape;264;g2e58f377ff5_0_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17</a:t>
            </a:fld>
            <a:endParaRPr sz="1200">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d2208bab66_0_2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3" name="Google Shape;273;g2d2208bab66_0_2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Reveal the answer on the next slide.</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74" name="Google Shape;274;g2d2208bab66_0_2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18</a:t>
            </a:fld>
            <a:endParaRPr sz="1200">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e58f377ff5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2" name="Google Shape;282;g2e58f377ff5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283" name="Google Shape;283;g2e58f377ff5_0_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19</a:t>
            </a:fld>
            <a:endParaRPr sz="1200">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5b6bf30b49_1_6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2" name="Google Shape;292;g25b6bf30b49_1_6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endParaRPr b="1">
              <a:latin typeface="Arial"/>
              <a:ea typeface="Arial"/>
              <a:cs typeface="Arial"/>
              <a:sym typeface="Arial"/>
            </a:endParaRPr>
          </a:p>
        </p:txBody>
      </p:sp>
      <p:sp>
        <p:nvSpPr>
          <p:cNvPr id="293" name="Google Shape;293;g25b6bf30b49_1_6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20</a:t>
            </a:fld>
            <a:endParaRPr sz="1200">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e58f377ff5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1" name="Google Shape;301;g2e58f377ff5_0_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Answer!</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302" name="Google Shape;302;g2e58f377ff5_0_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21</a:t>
            </a:fld>
            <a:endParaRPr sz="1200">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d2208bab66_0_2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1" name="Google Shape;311;g2d2208bab66_0_2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Reveal the answer on the next slide!</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312" name="Google Shape;312;g2d2208bab66_0_2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22</a:t>
            </a:fld>
            <a:endParaRPr sz="120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e58f377ff5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0" name="Google Shape;320;g2e58f377ff5_0_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Reveal the answer on the next slide!</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321" name="Google Shape;321;g2e58f377ff5_0_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23</a:t>
            </a:fld>
            <a:endParaRPr sz="1200">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d2208bab66_0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0" name="Google Shape;330;g2d2208bab66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Answers!</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331" name="Google Shape;331;g2d2208bab66_0_2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24</a:t>
            </a:fld>
            <a:endParaRPr sz="1200">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2d0ad3dc2f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9" name="Google Shape;359;g2d0ad3dc2f_0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Hormones are chemical messengers that travel in the bloodstream and direct the activity of every system in the body.</a:t>
            </a:r>
            <a:endParaRPr>
              <a:solidFill>
                <a:srgbClr val="595959"/>
              </a:solidFill>
              <a:latin typeface="Arial"/>
              <a:ea typeface="Arial"/>
              <a:cs typeface="Arial"/>
              <a:sym typeface="Arial"/>
            </a:endParaRPr>
          </a:p>
          <a:p>
            <a:pPr marL="0" lvl="0" indent="0" algn="l" rtl="0">
              <a:spcBef>
                <a:spcPts val="0"/>
              </a:spcBef>
              <a:spcAft>
                <a:spcPts val="0"/>
              </a:spcAft>
              <a:buClr>
                <a:schemeClr val="dk1"/>
              </a:buClr>
              <a:buFont typeface="Arial"/>
              <a:buNone/>
            </a:pPr>
            <a:endParaRPr>
              <a:latin typeface="Arial"/>
              <a:ea typeface="Arial"/>
              <a:cs typeface="Arial"/>
              <a:sym typeface="Arial"/>
            </a:endParaRPr>
          </a:p>
          <a:p>
            <a:pPr marL="0" lvl="0" indent="0" algn="l" rtl="0">
              <a:spcBef>
                <a:spcPts val="0"/>
              </a:spcBef>
              <a:spcAft>
                <a:spcPts val="0"/>
              </a:spcAft>
              <a:buClr>
                <a:schemeClr val="dk1"/>
              </a:buClr>
              <a:buFont typeface="Arial"/>
              <a:buNone/>
            </a:pPr>
            <a:r>
              <a:rPr lang="en-US">
                <a:latin typeface="Arial"/>
                <a:ea typeface="Arial"/>
                <a:cs typeface="Arial"/>
                <a:sym typeface="Arial"/>
              </a:rPr>
              <a:t>  </a:t>
            </a:r>
            <a:endParaRPr>
              <a:latin typeface="Arial"/>
              <a:ea typeface="Arial"/>
              <a:cs typeface="Arial"/>
              <a:sym typeface="Arial"/>
            </a:endParaRPr>
          </a:p>
          <a:p>
            <a:pPr marL="0" marR="0" lvl="0" indent="0" algn="l" rtl="0">
              <a:spcBef>
                <a:spcPts val="0"/>
              </a:spcBef>
              <a:spcAft>
                <a:spcPts val="0"/>
              </a:spcAft>
              <a:buClr>
                <a:schemeClr val="dk1"/>
              </a:buClr>
              <a:buSzPts val="300"/>
              <a:buFont typeface="Calibri"/>
              <a:buNone/>
            </a:pPr>
            <a:endParaRPr sz="1100">
              <a:solidFill>
                <a:srgbClr val="434343"/>
              </a:solidFill>
              <a:latin typeface="Helvetica Neue"/>
              <a:ea typeface="Helvetica Neue"/>
              <a:cs typeface="Helvetica Neue"/>
              <a:sym typeface="Helvetica Neue"/>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Arial"/>
              <a:ea typeface="Arial"/>
              <a:cs typeface="Arial"/>
              <a:sym typeface="Arial"/>
            </a:endParaRPr>
          </a:p>
        </p:txBody>
      </p:sp>
      <p:sp>
        <p:nvSpPr>
          <p:cNvPr id="360" name="Google Shape;360;g2d0ad3dc2f_0_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2d2208bab66_0_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2d2208bab66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You can think of them like text messages sent from your brain to communicate with every part of your body.</a:t>
            </a:r>
            <a:endParaRPr/>
          </a:p>
        </p:txBody>
      </p:sp>
      <p:sp>
        <p:nvSpPr>
          <p:cNvPr id="372" name="Google Shape;372;g2d2208bab66_0_10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d0ad3dc2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t>Hormones in the brain kick start puberty. Hormones located in the pituitary gland, a tiny part of the brain, signals to the testes to produce the main male hormone, testosterone.Puberty is the time when your physical and sexual characteristics mature, due to hormones. For boys, puberty usually happens between the ages of 10-17 years and between the ages 9-14 years for girls. Puberty is a time of rapid growth and development as a result of hormonal changes.</a:t>
            </a:r>
            <a:endParaRPr sz="1300"/>
          </a:p>
          <a:p>
            <a:pPr marL="0" lvl="0" indent="0" algn="just" rtl="0">
              <a:lnSpc>
                <a:spcPct val="115000"/>
              </a:lnSpc>
              <a:spcBef>
                <a:spcPts val="0"/>
              </a:spcBef>
              <a:spcAft>
                <a:spcPts val="0"/>
              </a:spcAft>
              <a:buClr>
                <a:schemeClr val="dk1"/>
              </a:buClr>
              <a:buSzPts val="1100"/>
              <a:buFont typeface="Arial"/>
              <a:buNone/>
            </a:pPr>
            <a:endParaRPr sz="1300"/>
          </a:p>
          <a:p>
            <a:pPr marL="0" lvl="0" indent="0" algn="just" rtl="0">
              <a:lnSpc>
                <a:spcPct val="115000"/>
              </a:lnSpc>
              <a:spcBef>
                <a:spcPts val="0"/>
              </a:spcBef>
              <a:spcAft>
                <a:spcPts val="0"/>
              </a:spcAft>
              <a:buClr>
                <a:schemeClr val="dk1"/>
              </a:buClr>
              <a:buSzPts val="1100"/>
              <a:buFont typeface="Arial"/>
              <a:buNone/>
            </a:pPr>
            <a:r>
              <a:rPr lang="en-US" sz="1300"/>
              <a:t>Hormones cause all of the growing and changing that your body undergoes during puberty.</a:t>
            </a:r>
            <a:endParaRPr sz="1300"/>
          </a:p>
          <a:p>
            <a:pPr marL="0" lvl="0" indent="0" algn="just" rtl="0">
              <a:lnSpc>
                <a:spcPct val="115000"/>
              </a:lnSpc>
              <a:spcBef>
                <a:spcPts val="0"/>
              </a:spcBef>
              <a:spcAft>
                <a:spcPts val="0"/>
              </a:spcAft>
              <a:buClr>
                <a:schemeClr val="dk1"/>
              </a:buClr>
              <a:buSzPts val="1100"/>
              <a:buFont typeface="Arial"/>
              <a:buNone/>
            </a:pPr>
            <a:endParaRPr sz="1100">
              <a:latin typeface="Helvetica Neue"/>
              <a:ea typeface="Helvetica Neue"/>
              <a:cs typeface="Helvetica Neue"/>
              <a:sym typeface="Helvetica Neue"/>
            </a:endParaRPr>
          </a:p>
        </p:txBody>
      </p:sp>
      <p:sp>
        <p:nvSpPr>
          <p:cNvPr id="387" name="Google Shape;387;g2d0ad3dc2f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2bfc2a2d91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99" name="Google Shape;399;g2bfc2a2d91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 may notice body odor, increased sweating, hair growth, especially in your armpits and pubic area, your voice will start to deepen and you’ll grow taller. Your body shape will also change as your shoulders and muscles develop. You may also experience more oily skin, fatigue, and moodiness. </a:t>
            </a:r>
            <a:endParaRPr sz="1300" b="1">
              <a:solidFill>
                <a:srgbClr val="434343"/>
              </a:solidFill>
            </a:endParaRPr>
          </a:p>
        </p:txBody>
      </p:sp>
      <p:sp>
        <p:nvSpPr>
          <p:cNvPr id="400" name="Google Shape;400;g2bfc2a2d91_0_1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i="1"/>
              <a:t>Provide students with the Body Systems Worksheet. Give students a few minutes to fill in their answers. When finished, review together as a class using the Teacher’s Answer Key provided in the materials. </a:t>
            </a:r>
            <a:endParaRPr i="1"/>
          </a:p>
        </p:txBody>
      </p:sp>
      <p:sp>
        <p:nvSpPr>
          <p:cNvPr id="409" name="Google Shape;40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25bc4a622dc_0_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g25bc4a622dc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All body systems are important to overall health. Through teenMEN, as we learn more about your growth and development, we will focus on how healthy reproductive and endocrine systems is an especially important indicator of overall health. In the next lesson, we will learn about the parts of the reproductive system.</a:t>
            </a:r>
            <a:endParaRPr sz="1200" b="0" i="0" u="none" strike="noStrike" cap="none">
              <a:solidFill>
                <a:schemeClr val="dk1"/>
              </a:solidFill>
              <a:latin typeface="Calibri"/>
              <a:ea typeface="Calibri"/>
              <a:cs typeface="Calibri"/>
              <a:sym typeface="Calibri"/>
            </a:endParaRPr>
          </a:p>
        </p:txBody>
      </p:sp>
      <p:sp>
        <p:nvSpPr>
          <p:cNvPr id="420" name="Google Shape;420;g25bc4a622dc_0_8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5b6bf30b49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8" name="Google Shape;428;g25b6bf30b49_1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 name="Google Shape;33;p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41"/>
        <p:cNvGrpSpPr/>
        <p:nvPr/>
      </p:nvGrpSpPr>
      <p:grpSpPr>
        <a:xfrm>
          <a:off x="0" y="0"/>
          <a:ext cx="0" cy="0"/>
          <a:chOff x="0" y="0"/>
          <a:chExt cx="0" cy="0"/>
        </a:xfrm>
      </p:grpSpPr>
      <p:sp>
        <p:nvSpPr>
          <p:cNvPr id="42" name="Google Shape;42;p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3" name="Google Shape;43;p6"/>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44" name="Google Shape;44;p6"/>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5" name="Google Shape;45;p6"/>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46" name="Google Shape;46;p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
        <p:nvSpPr>
          <p:cNvPr id="47" name="Google Shape;47;p6"/>
          <p:cNvSpPr txBox="1"/>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a:solidFill>
                  <a:schemeClr val="lt1"/>
                </a:solidFill>
                <a:latin typeface="Lexend Medium"/>
                <a:ea typeface="Lexend Medium"/>
                <a:cs typeface="Lexend Medium"/>
                <a:sym typeface="Lexend Medium"/>
              </a:rPr>
              <a:t>Grade 6</a:t>
            </a:r>
            <a:endParaRPr sz="6000">
              <a:solidFill>
                <a:schemeClr val="lt1"/>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p:nvPr/>
        </p:nvSpPr>
        <p:spPr>
          <a:xfrm rot="-195707">
            <a:off x="3708966" y="3148401"/>
            <a:ext cx="3606442" cy="3236828"/>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 name="Google Shape;53;p7"/>
          <p:cNvSpPr txBox="1"/>
          <p:nvPr/>
        </p:nvSpPr>
        <p:spPr>
          <a:xfrm>
            <a:off x="146050" y="653280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54" name="Google Shape;54;p7"/>
          <p:cNvPicPr preferRelativeResize="0"/>
          <p:nvPr/>
        </p:nvPicPr>
        <p:blipFill>
          <a:blip r:embed="rId3">
            <a:alphaModFix/>
          </a:blip>
          <a:stretch>
            <a:fillRect/>
          </a:stretch>
        </p:blipFill>
        <p:spPr>
          <a:xfrm>
            <a:off x="1098550" y="1219250"/>
            <a:ext cx="1971658" cy="5486351"/>
          </a:xfrm>
          <a:prstGeom prst="rect">
            <a:avLst/>
          </a:prstGeom>
          <a:noFill/>
          <a:ln>
            <a:noFill/>
          </a:ln>
        </p:spPr>
      </p:pic>
      <p:sp>
        <p:nvSpPr>
          <p:cNvPr id="55" name="Google Shape;55;p7"/>
          <p:cNvSpPr/>
          <p:nvPr/>
        </p:nvSpPr>
        <p:spPr>
          <a:xfrm>
            <a:off x="0" y="519500"/>
            <a:ext cx="9144000" cy="6540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6" name="Google Shape;56;p7"/>
          <p:cNvSpPr txBox="1"/>
          <p:nvPr/>
        </p:nvSpPr>
        <p:spPr>
          <a:xfrm>
            <a:off x="146050" y="519500"/>
            <a:ext cx="4472100" cy="42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latin typeface="Lexend Thin"/>
                <a:ea typeface="Lexend Thin"/>
                <a:cs typeface="Lexend Thin"/>
                <a:sym typeface="Lexend Thin"/>
              </a:rPr>
              <a:t>Introducing </a:t>
            </a:r>
            <a:endParaRPr sz="3200">
              <a:solidFill>
                <a:schemeClr val="lt1"/>
              </a:solidFill>
              <a:latin typeface="Lexend Thin"/>
              <a:ea typeface="Lexend Thin"/>
              <a:cs typeface="Lexend Thin"/>
              <a:sym typeface="Lexend Thin"/>
            </a:endParaRPr>
          </a:p>
        </p:txBody>
      </p:sp>
      <p:pic>
        <p:nvPicPr>
          <p:cNvPr id="57" name="Google Shape;57;p7"/>
          <p:cNvPicPr preferRelativeResize="0"/>
          <p:nvPr/>
        </p:nvPicPr>
        <p:blipFill rotWithShape="1">
          <a:blip r:embed="rId4">
            <a:alphaModFix/>
          </a:blip>
          <a:srcRect t="6331" b="6331"/>
          <a:stretch/>
        </p:blipFill>
        <p:spPr>
          <a:xfrm>
            <a:off x="2275625" y="519500"/>
            <a:ext cx="2301138" cy="604499"/>
          </a:xfrm>
          <a:prstGeom prst="rect">
            <a:avLst/>
          </a:prstGeom>
          <a:noFill/>
          <a:ln>
            <a:noFill/>
          </a:ln>
        </p:spPr>
      </p:pic>
      <p:sp>
        <p:nvSpPr>
          <p:cNvPr id="58" name="Google Shape;58;p7"/>
          <p:cNvSpPr txBox="1"/>
          <p:nvPr/>
        </p:nvSpPr>
        <p:spPr>
          <a:xfrm rot="-195048">
            <a:off x="3798220" y="3148665"/>
            <a:ext cx="3412291" cy="2968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solidFill>
                  <a:srgbClr val="3F3F3F"/>
                </a:solidFill>
                <a:latin typeface="Annie Use Your Telescope"/>
                <a:ea typeface="Annie Use Your Telescope"/>
                <a:cs typeface="Annie Use Your Telescope"/>
                <a:sym typeface="Annie Use Your Telescope"/>
              </a:rPr>
              <a:t>  </a:t>
            </a:r>
            <a:r>
              <a:rPr lang="en-US" sz="2300" b="1">
                <a:solidFill>
                  <a:srgbClr val="3F3F3F"/>
                </a:solidFill>
                <a:latin typeface="Annie Use Your Telescope"/>
                <a:ea typeface="Annie Use Your Telescope"/>
                <a:cs typeface="Annie Use Your Telescope"/>
                <a:sym typeface="Annie Use Your Telescope"/>
              </a:rPr>
              <a:t>  		 TO DO LIST:</a:t>
            </a:r>
            <a:br>
              <a:rPr lang="en-US" sz="2300" b="1">
                <a:solidFill>
                  <a:srgbClr val="3F3F3F"/>
                </a:solidFill>
                <a:latin typeface="Annie Use Your Telescope"/>
                <a:ea typeface="Annie Use Your Telescope"/>
                <a:cs typeface="Annie Use Your Telescope"/>
                <a:sym typeface="Annie Use Your Telescope"/>
              </a:rPr>
            </a:br>
            <a:r>
              <a:rPr lang="en-US" sz="2300" b="1">
                <a:solidFill>
                  <a:srgbClr val="3F3F3F"/>
                </a:solidFill>
                <a:latin typeface="Annie Use Your Telescope"/>
                <a:ea typeface="Annie Use Your Telescope"/>
                <a:cs typeface="Annie Use Your Telescope"/>
                <a:sym typeface="Annie Use Your Telescope"/>
              </a:rPr>
              <a:t>		LEARN ABOUT:</a:t>
            </a:r>
            <a:br>
              <a:rPr lang="en-US" sz="2300">
                <a:solidFill>
                  <a:srgbClr val="3F3F3F"/>
                </a:solidFill>
                <a:latin typeface="Annie Use Your Telescope"/>
                <a:ea typeface="Annie Use Your Telescope"/>
                <a:cs typeface="Annie Use Your Telescope"/>
                <a:sym typeface="Annie Use Your Telescope"/>
              </a:rPr>
            </a:br>
            <a:br>
              <a:rPr lang="en-US" sz="2300">
                <a:solidFill>
                  <a:srgbClr val="3F3F3F"/>
                </a:solidFill>
                <a:latin typeface="Annie Use Your Telescope"/>
                <a:ea typeface="Annie Use Your Telescope"/>
                <a:cs typeface="Annie Use Your Telescope"/>
                <a:sym typeface="Annie Use Your Telescope"/>
              </a:rPr>
            </a:br>
            <a:r>
              <a:rPr lang="en-US" sz="2100" b="1">
                <a:solidFill>
                  <a:srgbClr val="3F3F3F"/>
                </a:solidFill>
                <a:latin typeface="Annie Use Your Telescope"/>
                <a:ea typeface="Annie Use Your Telescope"/>
                <a:cs typeface="Annie Use Your Telescope"/>
                <a:sym typeface="Annie Use Your Telescope"/>
              </a:rPr>
              <a:t>- The Reproductive System</a:t>
            </a:r>
            <a:br>
              <a:rPr lang="en-US" sz="2100" b="1">
                <a:solidFill>
                  <a:srgbClr val="3F3F3F"/>
                </a:solidFill>
                <a:latin typeface="Annie Use Your Telescope"/>
                <a:ea typeface="Annie Use Your Telescope"/>
                <a:cs typeface="Annie Use Your Telescope"/>
                <a:sym typeface="Annie Use Your Telescope"/>
              </a:rPr>
            </a:br>
            <a:r>
              <a:rPr lang="en-US" sz="2100" b="1">
                <a:solidFill>
                  <a:srgbClr val="3F3F3F"/>
                </a:solidFill>
                <a:latin typeface="Annie Use Your Telescope"/>
                <a:ea typeface="Annie Use Your Telescope"/>
                <a:cs typeface="Annie Use Your Telescope"/>
                <a:sym typeface="Annie Use Your Telescope"/>
              </a:rPr>
              <a:t>- Hormones</a:t>
            </a:r>
            <a:br>
              <a:rPr lang="en-US" sz="2100" b="1">
                <a:solidFill>
                  <a:srgbClr val="3F3F3F"/>
                </a:solidFill>
                <a:latin typeface="Annie Use Your Telescope"/>
                <a:ea typeface="Annie Use Your Telescope"/>
                <a:cs typeface="Annie Use Your Telescope"/>
                <a:sym typeface="Annie Use Your Telescope"/>
              </a:rPr>
            </a:br>
            <a:r>
              <a:rPr lang="en-US" sz="2100" b="1">
                <a:solidFill>
                  <a:srgbClr val="3F3F3F"/>
                </a:solidFill>
                <a:latin typeface="Annie Use Your Telescope"/>
                <a:ea typeface="Annie Use Your Telescope"/>
                <a:cs typeface="Annie Use Your Telescope"/>
                <a:sym typeface="Annie Use Your Telescope"/>
              </a:rPr>
              <a:t>- Physical Changes of Puberty</a:t>
            </a:r>
            <a:endParaRPr sz="2100" b="1">
              <a:solidFill>
                <a:srgbClr val="3F3F3F"/>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100" b="1">
                <a:solidFill>
                  <a:srgbClr val="3F3F3F"/>
                </a:solidFill>
                <a:latin typeface="Annie Use Your Telescope"/>
                <a:ea typeface="Annie Use Your Telescope"/>
                <a:cs typeface="Annie Use Your Telescope"/>
                <a:sym typeface="Annie Use Your Telescope"/>
              </a:rPr>
              <a:t>- Emotional Changes of Puberty</a:t>
            </a:r>
            <a:br>
              <a:rPr lang="en-US" sz="2100" b="1">
                <a:solidFill>
                  <a:srgbClr val="3F3F3F"/>
                </a:solidFill>
                <a:latin typeface="Annie Use Your Telescope"/>
                <a:ea typeface="Annie Use Your Telescope"/>
                <a:cs typeface="Annie Use Your Telescope"/>
                <a:sym typeface="Annie Use Your Telescope"/>
              </a:rPr>
            </a:br>
            <a:r>
              <a:rPr lang="en-US" sz="2100" b="1">
                <a:solidFill>
                  <a:srgbClr val="3F3F3F"/>
                </a:solidFill>
                <a:latin typeface="Annie Use Your Telescope"/>
                <a:ea typeface="Annie Use Your Telescope"/>
                <a:cs typeface="Annie Use Your Telescope"/>
                <a:sym typeface="Annie Use Your Telescope"/>
              </a:rPr>
              <a:t>- Daily Lifestyle Choices</a:t>
            </a:r>
            <a:br>
              <a:rPr lang="en-US" sz="2100" b="1">
                <a:solidFill>
                  <a:srgbClr val="3F3F3F"/>
                </a:solidFill>
                <a:latin typeface="Annie Use Your Telescope"/>
                <a:ea typeface="Annie Use Your Telescope"/>
                <a:cs typeface="Annie Use Your Telescope"/>
                <a:sym typeface="Annie Use Your Telescope"/>
              </a:rPr>
            </a:br>
            <a:endParaRPr sz="2100" b="1">
              <a:solidFill>
                <a:srgbClr val="3F3F3F"/>
              </a:solidFill>
              <a:latin typeface="Annie Use Your Telescope"/>
              <a:ea typeface="Annie Use Your Telescope"/>
              <a:cs typeface="Annie Use Your Telescope"/>
              <a:sym typeface="Annie Use Your Telescope"/>
            </a:endParaRPr>
          </a:p>
        </p:txBody>
      </p:sp>
      <p:sp>
        <p:nvSpPr>
          <p:cNvPr id="59" name="Google Shape;59;p7"/>
          <p:cNvSpPr txBox="1">
            <a:spLocks noGrp="1"/>
          </p:cNvSpPr>
          <p:nvPr>
            <p:ph type="body" idx="1"/>
          </p:nvPr>
        </p:nvSpPr>
        <p:spPr>
          <a:xfrm>
            <a:off x="3629100" y="1735088"/>
            <a:ext cx="5470500" cy="1392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500">
                <a:solidFill>
                  <a:srgbClr val="666666"/>
                </a:solidFill>
                <a:latin typeface="Permanent Marker"/>
                <a:ea typeface="Permanent Marker"/>
                <a:cs typeface="Permanent Marker"/>
                <a:sym typeface="Permanent Marker"/>
              </a:rPr>
              <a:t>a health program</a:t>
            </a:r>
            <a:r>
              <a:rPr lang="en-US" sz="2500">
                <a:solidFill>
                  <a:srgbClr val="666666"/>
                </a:solidFill>
                <a:latin typeface="Calibri"/>
                <a:ea typeface="Calibri"/>
                <a:cs typeface="Calibri"/>
                <a:sym typeface="Calibri"/>
              </a:rPr>
              <a:t> </a:t>
            </a:r>
            <a:r>
              <a:rPr lang="en-US" sz="2300">
                <a:solidFill>
                  <a:srgbClr val="666666"/>
                </a:solidFill>
                <a:latin typeface="Annie Use Your Telescope"/>
                <a:ea typeface="Annie Use Your Telescope"/>
                <a:cs typeface="Annie Use Your Telescope"/>
                <a:sym typeface="Annie Use Your Telescope"/>
              </a:rPr>
              <a:t>to help you </a:t>
            </a:r>
            <a:br>
              <a:rPr lang="en-US" sz="2300">
                <a:solidFill>
                  <a:srgbClr val="666666"/>
                </a:solidFill>
                <a:latin typeface="Annie Use Your Telescope"/>
                <a:ea typeface="Annie Use Your Telescope"/>
                <a:cs typeface="Annie Use Your Telescope"/>
                <a:sym typeface="Annie Use Your Telescope"/>
              </a:rPr>
            </a:br>
            <a:r>
              <a:rPr lang="en-US" sz="2300">
                <a:solidFill>
                  <a:srgbClr val="666666"/>
                </a:solidFill>
                <a:latin typeface="Annie Use Your Telescope"/>
                <a:ea typeface="Annie Use Your Telescope"/>
                <a:cs typeface="Annie Use Your Telescope"/>
                <a:sym typeface="Annie Use Your Telescope"/>
              </a:rPr>
              <a:t>understand your body and track your health </a:t>
            </a:r>
            <a:br>
              <a:rPr lang="en-US" sz="2300">
                <a:solidFill>
                  <a:srgbClr val="666666"/>
                </a:solidFill>
                <a:latin typeface="Annie Use Your Telescope"/>
                <a:ea typeface="Annie Use Your Telescope"/>
                <a:cs typeface="Annie Use Your Telescope"/>
                <a:sym typeface="Annie Use Your Telescope"/>
              </a:rPr>
            </a:br>
            <a:r>
              <a:rPr lang="en-US" sz="2300">
                <a:solidFill>
                  <a:srgbClr val="666666"/>
                </a:solidFill>
                <a:latin typeface="Annie Use Your Telescope"/>
                <a:ea typeface="Annie Use Your Telescope"/>
                <a:cs typeface="Annie Use Your Telescope"/>
                <a:sym typeface="Annie Use Your Telescope"/>
              </a:rPr>
              <a:t>as you grow to full maturity. </a:t>
            </a:r>
            <a:endParaRPr sz="2300">
              <a:solidFill>
                <a:srgbClr val="666666"/>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br>
              <a:rPr lang="en-US" sz="2100">
                <a:solidFill>
                  <a:srgbClr val="666666"/>
                </a:solidFill>
                <a:latin typeface="Lexend"/>
                <a:ea typeface="Lexend"/>
                <a:cs typeface="Lexend"/>
                <a:sym typeface="Lexend"/>
              </a:rPr>
            </a:br>
            <a:endParaRPr sz="2500" i="0" u="none" strike="noStrike" cap="none">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500" i="0" u="none">
              <a:solidFill>
                <a:srgbClr val="666666"/>
              </a:solidFill>
              <a:latin typeface="Calibri"/>
              <a:ea typeface="Calibri"/>
              <a:cs typeface="Calibri"/>
              <a:sym typeface="Calibri"/>
            </a:endParaRPr>
          </a:p>
        </p:txBody>
      </p:sp>
      <p:cxnSp>
        <p:nvCxnSpPr>
          <p:cNvPr id="60" name="Google Shape;60;p7"/>
          <p:cNvCxnSpPr/>
          <p:nvPr/>
        </p:nvCxnSpPr>
        <p:spPr>
          <a:xfrm rot="-194437">
            <a:off x="5167852" y="3341992"/>
            <a:ext cx="1050780" cy="175180"/>
          </a:xfrm>
          <a:prstGeom prst="straightConnector1">
            <a:avLst/>
          </a:prstGeom>
          <a:noFill/>
          <a:ln w="9525" cap="flat" cmpd="sng">
            <a:solidFill>
              <a:schemeClr val="dk2"/>
            </a:solidFill>
            <a:prstDash val="solid"/>
            <a:round/>
            <a:headEnd type="none" w="med" len="med"/>
            <a:tailEnd type="none" w="med" len="med"/>
          </a:ln>
        </p:spPr>
      </p:cxnSp>
      <p:cxnSp>
        <p:nvCxnSpPr>
          <p:cNvPr id="61" name="Google Shape;61;p7"/>
          <p:cNvCxnSpPr/>
          <p:nvPr/>
        </p:nvCxnSpPr>
        <p:spPr>
          <a:xfrm rot="10605043" flipH="1">
            <a:off x="5198767" y="3239291"/>
            <a:ext cx="878612" cy="342239"/>
          </a:xfrm>
          <a:prstGeom prst="straightConnector1">
            <a:avLst/>
          </a:prstGeom>
          <a:noFill/>
          <a:ln w="9525" cap="flat" cmpd="sng">
            <a:solidFill>
              <a:schemeClr val="dk2"/>
            </a:solidFill>
            <a:prstDash val="solid"/>
            <a:round/>
            <a:headEnd type="none" w="med" len="med"/>
            <a:tailEnd type="none" w="med" len="med"/>
          </a:ln>
        </p:spPr>
      </p:cxnSp>
      <p:cxnSp>
        <p:nvCxnSpPr>
          <p:cNvPr id="62" name="Google Shape;62;p7"/>
          <p:cNvCxnSpPr/>
          <p:nvPr/>
        </p:nvCxnSpPr>
        <p:spPr>
          <a:xfrm rot="10604523" flipH="1">
            <a:off x="4713553" y="3908415"/>
            <a:ext cx="1720881" cy="32150"/>
          </a:xfrm>
          <a:prstGeom prst="straightConnector1">
            <a:avLst/>
          </a:prstGeom>
          <a:noFill/>
          <a:ln w="38100" cap="flat" cmpd="sng">
            <a:solidFill>
              <a:srgbClr val="FF9900"/>
            </a:solidFill>
            <a:prstDash val="solid"/>
            <a:round/>
            <a:headEnd type="none" w="med" len="med"/>
            <a:tailEnd type="none" w="med" len="med"/>
          </a:ln>
        </p:spPr>
      </p:cxnSp>
      <p:cxnSp>
        <p:nvCxnSpPr>
          <p:cNvPr id="63" name="Google Shape;63;p7"/>
          <p:cNvCxnSpPr/>
          <p:nvPr/>
        </p:nvCxnSpPr>
        <p:spPr>
          <a:xfrm rot="10604523" flipH="1">
            <a:off x="4677571" y="3974915"/>
            <a:ext cx="1720881" cy="32150"/>
          </a:xfrm>
          <a:prstGeom prst="straightConnector1">
            <a:avLst/>
          </a:prstGeom>
          <a:noFill/>
          <a:ln w="38100" cap="flat" cmpd="sng">
            <a:solidFill>
              <a:srgbClr val="FF9900"/>
            </a:solidFill>
            <a:prstDash val="solid"/>
            <a:round/>
            <a:headEnd type="none" w="med" len="med"/>
            <a:tailEnd type="none" w="med" len="med"/>
          </a:ln>
        </p:spPr>
      </p:cxnSp>
      <p:cxnSp>
        <p:nvCxnSpPr>
          <p:cNvPr id="64" name="Google Shape;64;p7"/>
          <p:cNvCxnSpPr/>
          <p:nvPr/>
        </p:nvCxnSpPr>
        <p:spPr>
          <a:xfrm rot="-5400000" flipH="1">
            <a:off x="2970400" y="1411100"/>
            <a:ext cx="860400" cy="457200"/>
          </a:xfrm>
          <a:prstGeom prst="bentConnector3">
            <a:avLst>
              <a:gd name="adj1" fmla="val 100218"/>
            </a:avLst>
          </a:prstGeom>
          <a:noFill/>
          <a:ln w="28575" cap="flat" cmpd="sng">
            <a:solidFill>
              <a:srgbClr val="FF9900"/>
            </a:solidFill>
            <a:prstDash val="solid"/>
            <a:round/>
            <a:headEnd type="none" w="med" len="med"/>
            <a:tailEnd type="triangl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8"/>
          <p:cNvPicPr preferRelativeResize="0"/>
          <p:nvPr/>
        </p:nvPicPr>
        <p:blipFill rotWithShape="1">
          <a:blip r:embed="rId3">
            <a:alphaModFix/>
          </a:blip>
          <a:srcRect l="17879" r="70901" b="52656"/>
          <a:stretch/>
        </p:blipFill>
        <p:spPr>
          <a:xfrm>
            <a:off x="3238543" y="2246564"/>
            <a:ext cx="1161682" cy="3848985"/>
          </a:xfrm>
          <a:prstGeom prst="rect">
            <a:avLst/>
          </a:prstGeom>
          <a:noFill/>
          <a:ln>
            <a:noFill/>
          </a:ln>
        </p:spPr>
      </p:pic>
      <p:pic>
        <p:nvPicPr>
          <p:cNvPr id="71" name="Google Shape;71;p8"/>
          <p:cNvPicPr preferRelativeResize="0"/>
          <p:nvPr/>
        </p:nvPicPr>
        <p:blipFill rotWithShape="1">
          <a:blip r:embed="rId3">
            <a:alphaModFix/>
          </a:blip>
          <a:srcRect l="34386" r="54370" b="52656"/>
          <a:stretch/>
        </p:blipFill>
        <p:spPr>
          <a:xfrm>
            <a:off x="4491372" y="2231588"/>
            <a:ext cx="1185756" cy="3920469"/>
          </a:xfrm>
          <a:prstGeom prst="rect">
            <a:avLst/>
          </a:prstGeom>
          <a:noFill/>
          <a:ln>
            <a:noFill/>
          </a:ln>
        </p:spPr>
      </p:pic>
      <p:pic>
        <p:nvPicPr>
          <p:cNvPr id="72" name="Google Shape;72;p8"/>
          <p:cNvPicPr preferRelativeResize="0"/>
          <p:nvPr/>
        </p:nvPicPr>
        <p:blipFill rotWithShape="1">
          <a:blip r:embed="rId3">
            <a:alphaModFix/>
          </a:blip>
          <a:srcRect l="68562" r="20433" b="52656"/>
          <a:stretch/>
        </p:blipFill>
        <p:spPr>
          <a:xfrm>
            <a:off x="5802596" y="2168155"/>
            <a:ext cx="1185756" cy="4005745"/>
          </a:xfrm>
          <a:prstGeom prst="rect">
            <a:avLst/>
          </a:prstGeom>
          <a:noFill/>
          <a:ln>
            <a:noFill/>
          </a:ln>
        </p:spPr>
      </p:pic>
      <p:pic>
        <p:nvPicPr>
          <p:cNvPr id="73" name="Google Shape;73;p8"/>
          <p:cNvPicPr preferRelativeResize="0"/>
          <p:nvPr/>
        </p:nvPicPr>
        <p:blipFill rotWithShape="1">
          <a:blip r:embed="rId3">
            <a:alphaModFix/>
          </a:blip>
          <a:srcRect l="86387" r="2608" b="52656"/>
          <a:stretch/>
        </p:blipFill>
        <p:spPr>
          <a:xfrm>
            <a:off x="7130656" y="2168155"/>
            <a:ext cx="1185756" cy="4005745"/>
          </a:xfrm>
          <a:prstGeom prst="rect">
            <a:avLst/>
          </a:prstGeom>
          <a:noFill/>
          <a:ln>
            <a:noFill/>
          </a:ln>
        </p:spPr>
      </p:pic>
      <p:sp>
        <p:nvSpPr>
          <p:cNvPr id="74" name="Google Shape;74;p8"/>
          <p:cNvSpPr/>
          <p:nvPr/>
        </p:nvSpPr>
        <p:spPr>
          <a:xfrm>
            <a:off x="7156902" y="2167559"/>
            <a:ext cx="1161900" cy="40056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8"/>
          <p:cNvSpPr/>
          <p:nvPr/>
        </p:nvSpPr>
        <p:spPr>
          <a:xfrm>
            <a:off x="5802588" y="2167562"/>
            <a:ext cx="1161900" cy="40056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 name="Google Shape;76;p8"/>
          <p:cNvSpPr/>
          <p:nvPr/>
        </p:nvSpPr>
        <p:spPr>
          <a:xfrm>
            <a:off x="3247605" y="2169661"/>
            <a:ext cx="1161900" cy="40056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 name="Google Shape;77;p8"/>
          <p:cNvSpPr/>
          <p:nvPr/>
        </p:nvSpPr>
        <p:spPr>
          <a:xfrm>
            <a:off x="4491384" y="2167573"/>
            <a:ext cx="1161900" cy="40056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8" name="Google Shape;78;p8"/>
          <p:cNvCxnSpPr/>
          <p:nvPr/>
        </p:nvCxnSpPr>
        <p:spPr>
          <a:xfrm>
            <a:off x="4242836" y="3563137"/>
            <a:ext cx="1343400" cy="10800"/>
          </a:xfrm>
          <a:prstGeom prst="straightConnector1">
            <a:avLst/>
          </a:prstGeom>
          <a:noFill/>
          <a:ln w="38100" cap="flat" cmpd="sng">
            <a:solidFill>
              <a:srgbClr val="CC0000"/>
            </a:solidFill>
            <a:prstDash val="solid"/>
            <a:round/>
            <a:headEnd type="oval" w="med" len="med"/>
            <a:tailEnd type="none" w="med" len="med"/>
          </a:ln>
        </p:spPr>
      </p:cxnSp>
      <p:cxnSp>
        <p:nvCxnSpPr>
          <p:cNvPr id="79" name="Google Shape;79;p8"/>
          <p:cNvCxnSpPr/>
          <p:nvPr/>
        </p:nvCxnSpPr>
        <p:spPr>
          <a:xfrm>
            <a:off x="5520702" y="3567289"/>
            <a:ext cx="1386900" cy="19200"/>
          </a:xfrm>
          <a:prstGeom prst="straightConnector1">
            <a:avLst/>
          </a:prstGeom>
          <a:noFill/>
          <a:ln w="38100" cap="flat" cmpd="sng">
            <a:solidFill>
              <a:srgbClr val="8F92BC"/>
            </a:solidFill>
            <a:prstDash val="solid"/>
            <a:round/>
            <a:headEnd type="oval" w="med" len="med"/>
            <a:tailEnd type="none" w="med" len="med"/>
          </a:ln>
        </p:spPr>
      </p:cxnSp>
      <p:cxnSp>
        <p:nvCxnSpPr>
          <p:cNvPr id="80" name="Google Shape;80;p8"/>
          <p:cNvCxnSpPr/>
          <p:nvPr/>
        </p:nvCxnSpPr>
        <p:spPr>
          <a:xfrm>
            <a:off x="6878897" y="3572499"/>
            <a:ext cx="1467600" cy="9900"/>
          </a:xfrm>
          <a:prstGeom prst="straightConnector1">
            <a:avLst/>
          </a:prstGeom>
          <a:noFill/>
          <a:ln w="38100" cap="flat" cmpd="sng">
            <a:solidFill>
              <a:srgbClr val="F1C232"/>
            </a:solidFill>
            <a:prstDash val="solid"/>
            <a:round/>
            <a:headEnd type="oval" w="med" len="med"/>
            <a:tailEnd type="none" w="med" len="med"/>
          </a:ln>
        </p:spPr>
      </p:cxnSp>
      <p:cxnSp>
        <p:nvCxnSpPr>
          <p:cNvPr id="81" name="Google Shape;81;p8"/>
          <p:cNvCxnSpPr/>
          <p:nvPr/>
        </p:nvCxnSpPr>
        <p:spPr>
          <a:xfrm rot="10800000" flipH="1">
            <a:off x="3138793" y="3563188"/>
            <a:ext cx="1164900" cy="10500"/>
          </a:xfrm>
          <a:prstGeom prst="straightConnector1">
            <a:avLst/>
          </a:prstGeom>
          <a:noFill/>
          <a:ln w="38100" cap="flat" cmpd="sng">
            <a:solidFill>
              <a:srgbClr val="999999"/>
            </a:solidFill>
            <a:prstDash val="solid"/>
            <a:round/>
            <a:headEnd type="oval" w="med" len="med"/>
            <a:tailEnd type="none" w="med" len="med"/>
          </a:ln>
        </p:spPr>
      </p:cxnSp>
      <p:sp>
        <p:nvSpPr>
          <p:cNvPr id="82" name="Google Shape;82;p8"/>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Healthy</a:t>
            </a:r>
            <a:r>
              <a:rPr lang="en-US" sz="3000" b="1" i="0" u="none">
                <a:solidFill>
                  <a:srgbClr val="FFFFFF"/>
                </a:solidFill>
                <a:latin typeface="Calibri"/>
                <a:ea typeface="Calibri"/>
                <a:cs typeface="Calibri"/>
                <a:sym typeface="Calibri"/>
              </a:rPr>
              <a:t> </a:t>
            </a:r>
            <a:r>
              <a:rPr lang="en-US" sz="3000" b="1">
                <a:solidFill>
                  <a:srgbClr val="FFFFFF"/>
                </a:solidFill>
                <a:latin typeface="Calibri"/>
                <a:ea typeface="Calibri"/>
                <a:cs typeface="Calibri"/>
                <a:sym typeface="Calibri"/>
              </a:rPr>
              <a:t>b</a:t>
            </a:r>
            <a:r>
              <a:rPr lang="en-US" sz="3000" b="1" i="0" u="none">
                <a:solidFill>
                  <a:srgbClr val="FFFFFF"/>
                </a:solidFill>
                <a:latin typeface="Calibri"/>
                <a:ea typeface="Calibri"/>
                <a:cs typeface="Calibri"/>
                <a:sym typeface="Calibri"/>
              </a:rPr>
              <a:t>ody</a:t>
            </a:r>
            <a:endParaRPr/>
          </a:p>
        </p:txBody>
      </p:sp>
      <p:sp>
        <p:nvSpPr>
          <p:cNvPr id="83" name="Google Shape;83;p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84" name="Google Shape;84;p8"/>
          <p:cNvPicPr preferRelativeResize="0"/>
          <p:nvPr/>
        </p:nvPicPr>
        <p:blipFill>
          <a:blip r:embed="rId4">
            <a:alphaModFix/>
          </a:blip>
          <a:stretch>
            <a:fillRect/>
          </a:stretch>
        </p:blipFill>
        <p:spPr>
          <a:xfrm>
            <a:off x="441013" y="1158800"/>
            <a:ext cx="1971658" cy="5486351"/>
          </a:xfrm>
          <a:prstGeom prst="rect">
            <a:avLst/>
          </a:prstGeom>
          <a:noFill/>
          <a:ln>
            <a:noFill/>
          </a:ln>
        </p:spPr>
      </p:pic>
      <p:sp>
        <p:nvSpPr>
          <p:cNvPr id="85" name="Google Shape;85;p8"/>
          <p:cNvSpPr txBox="1"/>
          <p:nvPr/>
        </p:nvSpPr>
        <p:spPr>
          <a:xfrm>
            <a:off x="255875" y="574575"/>
            <a:ext cx="4665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b="1">
                <a:solidFill>
                  <a:srgbClr val="FFFFFF"/>
                </a:solidFill>
                <a:latin typeface="Lexend"/>
                <a:ea typeface="Lexend"/>
                <a:cs typeface="Lexend"/>
                <a:sym typeface="Lexend"/>
              </a:rPr>
              <a:t>b</a:t>
            </a:r>
            <a:r>
              <a:rPr lang="en-US" sz="3000" b="1" i="0" u="none">
                <a:solidFill>
                  <a:srgbClr val="FFFFFF"/>
                </a:solidFill>
                <a:latin typeface="Lexend"/>
                <a:ea typeface="Lexend"/>
                <a:cs typeface="Lexend"/>
                <a:sym typeface="Lexend"/>
              </a:rPr>
              <a:t>o</a:t>
            </a:r>
            <a:r>
              <a:rPr lang="en-US" sz="3000" i="0" u="none">
                <a:solidFill>
                  <a:srgbClr val="FFFFFF"/>
                </a:solidFill>
                <a:latin typeface="Lexend Thin"/>
                <a:ea typeface="Lexend Thin"/>
                <a:cs typeface="Lexend Thin"/>
                <a:sym typeface="Lexend Thin"/>
              </a:rPr>
              <a:t>d</a:t>
            </a:r>
            <a:r>
              <a:rPr lang="en-US" sz="3000" b="1" i="0" u="none">
                <a:solidFill>
                  <a:srgbClr val="FFFFFF"/>
                </a:solidFill>
                <a:latin typeface="Lexend"/>
                <a:ea typeface="Lexend"/>
                <a:cs typeface="Lexend"/>
                <a:sym typeface="Lexend"/>
              </a:rPr>
              <a:t>y</a:t>
            </a:r>
            <a:endParaRPr b="1">
              <a:latin typeface="Lexend"/>
              <a:ea typeface="Lexend"/>
              <a:cs typeface="Lexend"/>
              <a:sym typeface="Lexend"/>
            </a:endParaRPr>
          </a:p>
        </p:txBody>
      </p:sp>
      <p:cxnSp>
        <p:nvCxnSpPr>
          <p:cNvPr id="86" name="Google Shape;86;p8"/>
          <p:cNvCxnSpPr/>
          <p:nvPr/>
        </p:nvCxnSpPr>
        <p:spPr>
          <a:xfrm flipH="1">
            <a:off x="1451460" y="3575484"/>
            <a:ext cx="1918500" cy="15000"/>
          </a:xfrm>
          <a:prstGeom prst="straightConnector1">
            <a:avLst/>
          </a:prstGeom>
          <a:noFill/>
          <a:ln w="38100" cap="flat" cmpd="sng">
            <a:solidFill>
              <a:srgbClr val="0000FF"/>
            </a:solidFill>
            <a:prstDash val="solid"/>
            <a:round/>
            <a:headEnd type="none" w="med" len="med"/>
            <a:tailEnd type="oval" w="med" len="med"/>
          </a:ln>
        </p:spPr>
      </p:cxnSp>
      <p:sp>
        <p:nvSpPr>
          <p:cNvPr id="87" name="Google Shape;87;p8"/>
          <p:cNvSpPr txBox="1"/>
          <p:nvPr/>
        </p:nvSpPr>
        <p:spPr>
          <a:xfrm>
            <a:off x="3072646" y="1438700"/>
            <a:ext cx="5488800" cy="4791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2500">
                <a:solidFill>
                  <a:srgbClr val="3F3F3F"/>
                </a:solidFill>
                <a:latin typeface="Lexend Light"/>
                <a:ea typeface="Lexend Light"/>
                <a:cs typeface="Lexend Light"/>
                <a:sym typeface="Lexend Light"/>
              </a:rPr>
              <a:t>The body is made up of systems. </a:t>
            </a:r>
            <a:br>
              <a:rPr lang="en-US" sz="2500">
                <a:solidFill>
                  <a:srgbClr val="3F3F3F"/>
                </a:solidFill>
                <a:latin typeface="Lexend Light"/>
                <a:ea typeface="Lexend Light"/>
                <a:cs typeface="Lexend Light"/>
                <a:sym typeface="Lexend Light"/>
              </a:rPr>
            </a:br>
            <a:endParaRPr sz="2500">
              <a:solidFill>
                <a:srgbClr val="3F3F3F"/>
              </a:solidFill>
              <a:latin typeface="Lexend Light"/>
              <a:ea typeface="Lexend Light"/>
              <a:cs typeface="Lexend Light"/>
              <a:sym typeface="Lexend Light"/>
            </a:endParaRPr>
          </a:p>
        </p:txBody>
      </p:sp>
      <p:sp>
        <p:nvSpPr>
          <p:cNvPr id="88" name="Google Shape;88;p8"/>
          <p:cNvSpPr/>
          <p:nvPr/>
        </p:nvSpPr>
        <p:spPr>
          <a:xfrm>
            <a:off x="2842482" y="4304871"/>
            <a:ext cx="5860500" cy="1272600"/>
          </a:xfrm>
          <a:prstGeom prst="rec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9" name="Google Shape;89;p8"/>
          <p:cNvSpPr txBox="1"/>
          <p:nvPr/>
        </p:nvSpPr>
        <p:spPr>
          <a:xfrm>
            <a:off x="3072646" y="4566443"/>
            <a:ext cx="5488800" cy="5970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None/>
            </a:pPr>
            <a:r>
              <a:rPr lang="en-US" sz="1900" b="1">
                <a:solidFill>
                  <a:schemeClr val="lt1"/>
                </a:solidFill>
                <a:latin typeface="Lexend"/>
                <a:ea typeface="Lexend"/>
                <a:cs typeface="Lexend"/>
                <a:sym typeface="Lexend"/>
              </a:rPr>
              <a:t>The health of every system impacts </a:t>
            </a:r>
            <a:br>
              <a:rPr lang="en-US" sz="1900" b="1">
                <a:solidFill>
                  <a:schemeClr val="lt1"/>
                </a:solidFill>
                <a:latin typeface="Lexend"/>
                <a:ea typeface="Lexend"/>
                <a:cs typeface="Lexend"/>
                <a:sym typeface="Lexend"/>
              </a:rPr>
            </a:br>
            <a:r>
              <a:rPr lang="en-US" sz="1900" b="1">
                <a:solidFill>
                  <a:schemeClr val="lt1"/>
                </a:solidFill>
                <a:latin typeface="Lexend"/>
                <a:ea typeface="Lexend"/>
                <a:cs typeface="Lexend"/>
                <a:sym typeface="Lexend"/>
              </a:rPr>
              <a:t>the health of the whole body.</a:t>
            </a:r>
            <a:endParaRPr sz="1900" b="1">
              <a:solidFill>
                <a:schemeClr val="lt1"/>
              </a:solidFill>
              <a:latin typeface="Lexend"/>
              <a:ea typeface="Lexend"/>
              <a:cs typeface="Lexend"/>
              <a:sym typeface="Lexe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9"/>
          <p:cNvPicPr preferRelativeResize="0"/>
          <p:nvPr/>
        </p:nvPicPr>
        <p:blipFill rotWithShape="1">
          <a:blip r:embed="rId3">
            <a:alphaModFix/>
          </a:blip>
          <a:srcRect l="14581" r="67794" b="52656"/>
          <a:stretch/>
        </p:blipFill>
        <p:spPr>
          <a:xfrm>
            <a:off x="4470775" y="1354975"/>
            <a:ext cx="2493353" cy="5225650"/>
          </a:xfrm>
          <a:prstGeom prst="rect">
            <a:avLst/>
          </a:prstGeom>
          <a:noFill/>
          <a:ln>
            <a:noFill/>
          </a:ln>
        </p:spPr>
      </p:pic>
      <p:pic>
        <p:nvPicPr>
          <p:cNvPr id="95" name="Google Shape;95;p9"/>
          <p:cNvPicPr preferRelativeResize="0"/>
          <p:nvPr/>
        </p:nvPicPr>
        <p:blipFill rotWithShape="1">
          <a:blip r:embed="rId3">
            <a:alphaModFix/>
          </a:blip>
          <a:srcRect l="31715" r="51047" b="52656"/>
          <a:stretch/>
        </p:blipFill>
        <p:spPr>
          <a:xfrm>
            <a:off x="1734145" y="1354975"/>
            <a:ext cx="2438508" cy="5225650"/>
          </a:xfrm>
          <a:prstGeom prst="rect">
            <a:avLst/>
          </a:prstGeom>
          <a:noFill/>
          <a:ln>
            <a:noFill/>
          </a:ln>
        </p:spPr>
      </p:pic>
      <p:sp>
        <p:nvSpPr>
          <p:cNvPr id="96" name="Google Shape;96;p9"/>
          <p:cNvSpPr/>
          <p:nvPr/>
        </p:nvSpPr>
        <p:spPr>
          <a:xfrm>
            <a:off x="0" y="519500"/>
            <a:ext cx="9144000" cy="6360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7" name="Google Shape;97;p9"/>
          <p:cNvSpPr txBox="1"/>
          <p:nvPr/>
        </p:nvSpPr>
        <p:spPr>
          <a:xfrm>
            <a:off x="293275" y="569900"/>
            <a:ext cx="6780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musculoskeletal system(s)</a:t>
            </a:r>
            <a:endParaRPr>
              <a:latin typeface="Lexend Thin"/>
              <a:ea typeface="Lexend Thin"/>
              <a:cs typeface="Lexend Thin"/>
              <a:sym typeface="Lexend Thin"/>
            </a:endParaRPr>
          </a:p>
        </p:txBody>
      </p:sp>
      <p:sp>
        <p:nvSpPr>
          <p:cNvPr id="98" name="Google Shape;98;p9"/>
          <p:cNvSpPr/>
          <p:nvPr/>
        </p:nvSpPr>
        <p:spPr>
          <a:xfrm>
            <a:off x="293275" y="1396375"/>
            <a:ext cx="1838100" cy="937200"/>
          </a:xfrm>
          <a:prstGeom prst="wedgeRectCallout">
            <a:avLst>
              <a:gd name="adj1" fmla="val 70215"/>
              <a:gd name="adj2" fmla="val -15678"/>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6"/>
              </a:highlight>
            </a:endParaRPr>
          </a:p>
        </p:txBody>
      </p:sp>
      <p:sp>
        <p:nvSpPr>
          <p:cNvPr id="99" name="Google Shape;99;p9"/>
          <p:cNvSpPr txBox="1"/>
          <p:nvPr/>
        </p:nvSpPr>
        <p:spPr>
          <a:xfrm>
            <a:off x="293275" y="1396375"/>
            <a:ext cx="1838100" cy="110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200">
                <a:solidFill>
                  <a:srgbClr val="595959"/>
                </a:solidFill>
                <a:latin typeface="Caveat"/>
                <a:ea typeface="Caveat"/>
                <a:cs typeface="Caveat"/>
                <a:sym typeface="Caveat"/>
              </a:rPr>
              <a:t>Nice muscle suit,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Iron Man.</a:t>
            </a:r>
            <a:endParaRPr sz="2200">
              <a:solidFill>
                <a:srgbClr val="595959"/>
              </a:solidFill>
              <a:latin typeface="Caveat"/>
              <a:ea typeface="Caveat"/>
              <a:cs typeface="Caveat"/>
              <a:sym typeface="Caveat"/>
            </a:endParaRPr>
          </a:p>
        </p:txBody>
      </p:sp>
      <p:sp>
        <p:nvSpPr>
          <p:cNvPr id="100" name="Google Shape;100;p9"/>
          <p:cNvSpPr/>
          <p:nvPr/>
        </p:nvSpPr>
        <p:spPr>
          <a:xfrm flipH="1">
            <a:off x="6668100" y="1425475"/>
            <a:ext cx="2056200" cy="1101000"/>
          </a:xfrm>
          <a:prstGeom prst="wedgeRectCallout">
            <a:avLst>
              <a:gd name="adj1" fmla="val 73675"/>
              <a:gd name="adj2" fmla="val -23278"/>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1" name="Google Shape;101;p9"/>
          <p:cNvSpPr txBox="1"/>
          <p:nvPr/>
        </p:nvSpPr>
        <p:spPr>
          <a:xfrm flipH="1">
            <a:off x="6672100" y="1425475"/>
            <a:ext cx="2056200" cy="190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200">
                <a:solidFill>
                  <a:schemeClr val="dk1"/>
                </a:solidFill>
                <a:latin typeface="Caveat"/>
                <a:ea typeface="Caveat"/>
                <a:cs typeface="Caveat"/>
                <a:sym typeface="Caveat"/>
              </a:rPr>
              <a:t>You couldn’t stand a day without me.</a:t>
            </a:r>
            <a:endParaRPr sz="3300">
              <a:solidFill>
                <a:srgbClr val="595959"/>
              </a:solidFill>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107" name="Google Shape;107;p10"/>
          <p:cNvPicPr preferRelativeResize="0"/>
          <p:nvPr/>
        </p:nvPicPr>
        <p:blipFill rotWithShape="1">
          <a:blip r:embed="rId3">
            <a:alphaModFix/>
          </a:blip>
          <a:srcRect l="83319" r="-944" b="52656"/>
          <a:stretch/>
        </p:blipFill>
        <p:spPr>
          <a:xfrm>
            <a:off x="3563503" y="1323100"/>
            <a:ext cx="2564173" cy="5407973"/>
          </a:xfrm>
          <a:prstGeom prst="rect">
            <a:avLst/>
          </a:prstGeom>
          <a:noFill/>
          <a:ln>
            <a:noFill/>
          </a:ln>
        </p:spPr>
      </p:pic>
      <p:sp>
        <p:nvSpPr>
          <p:cNvPr id="108" name="Google Shape;108;p10"/>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9" name="Google Shape;109;p10"/>
          <p:cNvSpPr txBox="1"/>
          <p:nvPr/>
        </p:nvSpPr>
        <p:spPr>
          <a:xfrm>
            <a:off x="67675" y="56895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nervous system</a:t>
            </a:r>
            <a:endParaRPr>
              <a:latin typeface="Lexend Thin"/>
              <a:ea typeface="Lexend Thin"/>
              <a:cs typeface="Lexend Thin"/>
              <a:sym typeface="Lexend Thin"/>
            </a:endParaRPr>
          </a:p>
        </p:txBody>
      </p:sp>
      <p:sp>
        <p:nvSpPr>
          <p:cNvPr id="110" name="Google Shape;110;p10"/>
          <p:cNvSpPr/>
          <p:nvPr/>
        </p:nvSpPr>
        <p:spPr>
          <a:xfrm>
            <a:off x="5774950" y="1266975"/>
            <a:ext cx="2730900" cy="1524600"/>
          </a:xfrm>
          <a:prstGeom prst="wedgeRectCallout">
            <a:avLst>
              <a:gd name="adj1" fmla="val -64660"/>
              <a:gd name="adj2" fmla="val 769"/>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 name="Google Shape;111;p10"/>
          <p:cNvSpPr txBox="1"/>
          <p:nvPr/>
        </p:nvSpPr>
        <p:spPr>
          <a:xfrm>
            <a:off x="5829550" y="1399300"/>
            <a:ext cx="2621700" cy="105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595959"/>
                </a:solidFill>
                <a:latin typeface="Caveat"/>
                <a:ea typeface="Caveat"/>
                <a:cs typeface="Caveat"/>
                <a:sym typeface="Caveat"/>
              </a:rPr>
              <a:t>You’ve got a lot of nerve! </a:t>
            </a:r>
            <a:br>
              <a:rPr lang="en-US" sz="2200">
                <a:solidFill>
                  <a:srgbClr val="595959"/>
                </a:solidFill>
                <a:latin typeface="Caveat"/>
                <a:ea typeface="Caveat"/>
                <a:cs typeface="Caveat"/>
                <a:sym typeface="Caveat"/>
              </a:rPr>
            </a:b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7 trillion, to be exact…</a:t>
            </a:r>
            <a:endParaRPr sz="2400" b="1">
              <a:solidFill>
                <a:srgbClr val="595959"/>
              </a:solidFill>
              <a:latin typeface="Caveat"/>
              <a:ea typeface="Caveat"/>
              <a:cs typeface="Caveat"/>
              <a:sym typeface="Caveat"/>
            </a:endParaRPr>
          </a:p>
        </p:txBody>
      </p:sp>
      <p:sp>
        <p:nvSpPr>
          <p:cNvPr id="112" name="Google Shape;112;p10"/>
          <p:cNvSpPr/>
          <p:nvPr/>
        </p:nvSpPr>
        <p:spPr>
          <a:xfrm rot="-323862">
            <a:off x="519932" y="1611655"/>
            <a:ext cx="3039277" cy="3062173"/>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3" name="Google Shape;113;p10"/>
          <p:cNvSpPr txBox="1"/>
          <p:nvPr/>
        </p:nvSpPr>
        <p:spPr>
          <a:xfrm rot="-323745">
            <a:off x="99310" y="1728799"/>
            <a:ext cx="3362600"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rgbClr val="000000"/>
              </a:buClr>
              <a:buSzPts val="100"/>
              <a:buFont typeface="Caveat"/>
              <a:buChar char="●"/>
            </a:pPr>
            <a:r>
              <a:rPr lang="en-US" sz="2100" b="1" u="sng">
                <a:solidFill>
                  <a:srgbClr val="595959"/>
                </a:solidFill>
                <a:latin typeface="Caveat"/>
                <a:ea typeface="Caveat"/>
                <a:cs typeface="Caveat"/>
                <a:sym typeface="Caveat"/>
              </a:rPr>
              <a:t>TO-DOs:</a:t>
            </a: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rgbClr val="000000"/>
              </a:buClr>
              <a:buSzPts val="100"/>
              <a:buFont typeface="Caveat"/>
              <a:buChar char="●"/>
            </a:pPr>
            <a:r>
              <a:rPr lang="en-US" sz="2100">
                <a:solidFill>
                  <a:srgbClr val="595959"/>
                </a:solidFill>
                <a:latin typeface="Caveat"/>
                <a:ea typeface="Caveat"/>
                <a:cs typeface="Caveat"/>
                <a:sym typeface="Caveat"/>
              </a:rPr>
              <a:t>-Carry signals between the brain and 7 TRILLION nerves!</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-Control reflexes </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Manage five senses: touch, hearing, taste, smell, sight </a:t>
            </a:r>
            <a:endParaRPr sz="2100">
              <a:solidFill>
                <a:srgbClr val="595959"/>
              </a:solidFill>
              <a:latin typeface="Caveat"/>
              <a:ea typeface="Caveat"/>
              <a:cs typeface="Caveat"/>
              <a:sym typeface="Cave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119" name="Google Shape;119;p11"/>
          <p:cNvPicPr preferRelativeResize="0"/>
          <p:nvPr/>
        </p:nvPicPr>
        <p:blipFill rotWithShape="1">
          <a:blip r:embed="rId3">
            <a:alphaModFix/>
          </a:blip>
          <a:srcRect l="6171" t="52654" r="76633" b="19796"/>
          <a:stretch/>
        </p:blipFill>
        <p:spPr>
          <a:xfrm>
            <a:off x="3111525" y="1545400"/>
            <a:ext cx="3523200" cy="4431901"/>
          </a:xfrm>
          <a:prstGeom prst="rect">
            <a:avLst/>
          </a:prstGeom>
          <a:noFill/>
          <a:ln>
            <a:noFill/>
          </a:ln>
        </p:spPr>
      </p:pic>
      <p:sp>
        <p:nvSpPr>
          <p:cNvPr id="120" name="Google Shape;120;p11"/>
          <p:cNvSpPr/>
          <p:nvPr/>
        </p:nvSpPr>
        <p:spPr>
          <a:xfrm>
            <a:off x="0" y="509700"/>
            <a:ext cx="9144000" cy="6267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1" name="Google Shape;121;p11"/>
          <p:cNvSpPr txBox="1"/>
          <p:nvPr/>
        </p:nvSpPr>
        <p:spPr>
          <a:xfrm>
            <a:off x="330875" y="557225"/>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respiratory system</a:t>
            </a:r>
            <a:endParaRPr>
              <a:latin typeface="Lexend Thin"/>
              <a:ea typeface="Lexend Thin"/>
              <a:cs typeface="Lexend Thin"/>
              <a:sym typeface="Lexend Thin"/>
            </a:endParaRPr>
          </a:p>
        </p:txBody>
      </p:sp>
      <p:sp>
        <p:nvSpPr>
          <p:cNvPr id="122" name="Google Shape;122;p11"/>
          <p:cNvSpPr txBox="1"/>
          <p:nvPr/>
        </p:nvSpPr>
        <p:spPr>
          <a:xfrm>
            <a:off x="6559746" y="4003300"/>
            <a:ext cx="2141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a:latin typeface="Lexend ExtraLight"/>
                <a:ea typeface="Lexend ExtraLight"/>
                <a:cs typeface="Lexend ExtraLight"/>
                <a:sym typeface="Lexend ExtraLight"/>
              </a:rPr>
            </a:br>
            <a:r>
              <a:rPr lang="en-US">
                <a:latin typeface="Lexend ExtraLight"/>
                <a:ea typeface="Lexend ExtraLight"/>
                <a:cs typeface="Lexend ExtraLight"/>
                <a:sym typeface="Lexend ExtraLight"/>
              </a:rPr>
              <a:t>The lungs perform the complex task of breathing and transferring oxygen to the rest of the body.</a:t>
            </a:r>
            <a:endParaRPr>
              <a:latin typeface="Lexend ExtraLight"/>
              <a:ea typeface="Lexend ExtraLight"/>
              <a:cs typeface="Lexend ExtraLight"/>
              <a:sym typeface="Lexend ExtraLight"/>
            </a:endParaRPr>
          </a:p>
        </p:txBody>
      </p:sp>
      <p:sp>
        <p:nvSpPr>
          <p:cNvPr id="123" name="Google Shape;123;p11"/>
          <p:cNvSpPr/>
          <p:nvPr/>
        </p:nvSpPr>
        <p:spPr>
          <a:xfrm rot="-323909">
            <a:off x="449848" y="1530145"/>
            <a:ext cx="3134503" cy="3062173"/>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4" name="Google Shape;124;p11"/>
          <p:cNvSpPr txBox="1"/>
          <p:nvPr/>
        </p:nvSpPr>
        <p:spPr>
          <a:xfrm rot="-323733">
            <a:off x="105763" y="1654197"/>
            <a:ext cx="3311673"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rgbClr val="000000"/>
              </a:buClr>
              <a:buSzPts val="100"/>
              <a:buFont typeface="Caveat"/>
              <a:buChar char="●"/>
            </a:pPr>
            <a:r>
              <a:rPr lang="en-US" sz="2100" b="1" u="sng">
                <a:solidFill>
                  <a:srgbClr val="595959"/>
                </a:solidFill>
                <a:latin typeface="Caveat"/>
                <a:ea typeface="Caveat"/>
                <a:cs typeface="Caveat"/>
                <a:sym typeface="Caveat"/>
              </a:rPr>
              <a:t>TO-DOs:</a:t>
            </a: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rgbClr val="000000"/>
              </a:buClr>
              <a:buSzPts val="100"/>
              <a:buFont typeface="Caveat"/>
              <a:buChar char="●"/>
            </a:pPr>
            <a:r>
              <a:rPr lang="en-US" sz="2100">
                <a:solidFill>
                  <a:srgbClr val="595959"/>
                </a:solidFill>
                <a:latin typeface="Caveat"/>
                <a:ea typeface="Caveat"/>
                <a:cs typeface="Caveat"/>
                <a:sym typeface="Caveat"/>
              </a:rPr>
              <a:t>-</a:t>
            </a:r>
            <a:r>
              <a:rPr lang="en-US" sz="2200">
                <a:solidFill>
                  <a:srgbClr val="595959"/>
                </a:solidFill>
                <a:latin typeface="Caveat"/>
                <a:ea typeface="Caveat"/>
                <a:cs typeface="Caveat"/>
                <a:sym typeface="Caveat"/>
              </a:rPr>
              <a:t> Pull air through nose/ mouth into the lungs </a:t>
            </a:r>
            <a:endParaRPr sz="2200">
              <a:solidFill>
                <a:srgbClr val="595959"/>
              </a:solidFill>
              <a:latin typeface="Caveat"/>
              <a:ea typeface="Caveat"/>
              <a:cs typeface="Caveat"/>
              <a:sym typeface="Caveat"/>
            </a:endParaRPr>
          </a:p>
          <a:p>
            <a:pPr marL="457200" lvl="0" indent="-241300" algn="l" rtl="0">
              <a:lnSpc>
                <a:spcPct val="115000"/>
              </a:lnSpc>
              <a:spcBef>
                <a:spcPts val="0"/>
              </a:spcBef>
              <a:spcAft>
                <a:spcPts val="0"/>
              </a:spcAft>
              <a:buClr>
                <a:srgbClr val="000000"/>
              </a:buClr>
              <a:buSzPts val="200"/>
              <a:buFont typeface="Caveat"/>
              <a:buChar char="●"/>
            </a:pPr>
            <a:r>
              <a:rPr lang="en-US" sz="2200">
                <a:solidFill>
                  <a:srgbClr val="595959"/>
                </a:solidFill>
                <a:latin typeface="Caveat"/>
                <a:ea typeface="Caveat"/>
                <a:cs typeface="Caveat"/>
                <a:sym typeface="Caveat"/>
              </a:rPr>
              <a:t>- Bring oxygen into the body</a:t>
            </a:r>
            <a:endParaRPr sz="2200">
              <a:solidFill>
                <a:srgbClr val="595959"/>
              </a:solidFill>
              <a:latin typeface="Caveat"/>
              <a:ea typeface="Caveat"/>
              <a:cs typeface="Caveat"/>
              <a:sym typeface="Caveat"/>
            </a:endParaRPr>
          </a:p>
          <a:p>
            <a:pPr marL="457200" lvl="0" indent="-241300" algn="l" rtl="0">
              <a:lnSpc>
                <a:spcPct val="115000"/>
              </a:lnSpc>
              <a:spcBef>
                <a:spcPts val="0"/>
              </a:spcBef>
              <a:spcAft>
                <a:spcPts val="0"/>
              </a:spcAft>
              <a:buClr>
                <a:srgbClr val="000000"/>
              </a:buClr>
              <a:buSzPts val="200"/>
              <a:buFont typeface="Caveat"/>
              <a:buChar char="●"/>
            </a:pPr>
            <a:r>
              <a:rPr lang="en-US" sz="2200">
                <a:solidFill>
                  <a:srgbClr val="595959"/>
                </a:solidFill>
                <a:latin typeface="Caveat"/>
                <a:ea typeface="Caveat"/>
                <a:cs typeface="Caveat"/>
                <a:sym typeface="Caveat"/>
              </a:rPr>
              <a:t>- Send carbon dioxide out</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 -Repeat 22,000 times /day!</a:t>
            </a:r>
            <a:endParaRPr sz="2200">
              <a:solidFill>
                <a:srgbClr val="595959"/>
              </a:solidFill>
              <a:latin typeface="Caveat"/>
              <a:ea typeface="Caveat"/>
              <a:cs typeface="Caveat"/>
              <a:sym typeface="Caveat"/>
            </a:endParaRPr>
          </a:p>
        </p:txBody>
      </p:sp>
      <p:cxnSp>
        <p:nvCxnSpPr>
          <p:cNvPr id="125" name="Google Shape;125;p11"/>
          <p:cNvCxnSpPr/>
          <p:nvPr/>
        </p:nvCxnSpPr>
        <p:spPr>
          <a:xfrm>
            <a:off x="5331813" y="2390025"/>
            <a:ext cx="430200" cy="2700"/>
          </a:xfrm>
          <a:prstGeom prst="straightConnector1">
            <a:avLst/>
          </a:prstGeom>
          <a:noFill/>
          <a:ln w="28575" cap="flat" cmpd="sng">
            <a:solidFill>
              <a:srgbClr val="1F497D"/>
            </a:solidFill>
            <a:prstDash val="dot"/>
            <a:round/>
            <a:headEnd type="none" w="med" len="med"/>
            <a:tailEnd type="none" w="med" len="med"/>
          </a:ln>
        </p:spPr>
      </p:cxnSp>
      <p:sp>
        <p:nvSpPr>
          <p:cNvPr id="126" name="Google Shape;126;p11"/>
          <p:cNvSpPr txBox="1"/>
          <p:nvPr/>
        </p:nvSpPr>
        <p:spPr>
          <a:xfrm>
            <a:off x="5685813" y="1821650"/>
            <a:ext cx="1134000" cy="118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6500"/>
              <a:t>😮‍💨</a:t>
            </a:r>
            <a:endParaRPr sz="65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132" name="Google Shape;132;p12"/>
          <p:cNvPicPr preferRelativeResize="0"/>
          <p:nvPr/>
        </p:nvPicPr>
        <p:blipFill rotWithShape="1">
          <a:blip r:embed="rId3">
            <a:alphaModFix/>
          </a:blip>
          <a:srcRect l="73311" t="52916" r="9744" b="19534"/>
          <a:stretch/>
        </p:blipFill>
        <p:spPr>
          <a:xfrm>
            <a:off x="3012815" y="1283341"/>
            <a:ext cx="4080901" cy="5209526"/>
          </a:xfrm>
          <a:prstGeom prst="rect">
            <a:avLst/>
          </a:prstGeom>
          <a:noFill/>
          <a:ln>
            <a:noFill/>
          </a:ln>
        </p:spPr>
      </p:pic>
      <p:sp>
        <p:nvSpPr>
          <p:cNvPr id="133" name="Google Shape;133;p12"/>
          <p:cNvSpPr/>
          <p:nvPr/>
        </p:nvSpPr>
        <p:spPr>
          <a:xfrm>
            <a:off x="0" y="511625"/>
            <a:ext cx="9144000" cy="6249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4" name="Google Shape;134;p12"/>
          <p:cNvSpPr txBox="1"/>
          <p:nvPr/>
        </p:nvSpPr>
        <p:spPr>
          <a:xfrm>
            <a:off x="290750" y="58890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digestive system</a:t>
            </a:r>
            <a:endParaRPr>
              <a:latin typeface="Lexend Thin"/>
              <a:ea typeface="Lexend Thin"/>
              <a:cs typeface="Lexend Thin"/>
              <a:sym typeface="Lexend Thin"/>
            </a:endParaRPr>
          </a:p>
        </p:txBody>
      </p:sp>
      <p:sp>
        <p:nvSpPr>
          <p:cNvPr id="135" name="Google Shape;135;p12"/>
          <p:cNvSpPr/>
          <p:nvPr/>
        </p:nvSpPr>
        <p:spPr>
          <a:xfrm rot="-324048">
            <a:off x="340942" y="1524917"/>
            <a:ext cx="3483766" cy="3145937"/>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 name="Google Shape;136;p12"/>
          <p:cNvSpPr txBox="1"/>
          <p:nvPr/>
        </p:nvSpPr>
        <p:spPr>
          <a:xfrm rot="-323806">
            <a:off x="32335" y="1622698"/>
            <a:ext cx="3684131"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rgbClr val="000000"/>
              </a:buClr>
              <a:buSzPts val="100"/>
              <a:buFont typeface="Caveat"/>
              <a:buChar char="●"/>
            </a:pPr>
            <a:r>
              <a:rPr lang="en-US" sz="2100" b="1">
                <a:solidFill>
                  <a:srgbClr val="595959"/>
                </a:solidFill>
                <a:latin typeface="Caveat"/>
                <a:ea typeface="Caveat"/>
                <a:cs typeface="Caveat"/>
                <a:sym typeface="Caveat"/>
              </a:rPr>
              <a:t>T</a:t>
            </a:r>
            <a:r>
              <a:rPr lang="en-US" sz="2100" b="1" u="sng">
                <a:solidFill>
                  <a:srgbClr val="595959"/>
                </a:solidFill>
                <a:latin typeface="Caveat"/>
                <a:ea typeface="Caveat"/>
                <a:cs typeface="Caveat"/>
                <a:sym typeface="Caveat"/>
              </a:rPr>
              <a:t>O-DOs:</a:t>
            </a: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rgbClr val="000000"/>
              </a:buClr>
              <a:buSzPts val="100"/>
              <a:buFont typeface="Caveat"/>
              <a:buChar char="●"/>
            </a:pPr>
            <a:r>
              <a:rPr lang="en-US" sz="2100">
                <a:solidFill>
                  <a:srgbClr val="595959"/>
                </a:solidFill>
                <a:latin typeface="Caveat"/>
                <a:ea typeface="Caveat"/>
                <a:cs typeface="Caveat"/>
                <a:sym typeface="Caveat"/>
              </a:rPr>
              <a:t>- </a:t>
            </a:r>
            <a:r>
              <a:rPr lang="en-US" sz="2200">
                <a:solidFill>
                  <a:srgbClr val="595959"/>
                </a:solidFill>
                <a:latin typeface="Caveat"/>
                <a:ea typeface="Caveat"/>
                <a:cs typeface="Caveat"/>
                <a:sym typeface="Caveat"/>
              </a:rPr>
              <a:t>The wave!*</a:t>
            </a:r>
            <a:br>
              <a:rPr lang="en-US" sz="2200">
                <a:solidFill>
                  <a:srgbClr val="595959"/>
                </a:solidFill>
                <a:latin typeface="Caveat"/>
                <a:ea typeface="Caveat"/>
                <a:cs typeface="Caveat"/>
                <a:sym typeface="Caveat"/>
              </a:rPr>
            </a:br>
            <a:br>
              <a:rPr lang="en-US" sz="19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-B</a:t>
            </a:r>
            <a:r>
              <a:rPr lang="en-US" sz="2200">
                <a:solidFill>
                  <a:srgbClr val="595959"/>
                </a:solidFill>
                <a:latin typeface="Caveat"/>
                <a:ea typeface="Caveat"/>
                <a:cs typeface="Caveat"/>
                <a:sym typeface="Caveat"/>
              </a:rPr>
              <a:t>reak down food into nutrients </a:t>
            </a:r>
            <a:br>
              <a:rPr lang="en-US" sz="2200">
                <a:solidFill>
                  <a:srgbClr val="595959"/>
                </a:solidFill>
                <a:latin typeface="Caveat"/>
                <a:ea typeface="Caveat"/>
                <a:cs typeface="Caveat"/>
                <a:sym typeface="Caveat"/>
              </a:rPr>
            </a:b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-Move food to small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and then large intestine…</a:t>
            </a:r>
            <a:endParaRPr sz="2200">
              <a:solidFill>
                <a:srgbClr val="595959"/>
              </a:solidFill>
              <a:latin typeface="Caveat"/>
              <a:ea typeface="Caveat"/>
              <a:cs typeface="Caveat"/>
              <a:sym typeface="Caveat"/>
            </a:endParaRPr>
          </a:p>
          <a:p>
            <a:pPr marL="457200" lvl="0" indent="0" algn="l" rtl="0">
              <a:lnSpc>
                <a:spcPct val="115000"/>
              </a:lnSpc>
              <a:spcBef>
                <a:spcPts val="1200"/>
              </a:spcBef>
              <a:spcAft>
                <a:spcPts val="1200"/>
              </a:spcAft>
              <a:buNone/>
            </a:pPr>
            <a:endParaRPr sz="2200">
              <a:solidFill>
                <a:srgbClr val="595959"/>
              </a:solidFill>
              <a:latin typeface="Caveat"/>
              <a:ea typeface="Caveat"/>
              <a:cs typeface="Caveat"/>
              <a:sym typeface="Caveat"/>
            </a:endParaRPr>
          </a:p>
        </p:txBody>
      </p:sp>
      <p:sp>
        <p:nvSpPr>
          <p:cNvPr id="137" name="Google Shape;137;p12"/>
          <p:cNvSpPr txBox="1"/>
          <p:nvPr/>
        </p:nvSpPr>
        <p:spPr>
          <a:xfrm>
            <a:off x="6287675" y="2616350"/>
            <a:ext cx="2615100" cy="1822500"/>
          </a:xfrm>
          <a:prstGeom prst="rect">
            <a:avLst/>
          </a:prstGeom>
          <a:noFill/>
          <a:ln>
            <a:noFill/>
          </a:ln>
        </p:spPr>
        <p:txBody>
          <a:bodyPr spcFirstLastPara="1" wrap="square" lIns="91425" tIns="91425" rIns="91425" bIns="91425" anchor="t" anchorCtr="0">
            <a:spAutoFit/>
          </a:bodyPr>
          <a:lstStyle/>
          <a:p>
            <a:pPr marL="457200" lvl="0" indent="-234950" algn="l" rtl="0">
              <a:lnSpc>
                <a:spcPct val="115000"/>
              </a:lnSpc>
              <a:spcBef>
                <a:spcPts val="1200"/>
              </a:spcBef>
              <a:spcAft>
                <a:spcPts val="0"/>
              </a:spcAft>
              <a:buClr>
                <a:srgbClr val="000000"/>
              </a:buClr>
              <a:buSzPts val="100"/>
              <a:buFont typeface="Caveat"/>
              <a:buChar char="●"/>
            </a:pPr>
            <a:r>
              <a:rPr lang="en-US" sz="1900">
                <a:solidFill>
                  <a:srgbClr val="595959"/>
                </a:solidFill>
                <a:latin typeface="Caveat"/>
                <a:ea typeface="Caveat"/>
                <a:cs typeface="Caveat"/>
                <a:sym typeface="Caveat"/>
              </a:rPr>
              <a:t>*Muscles in your </a:t>
            </a:r>
            <a:r>
              <a:rPr lang="en-US" sz="1900" u="sng">
                <a:solidFill>
                  <a:srgbClr val="595959"/>
                </a:solidFill>
                <a:latin typeface="Caveat"/>
                <a:ea typeface="Caveat"/>
                <a:cs typeface="Caveat"/>
                <a:sym typeface="Caveat"/>
              </a:rPr>
              <a:t>esophagus </a:t>
            </a:r>
            <a:r>
              <a:rPr lang="en-US" sz="1900">
                <a:solidFill>
                  <a:srgbClr val="595959"/>
                </a:solidFill>
                <a:latin typeface="Caveat"/>
                <a:ea typeface="Caveat"/>
                <a:cs typeface="Caveat"/>
                <a:sym typeface="Caveat"/>
              </a:rPr>
              <a:t>act like a giant wave to move food+ drink down into your </a:t>
            </a:r>
            <a:r>
              <a:rPr lang="en-US" sz="1900" u="sng">
                <a:solidFill>
                  <a:srgbClr val="595959"/>
                </a:solidFill>
                <a:latin typeface="Caveat"/>
                <a:ea typeface="Caveat"/>
                <a:cs typeface="Caveat"/>
                <a:sym typeface="Caveat"/>
              </a:rPr>
              <a:t>stomach.</a:t>
            </a:r>
            <a:endParaRPr u="sng"/>
          </a:p>
        </p:txBody>
      </p:sp>
      <p:cxnSp>
        <p:nvCxnSpPr>
          <p:cNvPr id="138" name="Google Shape;138;p12"/>
          <p:cNvCxnSpPr/>
          <p:nvPr/>
        </p:nvCxnSpPr>
        <p:spPr>
          <a:xfrm rot="10800000">
            <a:off x="5080300" y="3300650"/>
            <a:ext cx="1713900" cy="2100"/>
          </a:xfrm>
          <a:prstGeom prst="straightConnector1">
            <a:avLst/>
          </a:prstGeom>
          <a:noFill/>
          <a:ln w="28575" cap="flat" cmpd="sng">
            <a:solidFill>
              <a:srgbClr val="1F497D"/>
            </a:solidFill>
            <a:prstDash val="dot"/>
            <a:round/>
            <a:headEnd type="none" w="med" len="med"/>
            <a:tailEnd type="triangle" w="med" len="med"/>
          </a:ln>
        </p:spPr>
      </p:cxnSp>
      <p:cxnSp>
        <p:nvCxnSpPr>
          <p:cNvPr id="139" name="Google Shape;139;p12"/>
          <p:cNvCxnSpPr/>
          <p:nvPr/>
        </p:nvCxnSpPr>
        <p:spPr>
          <a:xfrm rot="10800000">
            <a:off x="5428375" y="4307675"/>
            <a:ext cx="1845300" cy="300"/>
          </a:xfrm>
          <a:prstGeom prst="straightConnector1">
            <a:avLst/>
          </a:prstGeom>
          <a:noFill/>
          <a:ln w="28575" cap="flat" cmpd="sng">
            <a:solidFill>
              <a:srgbClr val="1F497D"/>
            </a:solidFill>
            <a:prstDash val="dot"/>
            <a:round/>
            <a:headEnd type="none" w="med" len="med"/>
            <a:tailEnd type="triangle" w="med" len="med"/>
          </a:ln>
        </p:spPr>
      </p:cxnSp>
      <p:sp>
        <p:nvSpPr>
          <p:cNvPr id="140" name="Google Shape;140;p12"/>
          <p:cNvSpPr/>
          <p:nvPr/>
        </p:nvSpPr>
        <p:spPr>
          <a:xfrm>
            <a:off x="6521700" y="2490700"/>
            <a:ext cx="2381100" cy="2218200"/>
          </a:xfrm>
          <a:prstGeom prst="rect">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146" name="Google Shape;146;p13"/>
          <p:cNvPicPr preferRelativeResize="0"/>
          <p:nvPr/>
        </p:nvPicPr>
        <p:blipFill rotWithShape="1">
          <a:blip r:embed="rId3">
            <a:alphaModFix/>
          </a:blip>
          <a:srcRect l="65919" r="16843" b="52656"/>
          <a:stretch/>
        </p:blipFill>
        <p:spPr>
          <a:xfrm>
            <a:off x="3423548" y="1360025"/>
            <a:ext cx="2567849" cy="5537550"/>
          </a:xfrm>
          <a:prstGeom prst="rect">
            <a:avLst/>
          </a:prstGeom>
          <a:noFill/>
          <a:ln>
            <a:noFill/>
          </a:ln>
        </p:spPr>
      </p:pic>
      <p:sp>
        <p:nvSpPr>
          <p:cNvPr id="147" name="Google Shape;147;p13"/>
          <p:cNvSpPr/>
          <p:nvPr/>
        </p:nvSpPr>
        <p:spPr>
          <a:xfrm>
            <a:off x="0" y="508675"/>
            <a:ext cx="9144000" cy="6279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48" name="Google Shape;148;p13"/>
          <p:cNvSpPr txBox="1"/>
          <p:nvPr/>
        </p:nvSpPr>
        <p:spPr>
          <a:xfrm>
            <a:off x="300775" y="570900"/>
            <a:ext cx="7718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cardiovascular (or </a:t>
            </a:r>
            <a:r>
              <a:rPr lang="en-US" sz="3000" i="1">
                <a:solidFill>
                  <a:srgbClr val="FFFFFF"/>
                </a:solidFill>
                <a:latin typeface="Lexend Thin"/>
                <a:ea typeface="Lexend Thin"/>
                <a:cs typeface="Lexend Thin"/>
                <a:sym typeface="Lexend Thin"/>
              </a:rPr>
              <a:t>circulatory</a:t>
            </a:r>
            <a:r>
              <a:rPr lang="en-US" sz="3000">
                <a:solidFill>
                  <a:srgbClr val="FFFFFF"/>
                </a:solidFill>
                <a:latin typeface="Lexend Thin"/>
                <a:ea typeface="Lexend Thin"/>
                <a:cs typeface="Lexend Thin"/>
                <a:sym typeface="Lexend Thin"/>
              </a:rPr>
              <a:t>) system</a:t>
            </a:r>
            <a:endParaRPr>
              <a:latin typeface="Lexend Thin"/>
              <a:ea typeface="Lexend Thin"/>
              <a:cs typeface="Lexend Thin"/>
              <a:sym typeface="Lexend Thin"/>
            </a:endParaRPr>
          </a:p>
        </p:txBody>
      </p:sp>
      <p:sp>
        <p:nvSpPr>
          <p:cNvPr id="149" name="Google Shape;149;p13"/>
          <p:cNvSpPr txBox="1"/>
          <p:nvPr/>
        </p:nvSpPr>
        <p:spPr>
          <a:xfrm>
            <a:off x="6279650" y="2720075"/>
            <a:ext cx="2403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800" b="1">
                <a:solidFill>
                  <a:schemeClr val="dk1"/>
                </a:solidFill>
                <a:latin typeface="Caveat"/>
                <a:ea typeface="Caveat"/>
                <a:cs typeface="Caveat"/>
                <a:sym typeface="Caveat"/>
              </a:rPr>
              <a:t>You’re a work of ARTeries!</a:t>
            </a:r>
            <a:endParaRPr sz="1800" b="1"/>
          </a:p>
        </p:txBody>
      </p:sp>
      <p:sp>
        <p:nvSpPr>
          <p:cNvPr id="150" name="Google Shape;150;p13"/>
          <p:cNvSpPr txBox="1"/>
          <p:nvPr/>
        </p:nvSpPr>
        <p:spPr>
          <a:xfrm>
            <a:off x="6279650" y="3107025"/>
            <a:ext cx="2403300" cy="213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US" sz="1600">
                <a:latin typeface="Caveat"/>
                <a:ea typeface="Caveat"/>
                <a:cs typeface="Caveat"/>
                <a:sym typeface="Caveat"/>
              </a:rPr>
              <a:t>If all of your arteries, capillaries and veins </a:t>
            </a:r>
            <a:br>
              <a:rPr lang="en-US" sz="1600">
                <a:latin typeface="Caveat"/>
                <a:ea typeface="Caveat"/>
                <a:cs typeface="Caveat"/>
                <a:sym typeface="Caveat"/>
              </a:rPr>
            </a:br>
            <a:r>
              <a:rPr lang="en-US" sz="1600">
                <a:latin typeface="Caveat"/>
                <a:ea typeface="Caveat"/>
                <a:cs typeface="Caveat"/>
                <a:sym typeface="Caveat"/>
              </a:rPr>
              <a:t>were lined up, end to end, </a:t>
            </a:r>
            <a:br>
              <a:rPr lang="en-US" sz="1600">
                <a:latin typeface="Caveat"/>
                <a:ea typeface="Caveat"/>
                <a:cs typeface="Caveat"/>
                <a:sym typeface="Caveat"/>
              </a:rPr>
            </a:br>
            <a:r>
              <a:rPr lang="en-US" sz="1600">
                <a:latin typeface="Caveat"/>
                <a:ea typeface="Caveat"/>
                <a:cs typeface="Caveat"/>
                <a:sym typeface="Caveat"/>
              </a:rPr>
              <a:t>they would extend </a:t>
            </a:r>
            <a:br>
              <a:rPr lang="en-US" sz="1600">
                <a:latin typeface="Caveat"/>
                <a:ea typeface="Caveat"/>
                <a:cs typeface="Caveat"/>
                <a:sym typeface="Caveat"/>
              </a:rPr>
            </a:br>
            <a:r>
              <a:rPr lang="en-US" sz="1600">
                <a:latin typeface="Caveat"/>
                <a:ea typeface="Caveat"/>
                <a:cs typeface="Caveat"/>
                <a:sym typeface="Caveat"/>
              </a:rPr>
              <a:t>60,000 miles long! </a:t>
            </a:r>
            <a:br>
              <a:rPr lang="en-US" sz="1600">
                <a:latin typeface="Caveat"/>
                <a:ea typeface="Caveat"/>
                <a:cs typeface="Caveat"/>
                <a:sym typeface="Caveat"/>
              </a:rPr>
            </a:br>
            <a:r>
              <a:rPr lang="en-US" sz="1600">
                <a:latin typeface="Caveat"/>
                <a:ea typeface="Caveat"/>
                <a:cs typeface="Caveat"/>
                <a:sym typeface="Caveat"/>
              </a:rPr>
              <a:t>That’s enough to circle </a:t>
            </a:r>
            <a:br>
              <a:rPr lang="en-US" sz="1600">
                <a:latin typeface="Caveat"/>
                <a:ea typeface="Caveat"/>
                <a:cs typeface="Caveat"/>
                <a:sym typeface="Caveat"/>
              </a:rPr>
            </a:br>
            <a:r>
              <a:rPr lang="en-US" sz="1600">
                <a:latin typeface="Caveat"/>
                <a:ea typeface="Caveat"/>
                <a:cs typeface="Caveat"/>
                <a:sym typeface="Caveat"/>
              </a:rPr>
              <a:t>the earth 2.5 times! </a:t>
            </a:r>
            <a:endParaRPr sz="1600">
              <a:latin typeface="Caveat"/>
              <a:ea typeface="Caveat"/>
              <a:cs typeface="Caveat"/>
              <a:sym typeface="Caveat"/>
            </a:endParaRPr>
          </a:p>
        </p:txBody>
      </p:sp>
      <p:sp>
        <p:nvSpPr>
          <p:cNvPr id="151" name="Google Shape;151;p13"/>
          <p:cNvSpPr/>
          <p:nvPr/>
        </p:nvSpPr>
        <p:spPr>
          <a:xfrm rot="-193781">
            <a:off x="174706" y="1530087"/>
            <a:ext cx="3423938" cy="3279976"/>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2" name="Google Shape;152;p13"/>
          <p:cNvSpPr txBox="1"/>
          <p:nvPr/>
        </p:nvSpPr>
        <p:spPr>
          <a:xfrm rot="-193538">
            <a:off x="-98481" y="1671984"/>
            <a:ext cx="3684137" cy="2406506"/>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rgbClr val="000000"/>
              </a:buClr>
              <a:buSzPts val="100"/>
              <a:buFont typeface="Caveat"/>
              <a:buChar char="●"/>
            </a:pPr>
            <a:r>
              <a:rPr lang="en-US" sz="2100" b="1" u="sng">
                <a:solidFill>
                  <a:srgbClr val="595959"/>
                </a:solidFill>
                <a:latin typeface="Caveat"/>
                <a:ea typeface="Caveat"/>
                <a:cs typeface="Caveat"/>
                <a:sym typeface="Caveat"/>
              </a:rPr>
              <a:t>TO-DOs:</a:t>
            </a: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rgbClr val="000000"/>
              </a:buClr>
              <a:buSzPts val="100"/>
              <a:buFont typeface="Caveat"/>
              <a:buChar char="●"/>
            </a:pPr>
            <a:r>
              <a:rPr lang="en-US" sz="2100">
                <a:solidFill>
                  <a:srgbClr val="595959"/>
                </a:solidFill>
                <a:latin typeface="Caveat"/>
                <a:ea typeface="Caveat"/>
                <a:cs typeface="Caveat"/>
                <a:sym typeface="Caveat"/>
              </a:rPr>
              <a:t>- </a:t>
            </a:r>
            <a:r>
              <a:rPr lang="en-US" sz="2200">
                <a:solidFill>
                  <a:srgbClr val="595959"/>
                </a:solidFill>
                <a:latin typeface="Caveat"/>
                <a:ea typeface="Caveat"/>
                <a:cs typeface="Caveat"/>
                <a:sym typeface="Caveat"/>
              </a:rPr>
              <a:t>Pump 100 gallons of blood each HOUR </a:t>
            </a:r>
            <a:endParaRPr sz="2200">
              <a:solidFill>
                <a:srgbClr val="595959"/>
              </a:solidFill>
              <a:latin typeface="Caveat"/>
              <a:ea typeface="Caveat"/>
              <a:cs typeface="Caveat"/>
              <a:sym typeface="Caveat"/>
            </a:endParaRPr>
          </a:p>
          <a:p>
            <a:pPr marL="457200" lvl="0" indent="0" algn="l" rtl="0">
              <a:lnSpc>
                <a:spcPct val="115000"/>
              </a:lnSpc>
              <a:spcBef>
                <a:spcPts val="1200"/>
              </a:spcBef>
              <a:spcAft>
                <a:spcPts val="1200"/>
              </a:spcAft>
              <a:buNone/>
            </a:pPr>
            <a:r>
              <a:rPr lang="en-US" sz="2200">
                <a:solidFill>
                  <a:srgbClr val="595959"/>
                </a:solidFill>
                <a:latin typeface="Caveat"/>
                <a:ea typeface="Caveat"/>
                <a:cs typeface="Caveat"/>
                <a:sym typeface="Caveat"/>
              </a:rPr>
              <a:t>-Gather nutrients from food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(in small intestine) and deliver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to EVERY CELL in the body!</a:t>
            </a:r>
            <a:endParaRPr sz="2200">
              <a:solidFill>
                <a:srgbClr val="595959"/>
              </a:solidFill>
              <a:latin typeface="Caveat"/>
              <a:ea typeface="Caveat"/>
              <a:cs typeface="Caveat"/>
              <a:sym typeface="Caveat"/>
            </a:endParaRPr>
          </a:p>
        </p:txBody>
      </p:sp>
      <p:cxnSp>
        <p:nvCxnSpPr>
          <p:cNvPr id="153" name="Google Shape;153;p13"/>
          <p:cNvCxnSpPr>
            <a:endCxn id="154" idx="2"/>
          </p:cNvCxnSpPr>
          <p:nvPr/>
        </p:nvCxnSpPr>
        <p:spPr>
          <a:xfrm rot="10800000" flipH="1">
            <a:off x="6498016" y="1682048"/>
            <a:ext cx="856200" cy="539100"/>
          </a:xfrm>
          <a:prstGeom prst="straightConnector1">
            <a:avLst/>
          </a:prstGeom>
          <a:noFill/>
          <a:ln w="9525" cap="flat" cmpd="sng">
            <a:solidFill>
              <a:srgbClr val="898989"/>
            </a:solidFill>
            <a:prstDash val="solid"/>
            <a:round/>
            <a:headEnd type="none" w="med" len="med"/>
            <a:tailEnd type="none" w="med" len="med"/>
          </a:ln>
        </p:spPr>
      </p:cxnSp>
      <p:cxnSp>
        <p:nvCxnSpPr>
          <p:cNvPr id="155" name="Google Shape;155;p13"/>
          <p:cNvCxnSpPr/>
          <p:nvPr/>
        </p:nvCxnSpPr>
        <p:spPr>
          <a:xfrm rot="10800000">
            <a:off x="7402075" y="1659875"/>
            <a:ext cx="904800" cy="561300"/>
          </a:xfrm>
          <a:prstGeom prst="straightConnector1">
            <a:avLst/>
          </a:prstGeom>
          <a:noFill/>
          <a:ln w="9525" cap="flat" cmpd="sng">
            <a:solidFill>
              <a:srgbClr val="898989"/>
            </a:solidFill>
            <a:prstDash val="solid"/>
            <a:round/>
            <a:headEnd type="none" w="med" len="med"/>
            <a:tailEnd type="none" w="med" len="med"/>
          </a:ln>
        </p:spPr>
      </p:cxnSp>
      <p:sp>
        <p:nvSpPr>
          <p:cNvPr id="156" name="Google Shape;156;p13"/>
          <p:cNvSpPr/>
          <p:nvPr/>
        </p:nvSpPr>
        <p:spPr>
          <a:xfrm rot="134138">
            <a:off x="7301623" y="1583819"/>
            <a:ext cx="199952" cy="199952"/>
          </a:xfrm>
          <a:prstGeom prst="ellipse">
            <a:avLst/>
          </a:prstGeom>
          <a:solidFill>
            <a:srgbClr val="FF9900"/>
          </a:solidFill>
          <a:ln w="9525" cap="flat" cmpd="sng">
            <a:solidFill>
              <a:srgbClr val="898989"/>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 name="Google Shape;154;p13"/>
          <p:cNvSpPr/>
          <p:nvPr/>
        </p:nvSpPr>
        <p:spPr>
          <a:xfrm rot="130073">
            <a:off x="7354182" y="1636264"/>
            <a:ext cx="95168" cy="95168"/>
          </a:xfrm>
          <a:prstGeom prst="ellipse">
            <a:avLst/>
          </a:prstGeom>
          <a:solidFill>
            <a:srgbClr val="FF9900"/>
          </a:solidFill>
          <a:ln w="9525" cap="flat" cmpd="sng">
            <a:solidFill>
              <a:srgbClr val="898989"/>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 name="Google Shape;157;p13"/>
          <p:cNvSpPr/>
          <p:nvPr/>
        </p:nvSpPr>
        <p:spPr>
          <a:xfrm>
            <a:off x="5944675" y="2231025"/>
            <a:ext cx="2914200" cy="3467700"/>
          </a:xfrm>
          <a:prstGeom prst="bevel">
            <a:avLst>
              <a:gd name="adj" fmla="val 12500"/>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14"/>
          <p:cNvPicPr preferRelativeResize="0"/>
          <p:nvPr/>
        </p:nvPicPr>
        <p:blipFill rotWithShape="1">
          <a:blip r:embed="rId3">
            <a:alphaModFix/>
          </a:blip>
          <a:srcRect l="40181" t="52654" r="42874" b="19796"/>
          <a:stretch/>
        </p:blipFill>
        <p:spPr>
          <a:xfrm>
            <a:off x="3045700" y="1763400"/>
            <a:ext cx="3586652" cy="4578575"/>
          </a:xfrm>
          <a:prstGeom prst="rect">
            <a:avLst/>
          </a:prstGeom>
          <a:noFill/>
          <a:ln>
            <a:noFill/>
          </a:ln>
        </p:spPr>
      </p:pic>
      <p:sp>
        <p:nvSpPr>
          <p:cNvPr id="163" name="Google Shape;163;p1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64" name="Google Shape;164;p14"/>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5" name="Google Shape;165;p14"/>
          <p:cNvSpPr txBox="1"/>
          <p:nvPr/>
        </p:nvSpPr>
        <p:spPr>
          <a:xfrm>
            <a:off x="381000" y="512750"/>
            <a:ext cx="5937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male reproductive system</a:t>
            </a:r>
            <a:endParaRPr>
              <a:latin typeface="Lexend Thin"/>
              <a:ea typeface="Lexend Thin"/>
              <a:cs typeface="Lexend Thin"/>
              <a:sym typeface="Lexend Thin"/>
            </a:endParaRPr>
          </a:p>
        </p:txBody>
      </p:sp>
      <p:sp>
        <p:nvSpPr>
          <p:cNvPr id="166" name="Google Shape;166;p14"/>
          <p:cNvSpPr txBox="1"/>
          <p:nvPr/>
        </p:nvSpPr>
        <p:spPr>
          <a:xfrm>
            <a:off x="6318300" y="2578350"/>
            <a:ext cx="2561100" cy="312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latin typeface="Lexend ExtraLight"/>
                <a:ea typeface="Lexend ExtraLight"/>
                <a:cs typeface="Lexend ExtraLight"/>
                <a:sym typeface="Lexend ExtraLight"/>
              </a:rPr>
              <a:t>The </a:t>
            </a:r>
            <a:r>
              <a:rPr lang="en-US" b="1">
                <a:solidFill>
                  <a:schemeClr val="dk1"/>
                </a:solidFill>
                <a:latin typeface="Lexend"/>
                <a:ea typeface="Lexend"/>
                <a:cs typeface="Lexend"/>
                <a:sym typeface="Lexend"/>
              </a:rPr>
              <a:t>reproductive system</a:t>
            </a:r>
            <a:r>
              <a:rPr lang="en-US">
                <a:solidFill>
                  <a:schemeClr val="dk1"/>
                </a:solidFill>
                <a:latin typeface="Lexend ExtraLight"/>
                <a:ea typeface="Lexend ExtraLight"/>
                <a:cs typeface="Lexend ExtraLight"/>
                <a:sym typeface="Lexend ExtraLight"/>
              </a:rPr>
              <a:t> </a:t>
            </a:r>
            <a:r>
              <a:rPr lang="en-US">
                <a:solidFill>
                  <a:srgbClr val="434343"/>
                </a:solidFill>
                <a:latin typeface="Calibri"/>
                <a:ea typeface="Calibri"/>
                <a:cs typeface="Calibri"/>
                <a:sym typeface="Calibri"/>
              </a:rPr>
              <a:t>i</a:t>
            </a:r>
            <a:r>
              <a:rPr lang="en-US">
                <a:solidFill>
                  <a:srgbClr val="434343"/>
                </a:solidFill>
                <a:latin typeface="Lexend ExtraLight"/>
                <a:ea typeface="Lexend ExtraLight"/>
                <a:cs typeface="Lexend ExtraLight"/>
                <a:sym typeface="Lexend ExtraLight"/>
              </a:rPr>
              <a:t>s responsible for bringing about a new life.</a:t>
            </a:r>
            <a:r>
              <a:rPr lang="en-US">
                <a:solidFill>
                  <a:schemeClr val="dk1"/>
                </a:solidFill>
                <a:latin typeface="Lexend ExtraLight"/>
                <a:ea typeface="Lexend ExtraLight"/>
                <a:cs typeface="Lexend ExtraLight"/>
                <a:sym typeface="Lexend ExtraLight"/>
              </a:rPr>
              <a:t> </a:t>
            </a:r>
            <a:br>
              <a:rPr lang="en-US">
                <a:solidFill>
                  <a:schemeClr val="dk1"/>
                </a:solidFill>
                <a:latin typeface="Lexend ExtraLight"/>
                <a:ea typeface="Lexend ExtraLight"/>
                <a:cs typeface="Lexend ExtraLight"/>
                <a:sym typeface="Lexend ExtraLight"/>
              </a:rPr>
            </a:br>
            <a:br>
              <a:rPr lang="en-US">
                <a:solidFill>
                  <a:schemeClr val="dk1"/>
                </a:solidFill>
                <a:latin typeface="Lexend ExtraLight"/>
                <a:ea typeface="Lexend ExtraLight"/>
                <a:cs typeface="Lexend ExtraLight"/>
                <a:sym typeface="Lexend ExtraLight"/>
              </a:rPr>
            </a:br>
            <a:r>
              <a:rPr lang="en-US">
                <a:solidFill>
                  <a:schemeClr val="dk1"/>
                </a:solidFill>
                <a:latin typeface="Lexend ExtraLight"/>
                <a:ea typeface="Lexend ExtraLight"/>
                <a:cs typeface="Lexend ExtraLight"/>
                <a:sym typeface="Lexend ExtraLight"/>
              </a:rPr>
              <a:t>In boys, it includes the testes, scrotum, penis, and all the tubes through which sperm travels.</a:t>
            </a:r>
            <a:br>
              <a:rPr lang="en-US">
                <a:solidFill>
                  <a:schemeClr val="dk1"/>
                </a:solidFill>
                <a:latin typeface="Lexend ExtraLight"/>
                <a:ea typeface="Lexend ExtraLight"/>
                <a:cs typeface="Lexend ExtraLight"/>
                <a:sym typeface="Lexend ExtraLight"/>
              </a:rPr>
            </a:br>
            <a:br>
              <a:rPr lang="en-US">
                <a:solidFill>
                  <a:schemeClr val="dk1"/>
                </a:solidFill>
                <a:latin typeface="Lexend ExtraLight"/>
                <a:ea typeface="Lexend ExtraLight"/>
                <a:cs typeface="Lexend ExtraLight"/>
                <a:sym typeface="Lexend ExtraLight"/>
              </a:rPr>
            </a:br>
            <a:r>
              <a:rPr lang="en-US" b="1">
                <a:solidFill>
                  <a:schemeClr val="dk1"/>
                </a:solidFill>
                <a:latin typeface="Lexend"/>
                <a:ea typeface="Lexend"/>
                <a:cs typeface="Lexend"/>
                <a:sym typeface="Lexend"/>
              </a:rPr>
              <a:t>The reproductive system plays an important role in men’s overall health.</a:t>
            </a:r>
            <a:endParaRPr b="1">
              <a:latin typeface="Lexend"/>
              <a:ea typeface="Lexend"/>
              <a:cs typeface="Lexend"/>
              <a:sym typeface="Lexend"/>
            </a:endParaRPr>
          </a:p>
        </p:txBody>
      </p:sp>
      <p:sp>
        <p:nvSpPr>
          <p:cNvPr id="167" name="Google Shape;167;p14"/>
          <p:cNvSpPr/>
          <p:nvPr/>
        </p:nvSpPr>
        <p:spPr>
          <a:xfrm rot="-193781">
            <a:off x="182703" y="1553513"/>
            <a:ext cx="3423938" cy="3105395"/>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8" name="Google Shape;168;p14"/>
          <p:cNvSpPr txBox="1"/>
          <p:nvPr/>
        </p:nvSpPr>
        <p:spPr>
          <a:xfrm rot="-193538">
            <a:off x="-85531" y="1695259"/>
            <a:ext cx="3684137" cy="2406506"/>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rgbClr val="000000"/>
              </a:buClr>
              <a:buSzPts val="100"/>
              <a:buFont typeface="Caveat"/>
              <a:buChar char="●"/>
            </a:pPr>
            <a:r>
              <a:rPr lang="en-US" sz="2100" b="1" u="sng">
                <a:solidFill>
                  <a:srgbClr val="595959"/>
                </a:solidFill>
                <a:latin typeface="Caveat"/>
                <a:ea typeface="Caveat"/>
                <a:cs typeface="Caveat"/>
                <a:sym typeface="Caveat"/>
              </a:rPr>
              <a:t>TO DOs:</a:t>
            </a: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rgbClr val="000000"/>
              </a:buClr>
              <a:buSzPts val="100"/>
              <a:buFont typeface="Caveat"/>
              <a:buChar char="●"/>
            </a:pPr>
            <a:r>
              <a:rPr lang="en-US" sz="2100">
                <a:solidFill>
                  <a:srgbClr val="595959"/>
                </a:solidFill>
                <a:latin typeface="Caveat"/>
                <a:ea typeface="Caveat"/>
                <a:cs typeface="Caveat"/>
                <a:sym typeface="Caveat"/>
              </a:rPr>
              <a:t>-Produce testosterone</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-Testosterone to regulate: </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-bone mass</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-fat distribution</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-muscle strength, </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-red blood cells </a:t>
            </a:r>
            <a:endParaRPr sz="2100">
              <a:solidFill>
                <a:srgbClr val="595959"/>
              </a:solidFill>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5"/>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5" name="Google Shape;175;p15"/>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76" name="Google Shape;176;p15"/>
          <p:cNvSpPr txBox="1">
            <a:spLocks noGrp="1"/>
          </p:cNvSpPr>
          <p:nvPr>
            <p:ph type="body" idx="4294967295"/>
          </p:nvPr>
        </p:nvSpPr>
        <p:spPr>
          <a:xfrm>
            <a:off x="-241375" y="2099538"/>
            <a:ext cx="4382700" cy="2658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400"/>
              <a:buFont typeface="Arial"/>
              <a:buNone/>
            </a:pPr>
            <a:r>
              <a:rPr lang="en-US" sz="2400">
                <a:solidFill>
                  <a:srgbClr val="3F3F3F"/>
                </a:solidFill>
                <a:latin typeface="Lexend ExtraLight"/>
                <a:ea typeface="Lexend ExtraLight"/>
                <a:cs typeface="Lexend ExtraLight"/>
                <a:sym typeface="Lexend ExtraLight"/>
              </a:rPr>
              <a:t>Cells</a:t>
            </a:r>
            <a:endParaRPr sz="24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2400"/>
              <a:buFont typeface="Arial"/>
              <a:buNone/>
            </a:pPr>
            <a:br>
              <a:rPr lang="en-US" sz="2400">
                <a:solidFill>
                  <a:srgbClr val="3F3F3F"/>
                </a:solidFill>
                <a:latin typeface="Lexend ExtraLight"/>
                <a:ea typeface="Lexend ExtraLight"/>
                <a:cs typeface="Lexend ExtraLight"/>
                <a:sym typeface="Lexend ExtraLight"/>
              </a:rPr>
            </a:br>
            <a:endParaRPr sz="2400">
              <a:solidFill>
                <a:srgbClr val="3F3F3F"/>
              </a:solidFill>
              <a:latin typeface="Lexend ExtraLight"/>
              <a:ea typeface="Lexend ExtraLight"/>
              <a:cs typeface="Lexend ExtraLight"/>
              <a:sym typeface="Lexend ExtraLight"/>
            </a:endParaRPr>
          </a:p>
          <a:p>
            <a:pPr marL="0" marR="0" lvl="0" indent="0" algn="ctr" rtl="0">
              <a:lnSpc>
                <a:spcPct val="100000"/>
              </a:lnSpc>
              <a:spcBef>
                <a:spcPts val="0"/>
              </a:spcBef>
              <a:spcAft>
                <a:spcPts val="0"/>
              </a:spcAft>
              <a:buClr>
                <a:srgbClr val="595959"/>
              </a:buClr>
              <a:buSzPts val="2400"/>
              <a:buFont typeface="Arial"/>
              <a:buNone/>
            </a:pPr>
            <a:r>
              <a:rPr lang="en-US" sz="2400">
                <a:solidFill>
                  <a:srgbClr val="3F3F3F"/>
                </a:solidFill>
                <a:latin typeface="Lexend ExtraLight"/>
                <a:ea typeface="Lexend ExtraLight"/>
                <a:cs typeface="Lexend ExtraLight"/>
                <a:sym typeface="Lexend ExtraLight"/>
              </a:rPr>
              <a:t>Organs</a:t>
            </a:r>
            <a:br>
              <a:rPr lang="en-US" sz="2400">
                <a:solidFill>
                  <a:srgbClr val="3F3F3F"/>
                </a:solidFill>
                <a:latin typeface="Lexend ExtraLight"/>
                <a:ea typeface="Lexend ExtraLight"/>
                <a:cs typeface="Lexend ExtraLight"/>
                <a:sym typeface="Lexend ExtraLight"/>
              </a:rPr>
            </a:br>
            <a:endParaRPr sz="2400">
              <a:solidFill>
                <a:srgbClr val="3F3F3F"/>
              </a:solidFill>
              <a:latin typeface="Lexend ExtraLight"/>
              <a:ea typeface="Lexend ExtraLight"/>
              <a:cs typeface="Lexend ExtraLight"/>
              <a:sym typeface="Lexend ExtraLight"/>
            </a:endParaRPr>
          </a:p>
          <a:p>
            <a:pPr marL="0" marR="0" lvl="0" indent="0" algn="ctr" rtl="0">
              <a:lnSpc>
                <a:spcPct val="100000"/>
              </a:lnSpc>
              <a:spcBef>
                <a:spcPts val="0"/>
              </a:spcBef>
              <a:spcAft>
                <a:spcPts val="0"/>
              </a:spcAft>
              <a:buClr>
                <a:srgbClr val="595959"/>
              </a:buClr>
              <a:buSzPts val="2400"/>
              <a:buFont typeface="Arial"/>
              <a:buNone/>
            </a:pPr>
            <a:r>
              <a:rPr lang="en-US" sz="2400">
                <a:solidFill>
                  <a:srgbClr val="3F3F3F"/>
                </a:solidFill>
                <a:latin typeface="Lexend ExtraLight"/>
                <a:ea typeface="Lexend ExtraLight"/>
                <a:cs typeface="Lexend ExtraLight"/>
                <a:sym typeface="Lexend ExtraLight"/>
              </a:rPr>
              <a:t> </a:t>
            </a:r>
            <a:br>
              <a:rPr lang="en-US" sz="2400">
                <a:solidFill>
                  <a:srgbClr val="3F3F3F"/>
                </a:solidFill>
                <a:latin typeface="Lexend ExtraLight"/>
                <a:ea typeface="Lexend ExtraLight"/>
                <a:cs typeface="Lexend ExtraLight"/>
                <a:sym typeface="Lexend ExtraLight"/>
              </a:rPr>
            </a:br>
            <a:r>
              <a:rPr lang="en-US" sz="2400">
                <a:solidFill>
                  <a:srgbClr val="3F3F3F"/>
                </a:solidFill>
                <a:latin typeface="Lexend ExtraLight"/>
                <a:ea typeface="Lexend ExtraLight"/>
                <a:cs typeface="Lexend ExtraLight"/>
                <a:sym typeface="Lexend ExtraLight"/>
              </a:rPr>
              <a:t>Systems</a:t>
            </a:r>
            <a:endParaRPr sz="2400">
              <a:solidFill>
                <a:srgbClr val="3F3F3F"/>
              </a:solidFill>
              <a:latin typeface="Lexend ExtraLight"/>
              <a:ea typeface="Lexend ExtraLight"/>
              <a:cs typeface="Lexend ExtraLight"/>
              <a:sym typeface="Lexend ExtraLight"/>
            </a:endParaRPr>
          </a:p>
          <a:p>
            <a:pPr marL="0" marR="0" lvl="0" indent="0" algn="l" rtl="0">
              <a:lnSpc>
                <a:spcPct val="110000"/>
              </a:lnSpc>
              <a:spcBef>
                <a:spcPts val="0"/>
              </a:spcBef>
              <a:spcAft>
                <a:spcPts val="0"/>
              </a:spcAft>
              <a:buClr>
                <a:srgbClr val="595959"/>
              </a:buClr>
              <a:buSzPts val="2400"/>
              <a:buFont typeface="Arial"/>
              <a:buNone/>
            </a:pPr>
            <a:endParaRPr sz="2200" i="0" u="none" strike="noStrike" cap="none">
              <a:solidFill>
                <a:schemeClr val="dk1"/>
              </a:solidFill>
              <a:latin typeface="Lexend ExtraLight"/>
              <a:ea typeface="Lexend ExtraLight"/>
              <a:cs typeface="Lexend ExtraLight"/>
              <a:sym typeface="Lexend ExtraLight"/>
            </a:endParaRPr>
          </a:p>
          <a:p>
            <a:pPr marL="0" marR="0" lvl="0" indent="0" algn="l" rtl="0">
              <a:lnSpc>
                <a:spcPct val="110000"/>
              </a:lnSpc>
              <a:spcBef>
                <a:spcPts val="0"/>
              </a:spcBef>
              <a:spcAft>
                <a:spcPts val="0"/>
              </a:spcAft>
              <a:buClr>
                <a:srgbClr val="595959"/>
              </a:buClr>
              <a:buSzPts val="2400"/>
              <a:buFont typeface="Arial"/>
              <a:buNone/>
            </a:pPr>
            <a:endParaRPr sz="2200" i="0" u="none" strike="noStrike" cap="none">
              <a:solidFill>
                <a:schemeClr val="dk1"/>
              </a:solidFill>
              <a:latin typeface="Lexend ExtraLight"/>
              <a:ea typeface="Lexend ExtraLight"/>
              <a:cs typeface="Lexend ExtraLight"/>
              <a:sym typeface="Lexend ExtraLight"/>
            </a:endParaRPr>
          </a:p>
          <a:p>
            <a:pPr marL="0" marR="0" lvl="0" indent="0" algn="l" rtl="0">
              <a:lnSpc>
                <a:spcPct val="110000"/>
              </a:lnSpc>
              <a:spcBef>
                <a:spcPts val="0"/>
              </a:spcBef>
              <a:spcAft>
                <a:spcPts val="0"/>
              </a:spcAft>
              <a:buClr>
                <a:srgbClr val="595959"/>
              </a:buClr>
              <a:buSzPts val="2400"/>
              <a:buFont typeface="Arial"/>
              <a:buNone/>
            </a:pPr>
            <a:endParaRPr sz="2200" i="0" u="none" strike="noStrike" cap="none">
              <a:solidFill>
                <a:srgbClr val="666666"/>
              </a:solidFill>
              <a:latin typeface="Lexend ExtraLight"/>
              <a:ea typeface="Lexend ExtraLight"/>
              <a:cs typeface="Lexend ExtraLight"/>
              <a:sym typeface="Lexend ExtraLight"/>
            </a:endParaRPr>
          </a:p>
          <a:p>
            <a:pPr marL="0" marR="0" lvl="0" indent="0" algn="l" rtl="0">
              <a:lnSpc>
                <a:spcPct val="110000"/>
              </a:lnSpc>
              <a:spcBef>
                <a:spcPts val="0"/>
              </a:spcBef>
              <a:spcAft>
                <a:spcPts val="0"/>
              </a:spcAft>
              <a:buClr>
                <a:srgbClr val="595959"/>
              </a:buClr>
              <a:buSzPts val="2400"/>
              <a:buFont typeface="Arial"/>
              <a:buNone/>
            </a:pPr>
            <a:endParaRPr sz="2200" i="0" u="none" strike="noStrike" cap="none">
              <a:solidFill>
                <a:srgbClr val="666666"/>
              </a:solidFill>
              <a:latin typeface="Lexend ExtraLight"/>
              <a:ea typeface="Lexend ExtraLight"/>
              <a:cs typeface="Lexend ExtraLight"/>
              <a:sym typeface="Lexend ExtraLight"/>
            </a:endParaRPr>
          </a:p>
        </p:txBody>
      </p:sp>
      <p:sp>
        <p:nvSpPr>
          <p:cNvPr id="177" name="Google Shape;177;p1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178" name="Google Shape;178;p15"/>
          <p:cNvSpPr txBox="1"/>
          <p:nvPr/>
        </p:nvSpPr>
        <p:spPr>
          <a:xfrm>
            <a:off x="202425" y="5862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b</a:t>
            </a:r>
            <a:r>
              <a:rPr lang="en-US" sz="3000" i="0" u="none">
                <a:solidFill>
                  <a:srgbClr val="FFFFFF"/>
                </a:solidFill>
                <a:latin typeface="Lexend Thin"/>
                <a:ea typeface="Lexend Thin"/>
                <a:cs typeface="Lexend Thin"/>
                <a:sym typeface="Lexend Thin"/>
              </a:rPr>
              <a:t>ody</a:t>
            </a:r>
            <a:endParaRPr>
              <a:latin typeface="Lexend Thin"/>
              <a:ea typeface="Lexend Thin"/>
              <a:cs typeface="Lexend Thin"/>
              <a:sym typeface="Lexend Thin"/>
            </a:endParaRPr>
          </a:p>
        </p:txBody>
      </p:sp>
      <p:sp>
        <p:nvSpPr>
          <p:cNvPr id="179" name="Google Shape;179;p15"/>
          <p:cNvSpPr/>
          <p:nvPr/>
        </p:nvSpPr>
        <p:spPr>
          <a:xfrm>
            <a:off x="3519457" y="2106675"/>
            <a:ext cx="232200" cy="464700"/>
          </a:xfrm>
          <a:prstGeom prst="downArrow">
            <a:avLst>
              <a:gd name="adj1" fmla="val 50000"/>
              <a:gd name="adj2" fmla="val 50000"/>
            </a:avLst>
          </a:prstGeom>
          <a:solidFill>
            <a:srgbClr val="1155CC"/>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0" name="Google Shape;180;p15"/>
          <p:cNvPicPr preferRelativeResize="0"/>
          <p:nvPr/>
        </p:nvPicPr>
        <p:blipFill rotWithShape="1">
          <a:blip r:embed="rId3">
            <a:alphaModFix/>
          </a:blip>
          <a:srcRect l="17879" r="70901" b="52656"/>
          <a:stretch/>
        </p:blipFill>
        <p:spPr>
          <a:xfrm>
            <a:off x="4979920" y="2350531"/>
            <a:ext cx="694661" cy="2603907"/>
          </a:xfrm>
          <a:prstGeom prst="rect">
            <a:avLst/>
          </a:prstGeom>
          <a:noFill/>
          <a:ln>
            <a:noFill/>
          </a:ln>
        </p:spPr>
      </p:pic>
      <p:pic>
        <p:nvPicPr>
          <p:cNvPr id="181" name="Google Shape;181;p15"/>
          <p:cNvPicPr preferRelativeResize="0"/>
          <p:nvPr/>
        </p:nvPicPr>
        <p:blipFill rotWithShape="1">
          <a:blip r:embed="rId3">
            <a:alphaModFix/>
          </a:blip>
          <a:srcRect l="34386" r="54370" b="52656"/>
          <a:stretch/>
        </p:blipFill>
        <p:spPr>
          <a:xfrm>
            <a:off x="5729089" y="2340399"/>
            <a:ext cx="709064" cy="2652267"/>
          </a:xfrm>
          <a:prstGeom prst="rect">
            <a:avLst/>
          </a:prstGeom>
          <a:noFill/>
          <a:ln>
            <a:noFill/>
          </a:ln>
        </p:spPr>
      </p:pic>
      <p:pic>
        <p:nvPicPr>
          <p:cNvPr id="182" name="Google Shape;182;p15"/>
          <p:cNvPicPr preferRelativeResize="0"/>
          <p:nvPr/>
        </p:nvPicPr>
        <p:blipFill rotWithShape="1">
          <a:blip r:embed="rId3">
            <a:alphaModFix/>
          </a:blip>
          <a:srcRect l="68562" r="20433" b="52656"/>
          <a:stretch/>
        </p:blipFill>
        <p:spPr>
          <a:xfrm>
            <a:off x="6513176" y="2297485"/>
            <a:ext cx="709064" cy="2709962"/>
          </a:xfrm>
          <a:prstGeom prst="rect">
            <a:avLst/>
          </a:prstGeom>
          <a:noFill/>
          <a:ln>
            <a:noFill/>
          </a:ln>
        </p:spPr>
      </p:pic>
      <p:pic>
        <p:nvPicPr>
          <p:cNvPr id="183" name="Google Shape;183;p15"/>
          <p:cNvPicPr preferRelativeResize="0"/>
          <p:nvPr/>
        </p:nvPicPr>
        <p:blipFill rotWithShape="1">
          <a:blip r:embed="rId3">
            <a:alphaModFix/>
          </a:blip>
          <a:srcRect l="86387" r="2608" b="52656"/>
          <a:stretch/>
        </p:blipFill>
        <p:spPr>
          <a:xfrm>
            <a:off x="7307331" y="2297485"/>
            <a:ext cx="709064" cy="2709962"/>
          </a:xfrm>
          <a:prstGeom prst="rect">
            <a:avLst/>
          </a:prstGeom>
          <a:noFill/>
          <a:ln>
            <a:noFill/>
          </a:ln>
        </p:spPr>
      </p:pic>
      <p:sp>
        <p:nvSpPr>
          <p:cNvPr id="184" name="Google Shape;184;p15"/>
          <p:cNvSpPr/>
          <p:nvPr/>
        </p:nvSpPr>
        <p:spPr>
          <a:xfrm>
            <a:off x="7323026" y="2297082"/>
            <a:ext cx="694500" cy="27099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5" name="Google Shape;185;p15"/>
          <p:cNvSpPr/>
          <p:nvPr/>
        </p:nvSpPr>
        <p:spPr>
          <a:xfrm>
            <a:off x="6513171" y="2297084"/>
            <a:ext cx="694500" cy="27099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p15"/>
          <p:cNvSpPr/>
          <p:nvPr/>
        </p:nvSpPr>
        <p:spPr>
          <a:xfrm>
            <a:off x="4985339" y="2298504"/>
            <a:ext cx="694500" cy="27099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7" name="Google Shape;187;p15"/>
          <p:cNvSpPr/>
          <p:nvPr/>
        </p:nvSpPr>
        <p:spPr>
          <a:xfrm>
            <a:off x="5729095" y="2297092"/>
            <a:ext cx="694500" cy="27099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88" name="Google Shape;188;p15"/>
          <p:cNvCxnSpPr/>
          <p:nvPr/>
        </p:nvCxnSpPr>
        <p:spPr>
          <a:xfrm>
            <a:off x="5580468" y="3241215"/>
            <a:ext cx="803100" cy="7200"/>
          </a:xfrm>
          <a:prstGeom prst="straightConnector1">
            <a:avLst/>
          </a:prstGeom>
          <a:noFill/>
          <a:ln w="38100" cap="flat" cmpd="sng">
            <a:solidFill>
              <a:srgbClr val="CC0000"/>
            </a:solidFill>
            <a:prstDash val="solid"/>
            <a:round/>
            <a:headEnd type="oval" w="med" len="med"/>
            <a:tailEnd type="none" w="med" len="med"/>
          </a:ln>
        </p:spPr>
      </p:cxnSp>
      <p:cxnSp>
        <p:nvCxnSpPr>
          <p:cNvPr id="189" name="Google Shape;189;p15"/>
          <p:cNvCxnSpPr/>
          <p:nvPr/>
        </p:nvCxnSpPr>
        <p:spPr>
          <a:xfrm>
            <a:off x="6344608" y="3244025"/>
            <a:ext cx="829200" cy="13200"/>
          </a:xfrm>
          <a:prstGeom prst="straightConnector1">
            <a:avLst/>
          </a:prstGeom>
          <a:noFill/>
          <a:ln w="38100" cap="flat" cmpd="sng">
            <a:solidFill>
              <a:srgbClr val="8F92BC"/>
            </a:solidFill>
            <a:prstDash val="solid"/>
            <a:round/>
            <a:headEnd type="oval" w="med" len="med"/>
            <a:tailEnd type="none" w="med" len="med"/>
          </a:ln>
        </p:spPr>
      </p:cxnSp>
      <p:cxnSp>
        <p:nvCxnSpPr>
          <p:cNvPr id="190" name="Google Shape;190;p15"/>
          <p:cNvCxnSpPr/>
          <p:nvPr/>
        </p:nvCxnSpPr>
        <p:spPr>
          <a:xfrm>
            <a:off x="7156784" y="3247549"/>
            <a:ext cx="877800" cy="6600"/>
          </a:xfrm>
          <a:prstGeom prst="straightConnector1">
            <a:avLst/>
          </a:prstGeom>
          <a:noFill/>
          <a:ln w="38100" cap="flat" cmpd="sng">
            <a:solidFill>
              <a:srgbClr val="F1C232"/>
            </a:solidFill>
            <a:prstDash val="solid"/>
            <a:round/>
            <a:headEnd type="oval" w="med" len="med"/>
            <a:tailEnd type="none" w="med" len="med"/>
          </a:ln>
        </p:spPr>
      </p:cxnSp>
      <p:cxnSp>
        <p:nvCxnSpPr>
          <p:cNvPr id="191" name="Google Shape;191;p15"/>
          <p:cNvCxnSpPr/>
          <p:nvPr/>
        </p:nvCxnSpPr>
        <p:spPr>
          <a:xfrm rot="10800000" flipH="1">
            <a:off x="4920271" y="3241753"/>
            <a:ext cx="696300" cy="6600"/>
          </a:xfrm>
          <a:prstGeom prst="straightConnector1">
            <a:avLst/>
          </a:prstGeom>
          <a:noFill/>
          <a:ln w="38100" cap="flat" cmpd="sng">
            <a:solidFill>
              <a:srgbClr val="999999"/>
            </a:solidFill>
            <a:prstDash val="solid"/>
            <a:round/>
            <a:headEnd type="oval" w="med" len="med"/>
            <a:tailEnd type="none" w="med" len="med"/>
          </a:ln>
        </p:spPr>
      </p:cxnSp>
      <p:pic>
        <p:nvPicPr>
          <p:cNvPr id="192" name="Google Shape;192;p15"/>
          <p:cNvPicPr preferRelativeResize="0"/>
          <p:nvPr/>
        </p:nvPicPr>
        <p:blipFill>
          <a:blip r:embed="rId4">
            <a:alphaModFix/>
          </a:blip>
          <a:stretch>
            <a:fillRect/>
          </a:stretch>
        </p:blipFill>
        <p:spPr>
          <a:xfrm>
            <a:off x="2712525" y="1652525"/>
            <a:ext cx="1387351" cy="3998976"/>
          </a:xfrm>
          <a:prstGeom prst="rect">
            <a:avLst/>
          </a:prstGeom>
          <a:noFill/>
          <a:ln>
            <a:noFill/>
          </a:ln>
        </p:spPr>
      </p:pic>
      <p:cxnSp>
        <p:nvCxnSpPr>
          <p:cNvPr id="193" name="Google Shape;193;p15"/>
          <p:cNvCxnSpPr/>
          <p:nvPr/>
        </p:nvCxnSpPr>
        <p:spPr>
          <a:xfrm flipH="1">
            <a:off x="3428605" y="3249568"/>
            <a:ext cx="1629900" cy="300"/>
          </a:xfrm>
          <a:prstGeom prst="straightConnector1">
            <a:avLst/>
          </a:prstGeom>
          <a:noFill/>
          <a:ln w="38100" cap="flat" cmpd="sng">
            <a:solidFill>
              <a:srgbClr val="0000FF"/>
            </a:solidFill>
            <a:prstDash val="solid"/>
            <a:round/>
            <a:headEnd type="none" w="med" len="med"/>
            <a:tailEnd type="oval" w="med" len="med"/>
          </a:ln>
        </p:spPr>
      </p:cxnSp>
      <p:sp>
        <p:nvSpPr>
          <p:cNvPr id="194" name="Google Shape;194;p15"/>
          <p:cNvSpPr/>
          <p:nvPr/>
        </p:nvSpPr>
        <p:spPr>
          <a:xfrm>
            <a:off x="1839200" y="2619700"/>
            <a:ext cx="154500" cy="394200"/>
          </a:xfrm>
          <a:prstGeom prst="downArrow">
            <a:avLst>
              <a:gd name="adj1" fmla="val 50000"/>
              <a:gd name="adj2" fmla="val 50000"/>
            </a:avLst>
          </a:prstGeom>
          <a:solidFill>
            <a:srgbClr val="1155CC"/>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p:nvPr/>
        </p:nvSpPr>
        <p:spPr>
          <a:xfrm>
            <a:off x="750475" y="1605000"/>
            <a:ext cx="446100" cy="3648000"/>
          </a:xfrm>
          <a:prstGeom prst="leftBrace">
            <a:avLst>
              <a:gd name="adj1" fmla="val 50000"/>
              <a:gd name="adj2" fmla="val 50000"/>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p15"/>
          <p:cNvSpPr/>
          <p:nvPr/>
        </p:nvSpPr>
        <p:spPr>
          <a:xfrm>
            <a:off x="1839200" y="3821125"/>
            <a:ext cx="154500" cy="394200"/>
          </a:xfrm>
          <a:prstGeom prst="downArrow">
            <a:avLst>
              <a:gd name="adj1" fmla="val 50000"/>
              <a:gd name="adj2" fmla="val 50000"/>
            </a:avLst>
          </a:prstGeom>
          <a:solidFill>
            <a:srgbClr val="1155CC"/>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5"/>
          <p:cNvSpPr txBox="1"/>
          <p:nvPr/>
        </p:nvSpPr>
        <p:spPr>
          <a:xfrm>
            <a:off x="802200" y="5773688"/>
            <a:ext cx="7539600" cy="5970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None/>
            </a:pPr>
            <a:r>
              <a:rPr lang="en-US" sz="1800">
                <a:solidFill>
                  <a:srgbClr val="FF9900"/>
                </a:solidFill>
                <a:latin typeface="Lexend Light"/>
                <a:ea typeface="Lexend Light"/>
                <a:cs typeface="Lexend Light"/>
                <a:sym typeface="Lexend Light"/>
              </a:rPr>
              <a:t>The health of </a:t>
            </a:r>
            <a:r>
              <a:rPr lang="en-US" sz="1800" b="1">
                <a:solidFill>
                  <a:srgbClr val="FF9900"/>
                </a:solidFill>
                <a:latin typeface="Lexend"/>
                <a:ea typeface="Lexend"/>
                <a:cs typeface="Lexend"/>
                <a:sym typeface="Lexend"/>
              </a:rPr>
              <a:t>every system impacts</a:t>
            </a:r>
            <a:r>
              <a:rPr lang="en-US" sz="1800">
                <a:solidFill>
                  <a:srgbClr val="FF9900"/>
                </a:solidFill>
                <a:latin typeface="Lexend Light"/>
                <a:ea typeface="Lexend Light"/>
                <a:cs typeface="Lexend Light"/>
                <a:sym typeface="Lexend Light"/>
              </a:rPr>
              <a:t> the health of </a:t>
            </a:r>
            <a:r>
              <a:rPr lang="en-US" sz="1800" b="1">
                <a:solidFill>
                  <a:srgbClr val="FF9900"/>
                </a:solidFill>
                <a:latin typeface="Lexend"/>
                <a:ea typeface="Lexend"/>
                <a:cs typeface="Lexend"/>
                <a:sym typeface="Lexend"/>
              </a:rPr>
              <a:t>the whole body.</a:t>
            </a:r>
            <a:endParaRPr sz="1800" b="1">
              <a:solidFill>
                <a:srgbClr val="FF9900"/>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6"/>
          <p:cNvSpPr/>
          <p:nvPr/>
        </p:nvSpPr>
        <p:spPr>
          <a:xfrm>
            <a:off x="2416525" y="1716275"/>
            <a:ext cx="6297000" cy="3214800"/>
          </a:xfrm>
          <a:prstGeom prst="wedgeRectCallout">
            <a:avLst>
              <a:gd name="adj1" fmla="val -59664"/>
              <a:gd name="adj2" fmla="val -36832"/>
            </a:avLst>
          </a:prstGeom>
          <a:solidFill>
            <a:srgbClr val="1C458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04" name="Google Shape;204;p16"/>
          <p:cNvPicPr preferRelativeResize="0"/>
          <p:nvPr/>
        </p:nvPicPr>
        <p:blipFill>
          <a:blip r:embed="rId3">
            <a:alphaModFix/>
          </a:blip>
          <a:stretch>
            <a:fillRect/>
          </a:stretch>
        </p:blipFill>
        <p:spPr>
          <a:xfrm>
            <a:off x="132948" y="1217650"/>
            <a:ext cx="2220110" cy="5585802"/>
          </a:xfrm>
          <a:prstGeom prst="rect">
            <a:avLst/>
          </a:prstGeom>
          <a:noFill/>
          <a:ln>
            <a:noFill/>
          </a:ln>
        </p:spPr>
      </p:pic>
      <p:sp>
        <p:nvSpPr>
          <p:cNvPr id="205" name="Google Shape;205;p16"/>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6" name="Google Shape;206;p16"/>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⚡Game Time!⚡ </a:t>
            </a:r>
            <a:endParaRPr>
              <a:latin typeface="Lexend Thin"/>
              <a:ea typeface="Lexend Thin"/>
              <a:cs typeface="Lexend Thin"/>
              <a:sym typeface="Lexend Thin"/>
            </a:endParaRPr>
          </a:p>
        </p:txBody>
      </p:sp>
      <p:sp>
        <p:nvSpPr>
          <p:cNvPr id="207" name="Google Shape;207;p16"/>
          <p:cNvSpPr txBox="1">
            <a:spLocks noGrp="1"/>
          </p:cNvSpPr>
          <p:nvPr>
            <p:ph type="body" idx="4294967295"/>
          </p:nvPr>
        </p:nvSpPr>
        <p:spPr>
          <a:xfrm>
            <a:off x="2571347" y="2209804"/>
            <a:ext cx="5791200" cy="2438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8587C2"/>
              </a:buClr>
              <a:buSzPts val="1350"/>
              <a:buFont typeface="Calibri"/>
              <a:buNone/>
            </a:pPr>
            <a:endParaRPr sz="800">
              <a:solidFill>
                <a:srgbClr val="757AA8"/>
              </a:solidFill>
              <a:latin typeface="Lexend Thin"/>
              <a:ea typeface="Lexend Thin"/>
              <a:cs typeface="Lexend Thin"/>
              <a:sym typeface="Lexend Thin"/>
            </a:endParaRPr>
          </a:p>
          <a:p>
            <a:pPr marL="0" marR="0" lvl="0" indent="0" algn="ctr" rtl="0">
              <a:lnSpc>
                <a:spcPct val="100000"/>
              </a:lnSpc>
              <a:spcBef>
                <a:spcPts val="0"/>
              </a:spcBef>
              <a:spcAft>
                <a:spcPts val="0"/>
              </a:spcAft>
              <a:buClr>
                <a:srgbClr val="8587C2"/>
              </a:buClr>
              <a:buSzPts val="1350"/>
              <a:buFont typeface="Calibri"/>
              <a:buNone/>
            </a:pPr>
            <a:r>
              <a:rPr lang="en-US" sz="4500">
                <a:solidFill>
                  <a:schemeClr val="lt1"/>
                </a:solidFill>
                <a:latin typeface="Lexend Thin"/>
                <a:ea typeface="Lexend Thin"/>
                <a:cs typeface="Lexend Thin"/>
                <a:sym typeface="Lexend Thin"/>
              </a:rPr>
              <a:t>It’s time for…</a:t>
            </a:r>
            <a:br>
              <a:rPr lang="en-US" sz="4500">
                <a:solidFill>
                  <a:schemeClr val="lt1"/>
                </a:solidFill>
                <a:latin typeface="Lexend Thin"/>
                <a:ea typeface="Lexend Thin"/>
                <a:cs typeface="Lexend Thin"/>
                <a:sym typeface="Lexend Thin"/>
              </a:rPr>
            </a:br>
            <a:r>
              <a:rPr lang="en-US" sz="4500" b="1">
                <a:solidFill>
                  <a:schemeClr val="lt1"/>
                </a:solidFill>
                <a:latin typeface="Lexend"/>
                <a:ea typeface="Lexend"/>
                <a:cs typeface="Lexend"/>
                <a:sym typeface="Lexend"/>
              </a:rPr>
              <a:t>Name that System!</a:t>
            </a:r>
            <a:endParaRPr sz="2700" b="1" i="1">
              <a:solidFill>
                <a:schemeClr val="lt1"/>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7"/>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14" name="Google Shape;214;p17"/>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⚡Name that system!⚡ </a:t>
            </a:r>
            <a:endParaRPr>
              <a:latin typeface="Lexend Thin"/>
              <a:ea typeface="Lexend Thin"/>
              <a:cs typeface="Lexend Thin"/>
              <a:sym typeface="Lexend Thin"/>
            </a:endParaRPr>
          </a:p>
        </p:txBody>
      </p:sp>
      <p:cxnSp>
        <p:nvCxnSpPr>
          <p:cNvPr id="215" name="Google Shape;215;p17"/>
          <p:cNvCxnSpPr/>
          <p:nvPr/>
        </p:nvCxnSpPr>
        <p:spPr>
          <a:xfrm>
            <a:off x="3440412" y="6638725"/>
            <a:ext cx="2263200" cy="0"/>
          </a:xfrm>
          <a:prstGeom prst="straightConnector1">
            <a:avLst/>
          </a:prstGeom>
          <a:noFill/>
          <a:ln w="9525" cap="flat" cmpd="sng">
            <a:solidFill>
              <a:srgbClr val="1F497D"/>
            </a:solidFill>
            <a:prstDash val="solid"/>
            <a:round/>
            <a:headEnd type="none" w="med" len="med"/>
            <a:tailEnd type="none" w="med" len="med"/>
          </a:ln>
        </p:spPr>
      </p:cxnSp>
      <p:pic>
        <p:nvPicPr>
          <p:cNvPr id="216" name="Google Shape;216;p17"/>
          <p:cNvPicPr preferRelativeResize="0"/>
          <p:nvPr/>
        </p:nvPicPr>
        <p:blipFill rotWithShape="1">
          <a:blip r:embed="rId3">
            <a:alphaModFix/>
          </a:blip>
          <a:srcRect l="65919" r="16843" b="52656"/>
          <a:stretch/>
        </p:blipFill>
        <p:spPr>
          <a:xfrm>
            <a:off x="3341273" y="1183500"/>
            <a:ext cx="2422077" cy="52231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23" name="Google Shape;223;p18"/>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a:t>
            </a:r>
            <a:r>
              <a:rPr lang="en-US" sz="3000" b="1">
                <a:latin typeface="Lexend"/>
                <a:ea typeface="Lexend"/>
                <a:cs typeface="Lexend"/>
                <a:sym typeface="Lexend"/>
              </a:rPr>
              <a:t>Answer</a:t>
            </a:r>
            <a:r>
              <a:rPr lang="en-US" sz="3000">
                <a:latin typeface="Lexend Thin"/>
                <a:ea typeface="Lexend Thin"/>
                <a:cs typeface="Lexend Thin"/>
                <a:sym typeface="Lexend Thin"/>
              </a:rPr>
              <a:t>⚡ </a:t>
            </a:r>
            <a:endParaRPr>
              <a:latin typeface="Lexend Thin"/>
              <a:ea typeface="Lexend Thin"/>
              <a:cs typeface="Lexend Thin"/>
              <a:sym typeface="Lexend Thin"/>
            </a:endParaRPr>
          </a:p>
        </p:txBody>
      </p:sp>
      <p:cxnSp>
        <p:nvCxnSpPr>
          <p:cNvPr id="224" name="Google Shape;224;p18"/>
          <p:cNvCxnSpPr/>
          <p:nvPr/>
        </p:nvCxnSpPr>
        <p:spPr>
          <a:xfrm>
            <a:off x="3470287" y="6714925"/>
            <a:ext cx="2263200" cy="0"/>
          </a:xfrm>
          <a:prstGeom prst="straightConnector1">
            <a:avLst/>
          </a:prstGeom>
          <a:noFill/>
          <a:ln w="9525" cap="flat" cmpd="sng">
            <a:solidFill>
              <a:srgbClr val="1F497D"/>
            </a:solidFill>
            <a:prstDash val="solid"/>
            <a:round/>
            <a:headEnd type="none" w="med" len="med"/>
            <a:tailEnd type="none" w="med" len="med"/>
          </a:ln>
        </p:spPr>
      </p:cxnSp>
      <p:pic>
        <p:nvPicPr>
          <p:cNvPr id="225" name="Google Shape;225;p18"/>
          <p:cNvPicPr preferRelativeResize="0"/>
          <p:nvPr/>
        </p:nvPicPr>
        <p:blipFill rotWithShape="1">
          <a:blip r:embed="rId3">
            <a:alphaModFix/>
          </a:blip>
          <a:srcRect l="65919" r="16843" b="52656"/>
          <a:stretch/>
        </p:blipFill>
        <p:spPr>
          <a:xfrm>
            <a:off x="3420711" y="1216550"/>
            <a:ext cx="2422077" cy="5223174"/>
          </a:xfrm>
          <a:prstGeom prst="rect">
            <a:avLst/>
          </a:prstGeom>
          <a:noFill/>
          <a:ln>
            <a:noFill/>
          </a:ln>
        </p:spPr>
      </p:pic>
      <p:sp>
        <p:nvSpPr>
          <p:cNvPr id="226" name="Google Shape;226;p18"/>
          <p:cNvSpPr txBox="1"/>
          <p:nvPr/>
        </p:nvSpPr>
        <p:spPr>
          <a:xfrm>
            <a:off x="3530025" y="6300625"/>
            <a:ext cx="2263200" cy="41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a:solidFill>
                  <a:srgbClr val="595959"/>
                </a:solidFill>
                <a:latin typeface="Calibri"/>
                <a:ea typeface="Calibri"/>
                <a:cs typeface="Calibri"/>
                <a:sym typeface="Calibri"/>
              </a:rPr>
              <a:t>Circulatory System</a:t>
            </a:r>
            <a:endParaRPr sz="2100" b="1">
              <a:solidFill>
                <a:srgbClr val="595959"/>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9"/>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33" name="Google Shape;233;p19"/>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⚡Name that system!⚡ </a:t>
            </a:r>
            <a:endParaRPr>
              <a:latin typeface="Lexend Thin"/>
              <a:ea typeface="Lexend Thin"/>
              <a:cs typeface="Lexend Thin"/>
              <a:sym typeface="Lexend Thin"/>
            </a:endParaRPr>
          </a:p>
        </p:txBody>
      </p:sp>
      <p:cxnSp>
        <p:nvCxnSpPr>
          <p:cNvPr id="234" name="Google Shape;234;p19"/>
          <p:cNvCxnSpPr/>
          <p:nvPr/>
        </p:nvCxnSpPr>
        <p:spPr>
          <a:xfrm>
            <a:off x="2806789" y="6580200"/>
            <a:ext cx="3530400" cy="4500"/>
          </a:xfrm>
          <a:prstGeom prst="straightConnector1">
            <a:avLst/>
          </a:prstGeom>
          <a:noFill/>
          <a:ln w="9525" cap="flat" cmpd="sng">
            <a:solidFill>
              <a:srgbClr val="1F497D"/>
            </a:solidFill>
            <a:prstDash val="solid"/>
            <a:round/>
            <a:headEnd type="none" w="med" len="med"/>
            <a:tailEnd type="none" w="med" len="med"/>
          </a:ln>
        </p:spPr>
      </p:cxnSp>
      <p:pic>
        <p:nvPicPr>
          <p:cNvPr id="235" name="Google Shape;235;p19"/>
          <p:cNvPicPr preferRelativeResize="0"/>
          <p:nvPr/>
        </p:nvPicPr>
        <p:blipFill rotWithShape="1">
          <a:blip r:embed="rId3">
            <a:alphaModFix/>
          </a:blip>
          <a:srcRect l="14581" r="67794" b="52656"/>
          <a:stretch/>
        </p:blipFill>
        <p:spPr>
          <a:xfrm>
            <a:off x="2103091" y="1254000"/>
            <a:ext cx="2346650" cy="4949219"/>
          </a:xfrm>
          <a:prstGeom prst="rect">
            <a:avLst/>
          </a:prstGeom>
          <a:noFill/>
          <a:ln>
            <a:noFill/>
          </a:ln>
        </p:spPr>
      </p:pic>
      <p:pic>
        <p:nvPicPr>
          <p:cNvPr id="236" name="Google Shape;236;p19"/>
          <p:cNvPicPr preferRelativeResize="0"/>
          <p:nvPr/>
        </p:nvPicPr>
        <p:blipFill rotWithShape="1">
          <a:blip r:embed="rId3">
            <a:alphaModFix/>
          </a:blip>
          <a:srcRect l="31715" r="51047" b="52656"/>
          <a:stretch/>
        </p:blipFill>
        <p:spPr>
          <a:xfrm>
            <a:off x="4745879" y="1254000"/>
            <a:ext cx="2295025" cy="494921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0"/>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43" name="Google Shape;243;p20"/>
          <p:cNvSpPr txBox="1">
            <a:spLocks noGrp="1"/>
          </p:cNvSpPr>
          <p:nvPr>
            <p:ph type="title"/>
          </p:nvPr>
        </p:nvSpPr>
        <p:spPr>
          <a:xfrm>
            <a:off x="162450" y="4739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Font typeface="Arial"/>
              <a:buNone/>
            </a:pPr>
            <a:r>
              <a:rPr lang="en-US" sz="3000">
                <a:latin typeface="Lexend Thin"/>
                <a:ea typeface="Lexend Thin"/>
                <a:cs typeface="Lexend Thin"/>
                <a:sym typeface="Lexend Thin"/>
              </a:rPr>
              <a:t>⚡</a:t>
            </a:r>
            <a:r>
              <a:rPr lang="en-US" sz="3000" b="1">
                <a:latin typeface="Lexend"/>
                <a:ea typeface="Lexend"/>
                <a:cs typeface="Lexend"/>
                <a:sym typeface="Lexend"/>
              </a:rPr>
              <a:t>Answer</a:t>
            </a:r>
            <a:r>
              <a:rPr lang="en-US" sz="3000">
                <a:latin typeface="Lexend Thin"/>
                <a:ea typeface="Lexend Thin"/>
                <a:cs typeface="Lexend Thin"/>
                <a:sym typeface="Lexend Thin"/>
              </a:rPr>
              <a:t>⚡ </a:t>
            </a:r>
            <a:endParaRPr>
              <a:latin typeface="Lexend Thin"/>
              <a:ea typeface="Lexend Thin"/>
              <a:cs typeface="Lexend Thin"/>
              <a:sym typeface="Lexend Thin"/>
            </a:endParaRPr>
          </a:p>
          <a:p>
            <a:pPr marL="0" marR="0" lvl="0" indent="0" algn="l" rtl="0">
              <a:spcBef>
                <a:spcPts val="0"/>
              </a:spcBef>
              <a:spcAft>
                <a:spcPts val="0"/>
              </a:spcAft>
              <a:buNone/>
            </a:pPr>
            <a:endParaRPr sz="3000">
              <a:latin typeface="Lexend Thin"/>
              <a:ea typeface="Lexend Thin"/>
              <a:cs typeface="Lexend Thin"/>
              <a:sym typeface="Lexend Thin"/>
            </a:endParaRPr>
          </a:p>
        </p:txBody>
      </p:sp>
      <p:sp>
        <p:nvSpPr>
          <p:cNvPr id="244" name="Google Shape;244;p20"/>
          <p:cNvSpPr txBox="1"/>
          <p:nvPr/>
        </p:nvSpPr>
        <p:spPr>
          <a:xfrm>
            <a:off x="2354413" y="5651400"/>
            <a:ext cx="2230200" cy="622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a:solidFill>
                  <a:srgbClr val="595959"/>
                </a:solidFill>
                <a:latin typeface="Calibri"/>
                <a:ea typeface="Calibri"/>
                <a:cs typeface="Calibri"/>
                <a:sym typeface="Calibri"/>
              </a:rPr>
              <a:t>Muscular System</a:t>
            </a:r>
            <a:br>
              <a:rPr lang="en-US" sz="1600">
                <a:solidFill>
                  <a:srgbClr val="595959"/>
                </a:solidFill>
                <a:latin typeface="Calibri"/>
                <a:ea typeface="Calibri"/>
                <a:cs typeface="Calibri"/>
                <a:sym typeface="Calibri"/>
              </a:rPr>
            </a:br>
            <a:endParaRPr sz="300">
              <a:solidFill>
                <a:srgbClr val="595959"/>
              </a:solidFill>
            </a:endParaRPr>
          </a:p>
        </p:txBody>
      </p:sp>
      <p:pic>
        <p:nvPicPr>
          <p:cNvPr id="245" name="Google Shape;245;p20"/>
          <p:cNvPicPr preferRelativeResize="0"/>
          <p:nvPr/>
        </p:nvPicPr>
        <p:blipFill rotWithShape="1">
          <a:blip r:embed="rId3">
            <a:alphaModFix/>
          </a:blip>
          <a:srcRect l="14581" r="67794" b="52656"/>
          <a:stretch/>
        </p:blipFill>
        <p:spPr>
          <a:xfrm>
            <a:off x="2477939" y="1176975"/>
            <a:ext cx="2135572" cy="4504040"/>
          </a:xfrm>
          <a:prstGeom prst="rect">
            <a:avLst/>
          </a:prstGeom>
          <a:noFill/>
          <a:ln>
            <a:noFill/>
          </a:ln>
        </p:spPr>
      </p:pic>
      <p:pic>
        <p:nvPicPr>
          <p:cNvPr id="246" name="Google Shape;246;p20"/>
          <p:cNvPicPr preferRelativeResize="0"/>
          <p:nvPr/>
        </p:nvPicPr>
        <p:blipFill rotWithShape="1">
          <a:blip r:embed="rId3">
            <a:alphaModFix/>
          </a:blip>
          <a:srcRect l="31715" r="51047" b="52656"/>
          <a:stretch/>
        </p:blipFill>
        <p:spPr>
          <a:xfrm>
            <a:off x="4813213" y="1266625"/>
            <a:ext cx="2047017" cy="4414398"/>
          </a:xfrm>
          <a:prstGeom prst="rect">
            <a:avLst/>
          </a:prstGeom>
          <a:noFill/>
          <a:ln>
            <a:noFill/>
          </a:ln>
        </p:spPr>
      </p:pic>
      <p:sp>
        <p:nvSpPr>
          <p:cNvPr id="247" name="Google Shape;247;p20"/>
          <p:cNvSpPr txBox="1"/>
          <p:nvPr/>
        </p:nvSpPr>
        <p:spPr>
          <a:xfrm>
            <a:off x="4809238" y="5651400"/>
            <a:ext cx="2046900" cy="622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a:solidFill>
                  <a:srgbClr val="595959"/>
                </a:solidFill>
                <a:latin typeface="Calibri"/>
                <a:ea typeface="Calibri"/>
                <a:cs typeface="Calibri"/>
                <a:sym typeface="Calibri"/>
              </a:rPr>
              <a:t>Skeletal System</a:t>
            </a:r>
            <a:br>
              <a:rPr lang="en-US" sz="1600">
                <a:solidFill>
                  <a:srgbClr val="595959"/>
                </a:solidFill>
                <a:latin typeface="Calibri"/>
                <a:ea typeface="Calibri"/>
                <a:cs typeface="Calibri"/>
                <a:sym typeface="Calibri"/>
              </a:rPr>
            </a:br>
            <a:endParaRPr sz="300">
              <a:solidFill>
                <a:srgbClr val="595959"/>
              </a:solidFill>
            </a:endParaRPr>
          </a:p>
        </p:txBody>
      </p:sp>
      <p:sp>
        <p:nvSpPr>
          <p:cNvPr id="248" name="Google Shape;248;p20"/>
          <p:cNvSpPr txBox="1"/>
          <p:nvPr/>
        </p:nvSpPr>
        <p:spPr>
          <a:xfrm>
            <a:off x="4475600" y="5496950"/>
            <a:ext cx="403800" cy="6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a:solidFill>
                  <a:srgbClr val="888888"/>
                </a:solidFill>
              </a:rPr>
              <a:t>+</a:t>
            </a:r>
            <a:endParaRPr sz="2900">
              <a:solidFill>
                <a:srgbClr val="888888"/>
              </a:solidFill>
            </a:endParaRPr>
          </a:p>
        </p:txBody>
      </p:sp>
      <p:sp>
        <p:nvSpPr>
          <p:cNvPr id="249" name="Google Shape;249;p20"/>
          <p:cNvSpPr txBox="1"/>
          <p:nvPr/>
        </p:nvSpPr>
        <p:spPr>
          <a:xfrm>
            <a:off x="6522602" y="5496950"/>
            <a:ext cx="403800" cy="6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a:solidFill>
                  <a:srgbClr val="888888"/>
                </a:solidFill>
              </a:rPr>
              <a:t>=</a:t>
            </a:r>
            <a:endParaRPr sz="2900">
              <a:solidFill>
                <a:srgbClr val="888888"/>
              </a:solidFill>
            </a:endParaRPr>
          </a:p>
        </p:txBody>
      </p:sp>
      <p:cxnSp>
        <p:nvCxnSpPr>
          <p:cNvPr id="250" name="Google Shape;250;p20"/>
          <p:cNvCxnSpPr/>
          <p:nvPr/>
        </p:nvCxnSpPr>
        <p:spPr>
          <a:xfrm rot="10800000" flipH="1">
            <a:off x="3148100" y="6589075"/>
            <a:ext cx="3363600" cy="900"/>
          </a:xfrm>
          <a:prstGeom prst="straightConnector1">
            <a:avLst/>
          </a:prstGeom>
          <a:noFill/>
          <a:ln w="9525" cap="flat" cmpd="sng">
            <a:solidFill>
              <a:srgbClr val="1F497D"/>
            </a:solidFill>
            <a:prstDash val="solid"/>
            <a:round/>
            <a:headEnd type="none" w="med" len="med"/>
            <a:tailEnd type="none" w="med" len="med"/>
          </a:ln>
        </p:spPr>
      </p:cxnSp>
      <p:sp>
        <p:nvSpPr>
          <p:cNvPr id="251" name="Google Shape;251;p20"/>
          <p:cNvSpPr txBox="1"/>
          <p:nvPr/>
        </p:nvSpPr>
        <p:spPr>
          <a:xfrm>
            <a:off x="3448675" y="6093000"/>
            <a:ext cx="28647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595959"/>
                </a:solidFill>
                <a:latin typeface="Calibri"/>
                <a:ea typeface="Calibri"/>
                <a:cs typeface="Calibri"/>
                <a:sym typeface="Calibri"/>
              </a:rPr>
              <a:t>Musculoskeletal System</a:t>
            </a:r>
            <a:br>
              <a:rPr lang="en-US" sz="2100" b="1">
                <a:solidFill>
                  <a:srgbClr val="595959"/>
                </a:solidFill>
                <a:latin typeface="Calibri"/>
                <a:ea typeface="Calibri"/>
                <a:cs typeface="Calibri"/>
                <a:sym typeface="Calibri"/>
              </a:rPr>
            </a:br>
            <a:endParaRPr sz="800">
              <a:solidFill>
                <a:srgbClr val="59595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1"/>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58" name="Google Shape;258;p21"/>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⚡Name that system!⚡ </a:t>
            </a:r>
            <a:endParaRPr>
              <a:latin typeface="Lexend Thin"/>
              <a:ea typeface="Lexend Thin"/>
              <a:cs typeface="Lexend Thin"/>
              <a:sym typeface="Lexend Thin"/>
            </a:endParaRPr>
          </a:p>
        </p:txBody>
      </p:sp>
      <p:cxnSp>
        <p:nvCxnSpPr>
          <p:cNvPr id="259" name="Google Shape;259;p21"/>
          <p:cNvCxnSpPr/>
          <p:nvPr/>
        </p:nvCxnSpPr>
        <p:spPr>
          <a:xfrm>
            <a:off x="3271262" y="6672775"/>
            <a:ext cx="2384400" cy="0"/>
          </a:xfrm>
          <a:prstGeom prst="straightConnector1">
            <a:avLst/>
          </a:prstGeom>
          <a:noFill/>
          <a:ln w="9525" cap="flat" cmpd="sng">
            <a:solidFill>
              <a:srgbClr val="1F497D"/>
            </a:solidFill>
            <a:prstDash val="solid"/>
            <a:round/>
            <a:headEnd type="none" w="med" len="med"/>
            <a:tailEnd type="none" w="med" len="med"/>
          </a:ln>
        </p:spPr>
      </p:cxnSp>
      <p:pic>
        <p:nvPicPr>
          <p:cNvPr id="260" name="Google Shape;260;p21"/>
          <p:cNvPicPr preferRelativeResize="0"/>
          <p:nvPr/>
        </p:nvPicPr>
        <p:blipFill rotWithShape="1">
          <a:blip r:embed="rId3">
            <a:alphaModFix/>
          </a:blip>
          <a:srcRect l="6170" t="52654" r="76204" b="19796"/>
          <a:stretch/>
        </p:blipFill>
        <p:spPr>
          <a:xfrm>
            <a:off x="2639063" y="1200225"/>
            <a:ext cx="3865871" cy="474435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2"/>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67" name="Google Shape;267;p22"/>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a:t>
            </a:r>
            <a:r>
              <a:rPr lang="en-US" sz="3000" b="1">
                <a:latin typeface="Lexend"/>
                <a:ea typeface="Lexend"/>
                <a:cs typeface="Lexend"/>
                <a:sym typeface="Lexend"/>
              </a:rPr>
              <a:t>Answer</a:t>
            </a:r>
            <a:r>
              <a:rPr lang="en-US" sz="3000">
                <a:latin typeface="Lexend Thin"/>
                <a:ea typeface="Lexend Thin"/>
                <a:cs typeface="Lexend Thin"/>
                <a:sym typeface="Lexend Thin"/>
              </a:rPr>
              <a:t>⚡ </a:t>
            </a:r>
            <a:endParaRPr>
              <a:latin typeface="Lexend Thin"/>
              <a:ea typeface="Lexend Thin"/>
              <a:cs typeface="Lexend Thin"/>
              <a:sym typeface="Lexend Thin"/>
            </a:endParaRPr>
          </a:p>
        </p:txBody>
      </p:sp>
      <p:cxnSp>
        <p:nvCxnSpPr>
          <p:cNvPr id="268" name="Google Shape;268;p22"/>
          <p:cNvCxnSpPr/>
          <p:nvPr/>
        </p:nvCxnSpPr>
        <p:spPr>
          <a:xfrm>
            <a:off x="3379812" y="6520375"/>
            <a:ext cx="2384400" cy="0"/>
          </a:xfrm>
          <a:prstGeom prst="straightConnector1">
            <a:avLst/>
          </a:prstGeom>
          <a:noFill/>
          <a:ln w="9525" cap="flat" cmpd="sng">
            <a:solidFill>
              <a:srgbClr val="1F497D"/>
            </a:solidFill>
            <a:prstDash val="solid"/>
            <a:round/>
            <a:headEnd type="none" w="med" len="med"/>
            <a:tailEnd type="none" w="med" len="med"/>
          </a:ln>
        </p:spPr>
      </p:cxnSp>
      <p:pic>
        <p:nvPicPr>
          <p:cNvPr id="269" name="Google Shape;269;p22"/>
          <p:cNvPicPr preferRelativeResize="0"/>
          <p:nvPr/>
        </p:nvPicPr>
        <p:blipFill rotWithShape="1">
          <a:blip r:embed="rId3">
            <a:alphaModFix/>
          </a:blip>
          <a:srcRect l="6170" t="52654" r="76204" b="19796"/>
          <a:stretch/>
        </p:blipFill>
        <p:spPr>
          <a:xfrm>
            <a:off x="2639063" y="1225363"/>
            <a:ext cx="3865871" cy="4744356"/>
          </a:xfrm>
          <a:prstGeom prst="rect">
            <a:avLst/>
          </a:prstGeom>
          <a:noFill/>
          <a:ln>
            <a:noFill/>
          </a:ln>
        </p:spPr>
      </p:pic>
      <p:sp>
        <p:nvSpPr>
          <p:cNvPr id="270" name="Google Shape;270;p22"/>
          <p:cNvSpPr txBox="1"/>
          <p:nvPr/>
        </p:nvSpPr>
        <p:spPr>
          <a:xfrm>
            <a:off x="3139650" y="6054725"/>
            <a:ext cx="28647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595959"/>
                </a:solidFill>
                <a:latin typeface="Calibri"/>
                <a:ea typeface="Calibri"/>
                <a:cs typeface="Calibri"/>
                <a:sym typeface="Calibri"/>
              </a:rPr>
              <a:t>Respiratory System</a:t>
            </a:r>
            <a:endParaRPr sz="8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3"/>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77" name="Google Shape;277;p23"/>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⚡Name that system!⚡ </a:t>
            </a:r>
            <a:endParaRPr>
              <a:latin typeface="Lexend Thin"/>
              <a:ea typeface="Lexend Thin"/>
              <a:cs typeface="Lexend Thin"/>
              <a:sym typeface="Lexend Thin"/>
            </a:endParaRPr>
          </a:p>
        </p:txBody>
      </p:sp>
      <p:cxnSp>
        <p:nvCxnSpPr>
          <p:cNvPr id="278" name="Google Shape;278;p23"/>
          <p:cNvCxnSpPr/>
          <p:nvPr/>
        </p:nvCxnSpPr>
        <p:spPr>
          <a:xfrm>
            <a:off x="3378901" y="6699250"/>
            <a:ext cx="2386200" cy="0"/>
          </a:xfrm>
          <a:prstGeom prst="straightConnector1">
            <a:avLst/>
          </a:prstGeom>
          <a:noFill/>
          <a:ln w="9525" cap="flat" cmpd="sng">
            <a:solidFill>
              <a:srgbClr val="1F497D"/>
            </a:solidFill>
            <a:prstDash val="solid"/>
            <a:round/>
            <a:headEnd type="none" w="med" len="med"/>
            <a:tailEnd type="none" w="med" len="med"/>
          </a:ln>
        </p:spPr>
      </p:cxnSp>
      <p:pic>
        <p:nvPicPr>
          <p:cNvPr id="279" name="Google Shape;279;p23"/>
          <p:cNvPicPr preferRelativeResize="0"/>
          <p:nvPr/>
        </p:nvPicPr>
        <p:blipFill rotWithShape="1">
          <a:blip r:embed="rId3">
            <a:alphaModFix/>
          </a:blip>
          <a:srcRect l="83319" r="-944" b="52656"/>
          <a:stretch/>
        </p:blipFill>
        <p:spPr>
          <a:xfrm>
            <a:off x="3340613" y="1227550"/>
            <a:ext cx="2462776" cy="519413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4"/>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86" name="Google Shape;286;p24"/>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a:t>
            </a:r>
            <a:r>
              <a:rPr lang="en-US" sz="3000" b="1">
                <a:latin typeface="Lexend"/>
                <a:ea typeface="Lexend"/>
                <a:cs typeface="Lexend"/>
                <a:sym typeface="Lexend"/>
              </a:rPr>
              <a:t>Answer</a:t>
            </a:r>
            <a:r>
              <a:rPr lang="en-US" sz="3000">
                <a:latin typeface="Lexend Thin"/>
                <a:ea typeface="Lexend Thin"/>
                <a:cs typeface="Lexend Thin"/>
                <a:sym typeface="Lexend Thin"/>
              </a:rPr>
              <a:t>⚡ </a:t>
            </a:r>
            <a:endParaRPr>
              <a:latin typeface="Lexend Thin"/>
              <a:ea typeface="Lexend Thin"/>
              <a:cs typeface="Lexend Thin"/>
              <a:sym typeface="Lexend Thin"/>
            </a:endParaRPr>
          </a:p>
        </p:txBody>
      </p:sp>
      <p:cxnSp>
        <p:nvCxnSpPr>
          <p:cNvPr id="287" name="Google Shape;287;p24"/>
          <p:cNvCxnSpPr/>
          <p:nvPr/>
        </p:nvCxnSpPr>
        <p:spPr>
          <a:xfrm>
            <a:off x="3378901" y="6699250"/>
            <a:ext cx="2386200" cy="0"/>
          </a:xfrm>
          <a:prstGeom prst="straightConnector1">
            <a:avLst/>
          </a:prstGeom>
          <a:noFill/>
          <a:ln w="9525" cap="flat" cmpd="sng">
            <a:solidFill>
              <a:srgbClr val="1F497D"/>
            </a:solidFill>
            <a:prstDash val="solid"/>
            <a:round/>
            <a:headEnd type="none" w="med" len="med"/>
            <a:tailEnd type="none" w="med" len="med"/>
          </a:ln>
        </p:spPr>
      </p:cxnSp>
      <p:pic>
        <p:nvPicPr>
          <p:cNvPr id="288" name="Google Shape;288;p24"/>
          <p:cNvPicPr preferRelativeResize="0"/>
          <p:nvPr/>
        </p:nvPicPr>
        <p:blipFill rotWithShape="1">
          <a:blip r:embed="rId3">
            <a:alphaModFix/>
          </a:blip>
          <a:srcRect l="83319" r="-944" b="52656"/>
          <a:stretch/>
        </p:blipFill>
        <p:spPr>
          <a:xfrm>
            <a:off x="3340613" y="1227550"/>
            <a:ext cx="2462776" cy="5194137"/>
          </a:xfrm>
          <a:prstGeom prst="rect">
            <a:avLst/>
          </a:prstGeom>
          <a:noFill/>
          <a:ln>
            <a:noFill/>
          </a:ln>
        </p:spPr>
      </p:pic>
      <p:sp>
        <p:nvSpPr>
          <p:cNvPr id="289" name="Google Shape;289;p24"/>
          <p:cNvSpPr txBox="1"/>
          <p:nvPr/>
        </p:nvSpPr>
        <p:spPr>
          <a:xfrm>
            <a:off x="3139650" y="6283325"/>
            <a:ext cx="28647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595959"/>
                </a:solidFill>
                <a:latin typeface="Calibri"/>
                <a:ea typeface="Calibri"/>
                <a:cs typeface="Calibri"/>
                <a:sym typeface="Calibri"/>
              </a:rPr>
              <a:t>Nervous System</a:t>
            </a:r>
            <a:endParaRPr sz="800">
              <a:solidFill>
                <a:srgbClr val="59595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5"/>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cxnSp>
        <p:nvCxnSpPr>
          <p:cNvPr id="296" name="Google Shape;296;p25"/>
          <p:cNvCxnSpPr/>
          <p:nvPr/>
        </p:nvCxnSpPr>
        <p:spPr>
          <a:xfrm>
            <a:off x="3339607" y="6573939"/>
            <a:ext cx="2312400" cy="0"/>
          </a:xfrm>
          <a:prstGeom prst="straightConnector1">
            <a:avLst/>
          </a:prstGeom>
          <a:noFill/>
          <a:ln w="9525" cap="flat" cmpd="sng">
            <a:solidFill>
              <a:srgbClr val="1F497D"/>
            </a:solidFill>
            <a:prstDash val="solid"/>
            <a:round/>
            <a:headEnd type="none" w="med" len="med"/>
            <a:tailEnd type="none" w="med" len="med"/>
          </a:ln>
        </p:spPr>
      </p:cxnSp>
      <p:pic>
        <p:nvPicPr>
          <p:cNvPr id="297" name="Google Shape;297;p25"/>
          <p:cNvPicPr preferRelativeResize="0"/>
          <p:nvPr/>
        </p:nvPicPr>
        <p:blipFill rotWithShape="1">
          <a:blip r:embed="rId3">
            <a:alphaModFix/>
          </a:blip>
          <a:srcRect l="40181" t="52654" r="42874" b="19796"/>
          <a:stretch/>
        </p:blipFill>
        <p:spPr>
          <a:xfrm>
            <a:off x="2769783" y="1416849"/>
            <a:ext cx="3604439" cy="4601312"/>
          </a:xfrm>
          <a:prstGeom prst="rect">
            <a:avLst/>
          </a:prstGeom>
          <a:noFill/>
          <a:ln>
            <a:noFill/>
          </a:ln>
        </p:spPr>
      </p:pic>
      <p:sp>
        <p:nvSpPr>
          <p:cNvPr id="298" name="Google Shape;298;p25"/>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⚡Name that system!⚡ </a:t>
            </a:r>
            <a:endParaRPr>
              <a:latin typeface="Lexend Thin"/>
              <a:ea typeface="Lexend Thin"/>
              <a:cs typeface="Lexend Thin"/>
              <a:sym typeface="Lexend Th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6"/>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cxnSp>
        <p:nvCxnSpPr>
          <p:cNvPr id="305" name="Google Shape;305;p26"/>
          <p:cNvCxnSpPr/>
          <p:nvPr/>
        </p:nvCxnSpPr>
        <p:spPr>
          <a:xfrm>
            <a:off x="3339607" y="6573939"/>
            <a:ext cx="2312400" cy="0"/>
          </a:xfrm>
          <a:prstGeom prst="straightConnector1">
            <a:avLst/>
          </a:prstGeom>
          <a:noFill/>
          <a:ln w="9525" cap="flat" cmpd="sng">
            <a:solidFill>
              <a:srgbClr val="1F497D"/>
            </a:solidFill>
            <a:prstDash val="solid"/>
            <a:round/>
            <a:headEnd type="none" w="med" len="med"/>
            <a:tailEnd type="none" w="med" len="med"/>
          </a:ln>
        </p:spPr>
      </p:cxnSp>
      <p:pic>
        <p:nvPicPr>
          <p:cNvPr id="306" name="Google Shape;306;p26"/>
          <p:cNvPicPr preferRelativeResize="0"/>
          <p:nvPr/>
        </p:nvPicPr>
        <p:blipFill rotWithShape="1">
          <a:blip r:embed="rId3">
            <a:alphaModFix/>
          </a:blip>
          <a:srcRect l="40181" t="52654" r="42874" b="19796"/>
          <a:stretch/>
        </p:blipFill>
        <p:spPr>
          <a:xfrm>
            <a:off x="2769783" y="1416849"/>
            <a:ext cx="3604439" cy="4601312"/>
          </a:xfrm>
          <a:prstGeom prst="rect">
            <a:avLst/>
          </a:prstGeom>
          <a:noFill/>
          <a:ln>
            <a:noFill/>
          </a:ln>
        </p:spPr>
      </p:pic>
      <p:sp>
        <p:nvSpPr>
          <p:cNvPr id="307" name="Google Shape;307;p26"/>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a:t>
            </a:r>
            <a:r>
              <a:rPr lang="en-US" sz="3000" b="1">
                <a:latin typeface="Lexend"/>
                <a:ea typeface="Lexend"/>
                <a:cs typeface="Lexend"/>
                <a:sym typeface="Lexend"/>
              </a:rPr>
              <a:t>Answer</a:t>
            </a:r>
            <a:r>
              <a:rPr lang="en-US" sz="3000">
                <a:latin typeface="Lexend Thin"/>
                <a:ea typeface="Lexend Thin"/>
                <a:cs typeface="Lexend Thin"/>
                <a:sym typeface="Lexend Thin"/>
              </a:rPr>
              <a:t>⚡ </a:t>
            </a:r>
            <a:endParaRPr>
              <a:latin typeface="Lexend Thin"/>
              <a:ea typeface="Lexend Thin"/>
              <a:cs typeface="Lexend Thin"/>
              <a:sym typeface="Lexend Thin"/>
            </a:endParaRPr>
          </a:p>
        </p:txBody>
      </p:sp>
      <p:sp>
        <p:nvSpPr>
          <p:cNvPr id="308" name="Google Shape;308;p26"/>
          <p:cNvSpPr txBox="1"/>
          <p:nvPr/>
        </p:nvSpPr>
        <p:spPr>
          <a:xfrm>
            <a:off x="3063450" y="6142250"/>
            <a:ext cx="28647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595959"/>
                </a:solidFill>
                <a:latin typeface="Calibri"/>
                <a:ea typeface="Calibri"/>
                <a:cs typeface="Calibri"/>
                <a:sym typeface="Calibri"/>
              </a:rPr>
              <a:t>Reproductive System</a:t>
            </a:r>
            <a:endParaRPr sz="800">
              <a:solidFill>
                <a:srgbClr val="59595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7"/>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cxnSp>
        <p:nvCxnSpPr>
          <p:cNvPr id="315" name="Google Shape;315;p27"/>
          <p:cNvCxnSpPr/>
          <p:nvPr/>
        </p:nvCxnSpPr>
        <p:spPr>
          <a:xfrm>
            <a:off x="3554645" y="6510085"/>
            <a:ext cx="2034600" cy="0"/>
          </a:xfrm>
          <a:prstGeom prst="straightConnector1">
            <a:avLst/>
          </a:prstGeom>
          <a:noFill/>
          <a:ln w="9525" cap="flat" cmpd="sng">
            <a:solidFill>
              <a:srgbClr val="1F497D"/>
            </a:solidFill>
            <a:prstDash val="solid"/>
            <a:round/>
            <a:headEnd type="none" w="med" len="med"/>
            <a:tailEnd type="none" w="med" len="med"/>
          </a:ln>
        </p:spPr>
      </p:cxnSp>
      <p:pic>
        <p:nvPicPr>
          <p:cNvPr id="316" name="Google Shape;316;p27"/>
          <p:cNvPicPr preferRelativeResize="0"/>
          <p:nvPr/>
        </p:nvPicPr>
        <p:blipFill rotWithShape="1">
          <a:blip r:embed="rId3">
            <a:alphaModFix/>
          </a:blip>
          <a:srcRect l="73311" t="52916" r="9744" b="19534"/>
          <a:stretch/>
        </p:blipFill>
        <p:spPr>
          <a:xfrm>
            <a:off x="2779888" y="1410249"/>
            <a:ext cx="3584225" cy="4575500"/>
          </a:xfrm>
          <a:prstGeom prst="rect">
            <a:avLst/>
          </a:prstGeom>
          <a:noFill/>
          <a:ln>
            <a:noFill/>
          </a:ln>
        </p:spPr>
      </p:pic>
      <p:sp>
        <p:nvSpPr>
          <p:cNvPr id="317" name="Google Shape;317;p27"/>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⚡Name that system!⚡ </a:t>
            </a:r>
            <a:endParaRPr>
              <a:latin typeface="Lexend Thin"/>
              <a:ea typeface="Lexend Thin"/>
              <a:cs typeface="Lexend Thin"/>
              <a:sym typeface="Lexend Thi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8"/>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cxnSp>
        <p:nvCxnSpPr>
          <p:cNvPr id="324" name="Google Shape;324;p28"/>
          <p:cNvCxnSpPr/>
          <p:nvPr/>
        </p:nvCxnSpPr>
        <p:spPr>
          <a:xfrm>
            <a:off x="3554645" y="6510085"/>
            <a:ext cx="2034600" cy="0"/>
          </a:xfrm>
          <a:prstGeom prst="straightConnector1">
            <a:avLst/>
          </a:prstGeom>
          <a:noFill/>
          <a:ln w="9525" cap="flat" cmpd="sng">
            <a:solidFill>
              <a:srgbClr val="1F497D"/>
            </a:solidFill>
            <a:prstDash val="solid"/>
            <a:round/>
            <a:headEnd type="none" w="med" len="med"/>
            <a:tailEnd type="none" w="med" len="med"/>
          </a:ln>
        </p:spPr>
      </p:cxnSp>
      <p:pic>
        <p:nvPicPr>
          <p:cNvPr id="325" name="Google Shape;325;p28"/>
          <p:cNvPicPr preferRelativeResize="0"/>
          <p:nvPr/>
        </p:nvPicPr>
        <p:blipFill rotWithShape="1">
          <a:blip r:embed="rId3">
            <a:alphaModFix/>
          </a:blip>
          <a:srcRect l="73311" t="52916" r="9744" b="19534"/>
          <a:stretch/>
        </p:blipFill>
        <p:spPr>
          <a:xfrm>
            <a:off x="2779888" y="1410249"/>
            <a:ext cx="3584225" cy="4575500"/>
          </a:xfrm>
          <a:prstGeom prst="rect">
            <a:avLst/>
          </a:prstGeom>
          <a:noFill/>
          <a:ln>
            <a:noFill/>
          </a:ln>
        </p:spPr>
      </p:pic>
      <p:sp>
        <p:nvSpPr>
          <p:cNvPr id="326" name="Google Shape;326;p28"/>
          <p:cNvSpPr txBox="1">
            <a:spLocks noGrp="1"/>
          </p:cNvSpPr>
          <p:nvPr>
            <p:ph type="title"/>
          </p:nvPr>
        </p:nvSpPr>
        <p:spPr>
          <a:xfrm>
            <a:off x="132950" y="2424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a:t>
            </a:r>
            <a:r>
              <a:rPr lang="en-US" sz="3000" b="1">
                <a:latin typeface="Lexend"/>
                <a:ea typeface="Lexend"/>
                <a:cs typeface="Lexend"/>
                <a:sym typeface="Lexend"/>
              </a:rPr>
              <a:t>Answer</a:t>
            </a:r>
            <a:r>
              <a:rPr lang="en-US" sz="3000">
                <a:latin typeface="Lexend Thin"/>
                <a:ea typeface="Lexend Thin"/>
                <a:cs typeface="Lexend Thin"/>
                <a:sym typeface="Lexend Thin"/>
              </a:rPr>
              <a:t>⚡ </a:t>
            </a:r>
            <a:endParaRPr>
              <a:latin typeface="Lexend Thin"/>
              <a:ea typeface="Lexend Thin"/>
              <a:cs typeface="Lexend Thin"/>
              <a:sym typeface="Lexend Thin"/>
            </a:endParaRPr>
          </a:p>
        </p:txBody>
      </p:sp>
      <p:sp>
        <p:nvSpPr>
          <p:cNvPr id="327" name="Google Shape;327;p28"/>
          <p:cNvSpPr txBox="1"/>
          <p:nvPr/>
        </p:nvSpPr>
        <p:spPr>
          <a:xfrm>
            <a:off x="3139600" y="6104650"/>
            <a:ext cx="28647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100" b="1">
                <a:solidFill>
                  <a:srgbClr val="595959"/>
                </a:solidFill>
                <a:latin typeface="Calibri"/>
                <a:ea typeface="Calibri"/>
                <a:cs typeface="Calibri"/>
                <a:sym typeface="Calibri"/>
              </a:rPr>
              <a:t>Digestive System</a:t>
            </a:r>
            <a:endParaRPr sz="800">
              <a:solidFill>
                <a:srgbClr val="595959"/>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9"/>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34" name="Google Shape;334;p29"/>
          <p:cNvSpPr txBox="1">
            <a:spLocks noGrp="1"/>
          </p:cNvSpPr>
          <p:nvPr>
            <p:ph type="body" idx="4294967295"/>
          </p:nvPr>
        </p:nvSpPr>
        <p:spPr>
          <a:xfrm>
            <a:off x="3064900" y="1540738"/>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335" name="Google Shape;335;p29"/>
          <p:cNvSpPr txBox="1">
            <a:spLocks noGrp="1"/>
          </p:cNvSpPr>
          <p:nvPr>
            <p:ph type="title"/>
          </p:nvPr>
        </p:nvSpPr>
        <p:spPr>
          <a:xfrm>
            <a:off x="162450" y="4739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Font typeface="Arial"/>
              <a:buNone/>
            </a:pPr>
            <a:r>
              <a:rPr lang="en-US" sz="3000">
                <a:latin typeface="Lexend Thin"/>
                <a:ea typeface="Lexend Thin"/>
                <a:cs typeface="Lexend Thin"/>
                <a:sym typeface="Lexend Thin"/>
              </a:rPr>
              <a:t>⚡Answers⚡ </a:t>
            </a:r>
            <a:endParaRPr>
              <a:latin typeface="Lexend Thin"/>
              <a:ea typeface="Lexend Thin"/>
              <a:cs typeface="Lexend Thin"/>
              <a:sym typeface="Lexend Thin"/>
            </a:endParaRPr>
          </a:p>
          <a:p>
            <a:pPr marL="0" marR="0" lvl="0" indent="0" algn="l" rtl="0">
              <a:spcBef>
                <a:spcPts val="0"/>
              </a:spcBef>
              <a:spcAft>
                <a:spcPts val="0"/>
              </a:spcAft>
              <a:buNone/>
            </a:pPr>
            <a:endParaRPr sz="3000">
              <a:latin typeface="Lexend Thin"/>
              <a:ea typeface="Lexend Thin"/>
              <a:cs typeface="Lexend Thin"/>
              <a:sym typeface="Lexend Thin"/>
            </a:endParaRPr>
          </a:p>
        </p:txBody>
      </p:sp>
      <p:cxnSp>
        <p:nvCxnSpPr>
          <p:cNvPr id="336" name="Google Shape;336;p29"/>
          <p:cNvCxnSpPr/>
          <p:nvPr/>
        </p:nvCxnSpPr>
        <p:spPr>
          <a:xfrm>
            <a:off x="15022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337" name="Google Shape;337;p29"/>
          <p:cNvCxnSpPr/>
          <p:nvPr/>
        </p:nvCxnSpPr>
        <p:spPr>
          <a:xfrm>
            <a:off x="29772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338" name="Google Shape;338;p29"/>
          <p:cNvCxnSpPr/>
          <p:nvPr/>
        </p:nvCxnSpPr>
        <p:spPr>
          <a:xfrm>
            <a:off x="4706038" y="38841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339" name="Google Shape;339;p29"/>
          <p:cNvCxnSpPr/>
          <p:nvPr/>
        </p:nvCxnSpPr>
        <p:spPr>
          <a:xfrm>
            <a:off x="6513363" y="3848876"/>
            <a:ext cx="1153800" cy="0"/>
          </a:xfrm>
          <a:prstGeom prst="straightConnector1">
            <a:avLst/>
          </a:prstGeom>
          <a:noFill/>
          <a:ln w="9525" cap="flat" cmpd="sng">
            <a:solidFill>
              <a:srgbClr val="1F497D"/>
            </a:solidFill>
            <a:prstDash val="solid"/>
            <a:round/>
            <a:headEnd type="none" w="med" len="med"/>
            <a:tailEnd type="none" w="med" len="med"/>
          </a:ln>
        </p:spPr>
      </p:cxnSp>
      <p:sp>
        <p:nvSpPr>
          <p:cNvPr id="340" name="Google Shape;340;p29"/>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341" name="Google Shape;341;p29"/>
          <p:cNvSpPr txBox="1"/>
          <p:nvPr/>
        </p:nvSpPr>
        <p:spPr>
          <a:xfrm>
            <a:off x="4544000" y="3552023"/>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sp>
        <p:nvSpPr>
          <p:cNvPr id="342" name="Google Shape;342;p29"/>
          <p:cNvSpPr txBox="1"/>
          <p:nvPr/>
        </p:nvSpPr>
        <p:spPr>
          <a:xfrm>
            <a:off x="13925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343" name="Google Shape;343;p29"/>
          <p:cNvSpPr txBox="1"/>
          <p:nvPr/>
        </p:nvSpPr>
        <p:spPr>
          <a:xfrm>
            <a:off x="6434825" y="3551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cxnSp>
        <p:nvCxnSpPr>
          <p:cNvPr id="344" name="Google Shape;344;p29"/>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345" name="Google Shape;345;p29"/>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346" name="Google Shape;346;p29"/>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sp>
        <p:nvSpPr>
          <p:cNvPr id="347" name="Google Shape;347;p29"/>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348" name="Google Shape;348;p29"/>
          <p:cNvSpPr txBox="1"/>
          <p:nvPr/>
        </p:nvSpPr>
        <p:spPr>
          <a:xfrm>
            <a:off x="72201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349" name="Google Shape;349;p29"/>
          <p:cNvSpPr txBox="1"/>
          <p:nvPr/>
        </p:nvSpPr>
        <p:spPr>
          <a:xfrm>
            <a:off x="4589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350" name="Google Shape;350;p29"/>
          <p:cNvPicPr preferRelativeResize="0"/>
          <p:nvPr/>
        </p:nvPicPr>
        <p:blipFill rotWithShape="1">
          <a:blip r:embed="rId3">
            <a:alphaModFix/>
          </a:blip>
          <a:srcRect l="14581" r="67794" b="52656"/>
          <a:stretch/>
        </p:blipFill>
        <p:spPr>
          <a:xfrm>
            <a:off x="1502250" y="1267225"/>
            <a:ext cx="1088548" cy="2295802"/>
          </a:xfrm>
          <a:prstGeom prst="rect">
            <a:avLst/>
          </a:prstGeom>
          <a:noFill/>
          <a:ln>
            <a:noFill/>
          </a:ln>
        </p:spPr>
      </p:pic>
      <p:pic>
        <p:nvPicPr>
          <p:cNvPr id="351" name="Google Shape;351;p29"/>
          <p:cNvPicPr preferRelativeResize="0"/>
          <p:nvPr/>
        </p:nvPicPr>
        <p:blipFill rotWithShape="1">
          <a:blip r:embed="rId3">
            <a:alphaModFix/>
          </a:blip>
          <a:srcRect l="31715" r="51047" b="52656"/>
          <a:stretch/>
        </p:blipFill>
        <p:spPr>
          <a:xfrm>
            <a:off x="2977276" y="1267225"/>
            <a:ext cx="1064602" cy="2295802"/>
          </a:xfrm>
          <a:prstGeom prst="rect">
            <a:avLst/>
          </a:prstGeom>
          <a:noFill/>
          <a:ln>
            <a:noFill/>
          </a:ln>
        </p:spPr>
      </p:pic>
      <p:pic>
        <p:nvPicPr>
          <p:cNvPr id="352" name="Google Shape;352;p29"/>
          <p:cNvPicPr preferRelativeResize="0"/>
          <p:nvPr/>
        </p:nvPicPr>
        <p:blipFill rotWithShape="1">
          <a:blip r:embed="rId3">
            <a:alphaModFix/>
          </a:blip>
          <a:srcRect l="65919" r="16843" b="52656"/>
          <a:stretch/>
        </p:blipFill>
        <p:spPr>
          <a:xfrm>
            <a:off x="4706050" y="1267225"/>
            <a:ext cx="1064602" cy="2295802"/>
          </a:xfrm>
          <a:prstGeom prst="rect">
            <a:avLst/>
          </a:prstGeom>
          <a:noFill/>
          <a:ln>
            <a:noFill/>
          </a:ln>
        </p:spPr>
      </p:pic>
      <p:pic>
        <p:nvPicPr>
          <p:cNvPr id="353" name="Google Shape;353;p29"/>
          <p:cNvPicPr preferRelativeResize="0"/>
          <p:nvPr/>
        </p:nvPicPr>
        <p:blipFill rotWithShape="1">
          <a:blip r:embed="rId3">
            <a:alphaModFix/>
          </a:blip>
          <a:srcRect l="83319" r="-944" b="52656"/>
          <a:stretch/>
        </p:blipFill>
        <p:spPr>
          <a:xfrm>
            <a:off x="6513375" y="1267225"/>
            <a:ext cx="1088548" cy="2295802"/>
          </a:xfrm>
          <a:prstGeom prst="rect">
            <a:avLst/>
          </a:prstGeom>
          <a:noFill/>
          <a:ln>
            <a:noFill/>
          </a:ln>
        </p:spPr>
      </p:pic>
      <p:pic>
        <p:nvPicPr>
          <p:cNvPr id="354" name="Google Shape;354;p29"/>
          <p:cNvPicPr preferRelativeResize="0"/>
          <p:nvPr/>
        </p:nvPicPr>
        <p:blipFill rotWithShape="1">
          <a:blip r:embed="rId3">
            <a:alphaModFix/>
          </a:blip>
          <a:srcRect l="6170" t="52654" r="76204" b="19796"/>
          <a:stretch/>
        </p:blipFill>
        <p:spPr>
          <a:xfrm>
            <a:off x="229188" y="4079750"/>
            <a:ext cx="1870720" cy="2295802"/>
          </a:xfrm>
          <a:prstGeom prst="rect">
            <a:avLst/>
          </a:prstGeom>
          <a:noFill/>
          <a:ln>
            <a:noFill/>
          </a:ln>
        </p:spPr>
      </p:pic>
      <p:pic>
        <p:nvPicPr>
          <p:cNvPr id="355" name="Google Shape;355;p29"/>
          <p:cNvPicPr preferRelativeResize="0"/>
          <p:nvPr/>
        </p:nvPicPr>
        <p:blipFill rotWithShape="1">
          <a:blip r:embed="rId3">
            <a:alphaModFix/>
          </a:blip>
          <a:srcRect l="40181" t="52654" r="42874" b="19796"/>
          <a:stretch/>
        </p:blipFill>
        <p:spPr>
          <a:xfrm>
            <a:off x="3708925" y="4079750"/>
            <a:ext cx="1798426" cy="2295802"/>
          </a:xfrm>
          <a:prstGeom prst="rect">
            <a:avLst/>
          </a:prstGeom>
          <a:noFill/>
          <a:ln>
            <a:noFill/>
          </a:ln>
        </p:spPr>
      </p:pic>
      <p:pic>
        <p:nvPicPr>
          <p:cNvPr id="356" name="Google Shape;356;p29"/>
          <p:cNvPicPr preferRelativeResize="0"/>
          <p:nvPr/>
        </p:nvPicPr>
        <p:blipFill rotWithShape="1">
          <a:blip r:embed="rId3">
            <a:alphaModFix/>
          </a:blip>
          <a:srcRect l="73311" t="52916" r="9744" b="19534"/>
          <a:stretch/>
        </p:blipFill>
        <p:spPr>
          <a:xfrm>
            <a:off x="7116363" y="4070638"/>
            <a:ext cx="1798426" cy="22958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Google Shape;362;p30"/>
          <p:cNvPicPr preferRelativeResize="0"/>
          <p:nvPr/>
        </p:nvPicPr>
        <p:blipFill>
          <a:blip r:embed="rId3">
            <a:alphaModFix/>
          </a:blip>
          <a:stretch>
            <a:fillRect/>
          </a:stretch>
        </p:blipFill>
        <p:spPr>
          <a:xfrm>
            <a:off x="5770775" y="1312475"/>
            <a:ext cx="3113427" cy="5138048"/>
          </a:xfrm>
          <a:prstGeom prst="rect">
            <a:avLst/>
          </a:prstGeom>
          <a:noFill/>
          <a:ln>
            <a:noFill/>
          </a:ln>
        </p:spPr>
      </p:pic>
      <p:sp>
        <p:nvSpPr>
          <p:cNvPr id="363" name="Google Shape;363;p30"/>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64" name="Google Shape;364;p3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65" name="Google Shape;365;p30"/>
          <p:cNvSpPr txBox="1"/>
          <p:nvPr/>
        </p:nvSpPr>
        <p:spPr>
          <a:xfrm>
            <a:off x="498950" y="1408375"/>
            <a:ext cx="5223300" cy="3098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2400"/>
              <a:buFont typeface="Arial"/>
              <a:buNone/>
            </a:pPr>
            <a:endParaRPr sz="20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2400"/>
              <a:buFont typeface="Arial"/>
              <a:buNone/>
            </a:pPr>
            <a:r>
              <a:rPr lang="en-US" sz="2000" b="1">
                <a:solidFill>
                  <a:srgbClr val="595959"/>
                </a:solidFill>
                <a:latin typeface="Lexend"/>
                <a:ea typeface="Lexend"/>
                <a:cs typeface="Lexend"/>
                <a:sym typeface="Lexend"/>
              </a:rPr>
              <a:t>Hormones are </a:t>
            </a:r>
            <a:r>
              <a:rPr lang="en-US" sz="2000">
                <a:solidFill>
                  <a:srgbClr val="595959"/>
                </a:solidFill>
                <a:latin typeface="Lexend ExtraLight"/>
                <a:ea typeface="Lexend ExtraLight"/>
                <a:cs typeface="Lexend ExtraLight"/>
                <a:sym typeface="Lexend ExtraLight"/>
              </a:rPr>
              <a:t>chemical signals, or</a:t>
            </a:r>
            <a:r>
              <a:rPr lang="en-US" sz="2000" b="1">
                <a:solidFill>
                  <a:srgbClr val="595959"/>
                </a:solidFill>
                <a:latin typeface="Lexend"/>
                <a:ea typeface="Lexend"/>
                <a:cs typeface="Lexend"/>
                <a:sym typeface="Lexend"/>
              </a:rPr>
              <a:t> messengers</a:t>
            </a:r>
            <a:r>
              <a:rPr lang="en-US" sz="2000">
                <a:solidFill>
                  <a:srgbClr val="595959"/>
                </a:solidFill>
                <a:latin typeface="Lexend ExtraLight"/>
                <a:ea typeface="Lexend ExtraLight"/>
                <a:cs typeface="Lexend ExtraLight"/>
                <a:sym typeface="Lexend ExtraLight"/>
              </a:rPr>
              <a:t>, that travel in the bloodstream to tissues and organs, directing:</a:t>
            </a:r>
            <a:endParaRPr sz="20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2400"/>
              <a:buFont typeface="Arial"/>
              <a:buNone/>
            </a:pPr>
            <a:endParaRPr sz="2000">
              <a:solidFill>
                <a:srgbClr val="595959"/>
              </a:solidFill>
              <a:latin typeface="Lexend ExtraLight"/>
              <a:ea typeface="Lexend ExtraLight"/>
              <a:cs typeface="Lexend ExtraLight"/>
              <a:sym typeface="Lexend ExtraLight"/>
            </a:endParaRPr>
          </a:p>
          <a:p>
            <a:pPr marL="457200" marR="0" lvl="0" indent="-355600" algn="l" rtl="0">
              <a:lnSpc>
                <a:spcPct val="115000"/>
              </a:lnSpc>
              <a:spcBef>
                <a:spcPts val="0"/>
              </a:spcBef>
              <a:spcAft>
                <a:spcPts val="0"/>
              </a:spcAft>
              <a:buClr>
                <a:srgbClr val="666666"/>
              </a:buClr>
              <a:buSzPts val="2000"/>
              <a:buFont typeface="Lexend ExtraLight"/>
              <a:buChar char="●"/>
            </a:pPr>
            <a:r>
              <a:rPr lang="en-US" sz="2000">
                <a:solidFill>
                  <a:srgbClr val="666666"/>
                </a:solidFill>
                <a:latin typeface="Lexend ExtraLight"/>
                <a:ea typeface="Lexend ExtraLight"/>
                <a:cs typeface="Lexend ExtraLight"/>
                <a:sym typeface="Lexend ExtraLight"/>
              </a:rPr>
              <a:t>growth &amp; development</a:t>
            </a:r>
            <a:endParaRPr sz="2000">
              <a:solidFill>
                <a:srgbClr val="666666"/>
              </a:solidFill>
              <a:latin typeface="Lexend ExtraLight"/>
              <a:ea typeface="Lexend ExtraLight"/>
              <a:cs typeface="Lexend ExtraLight"/>
              <a:sym typeface="Lexend ExtraLight"/>
            </a:endParaRPr>
          </a:p>
          <a:p>
            <a:pPr marL="457200" marR="0" lvl="0" indent="-355600" algn="l" rtl="0">
              <a:lnSpc>
                <a:spcPct val="115000"/>
              </a:lnSpc>
              <a:spcBef>
                <a:spcPts val="0"/>
              </a:spcBef>
              <a:spcAft>
                <a:spcPts val="0"/>
              </a:spcAft>
              <a:buClr>
                <a:srgbClr val="666666"/>
              </a:buClr>
              <a:buSzPts val="2000"/>
              <a:buFont typeface="Lexend ExtraLight"/>
              <a:buChar char="●"/>
            </a:pPr>
            <a:r>
              <a:rPr lang="en-US" sz="2000">
                <a:solidFill>
                  <a:srgbClr val="666666"/>
                </a:solidFill>
                <a:latin typeface="Lexend ExtraLight"/>
                <a:ea typeface="Lexend ExtraLight"/>
                <a:cs typeface="Lexend ExtraLight"/>
                <a:sym typeface="Lexend ExtraLight"/>
              </a:rPr>
              <a:t>mood</a:t>
            </a:r>
            <a:endParaRPr sz="2000">
              <a:solidFill>
                <a:srgbClr val="666666"/>
              </a:solidFill>
              <a:latin typeface="Lexend ExtraLight"/>
              <a:ea typeface="Lexend ExtraLight"/>
              <a:cs typeface="Lexend ExtraLight"/>
              <a:sym typeface="Lexend ExtraLight"/>
            </a:endParaRPr>
          </a:p>
          <a:p>
            <a:pPr marL="457200" marR="0" lvl="0" indent="-355600" algn="l" rtl="0">
              <a:lnSpc>
                <a:spcPct val="115000"/>
              </a:lnSpc>
              <a:spcBef>
                <a:spcPts val="0"/>
              </a:spcBef>
              <a:spcAft>
                <a:spcPts val="0"/>
              </a:spcAft>
              <a:buClr>
                <a:srgbClr val="666666"/>
              </a:buClr>
              <a:buSzPts val="2000"/>
              <a:buFont typeface="Lexend ExtraLight"/>
              <a:buChar char="●"/>
            </a:pPr>
            <a:r>
              <a:rPr lang="en-US" sz="2000">
                <a:solidFill>
                  <a:srgbClr val="666666"/>
                </a:solidFill>
                <a:latin typeface="Lexend ExtraLight"/>
                <a:ea typeface="Lexend ExtraLight"/>
                <a:cs typeface="Lexend ExtraLight"/>
                <a:sym typeface="Lexend ExtraLight"/>
              </a:rPr>
              <a:t>reproduction</a:t>
            </a:r>
            <a:endParaRPr sz="2000">
              <a:solidFill>
                <a:srgbClr val="666666"/>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None/>
            </a:pPr>
            <a:br>
              <a:rPr lang="en-US" sz="2000">
                <a:solidFill>
                  <a:srgbClr val="666666"/>
                </a:solidFill>
                <a:latin typeface="Lexend ExtraLight"/>
                <a:ea typeface="Lexend ExtraLight"/>
                <a:cs typeface="Lexend ExtraLight"/>
                <a:sym typeface="Lexend ExtraLight"/>
              </a:rPr>
            </a:br>
            <a:br>
              <a:rPr lang="en-US" sz="2000">
                <a:solidFill>
                  <a:srgbClr val="666666"/>
                </a:solidFill>
                <a:latin typeface="Lexend ExtraLight"/>
                <a:ea typeface="Lexend ExtraLight"/>
                <a:cs typeface="Lexend ExtraLight"/>
                <a:sym typeface="Lexend ExtraLight"/>
              </a:rPr>
            </a:br>
            <a:endParaRPr sz="2400">
              <a:solidFill>
                <a:srgbClr val="666666"/>
              </a:solidFill>
              <a:latin typeface="Lexend ExtraLight"/>
              <a:ea typeface="Lexend ExtraLight"/>
              <a:cs typeface="Lexend ExtraLight"/>
              <a:sym typeface="Lexend ExtraLight"/>
            </a:endParaRPr>
          </a:p>
        </p:txBody>
      </p:sp>
      <p:sp>
        <p:nvSpPr>
          <p:cNvPr id="366" name="Google Shape;366;p30"/>
          <p:cNvSpPr txBox="1"/>
          <p:nvPr/>
        </p:nvSpPr>
        <p:spPr>
          <a:xfrm>
            <a:off x="428625" y="520700"/>
            <a:ext cx="5223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a:solidFill>
                  <a:srgbClr val="FFFFFF"/>
                </a:solidFill>
                <a:latin typeface="Lexend Thin"/>
                <a:ea typeface="Lexend Thin"/>
                <a:cs typeface="Lexend Thin"/>
                <a:sym typeface="Lexend Thin"/>
              </a:rPr>
              <a:t>What are hormones?</a:t>
            </a:r>
            <a:endParaRPr>
              <a:latin typeface="Lexend Thin"/>
              <a:ea typeface="Lexend Thin"/>
              <a:cs typeface="Lexend Thin"/>
              <a:sym typeface="Lexend Thin"/>
            </a:endParaRPr>
          </a:p>
        </p:txBody>
      </p:sp>
      <p:sp>
        <p:nvSpPr>
          <p:cNvPr id="367" name="Google Shape;367;p30"/>
          <p:cNvSpPr/>
          <p:nvPr/>
        </p:nvSpPr>
        <p:spPr>
          <a:xfrm>
            <a:off x="375350" y="4856225"/>
            <a:ext cx="5395500" cy="1027800"/>
          </a:xfrm>
          <a:prstGeom prst="wedgeRoundRectCallout">
            <a:avLst>
              <a:gd name="adj1" fmla="val -20841"/>
              <a:gd name="adj2" fmla="val 50599"/>
              <a:gd name="adj3" fmla="val 0"/>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8" name="Google Shape;368;p30"/>
          <p:cNvSpPr txBox="1"/>
          <p:nvPr/>
        </p:nvSpPr>
        <p:spPr>
          <a:xfrm>
            <a:off x="498950" y="5079900"/>
            <a:ext cx="5223300" cy="84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000">
                <a:solidFill>
                  <a:schemeClr val="lt1"/>
                </a:solidFill>
                <a:latin typeface="Lexend ExtraLight"/>
                <a:ea typeface="Lexend ExtraLight"/>
                <a:cs typeface="Lexend ExtraLight"/>
                <a:sym typeface="Lexend ExtraLight"/>
              </a:rPr>
              <a:t>Hormones direct every system of the body.</a:t>
            </a:r>
            <a:endParaRPr sz="2400">
              <a:solidFill>
                <a:schemeClr val="lt1"/>
              </a:solidFill>
              <a:latin typeface="Lexend ExtraLight"/>
              <a:ea typeface="Lexend ExtraLight"/>
              <a:cs typeface="Lexend ExtraLight"/>
              <a:sym typeface="Lexend ExtraLight"/>
            </a:endParaRPr>
          </a:p>
          <a:p>
            <a:pPr marL="0" lvl="0" indent="0" algn="l" rtl="0">
              <a:spcBef>
                <a:spcPts val="0"/>
              </a:spcBef>
              <a:spcAft>
                <a:spcPts val="0"/>
              </a:spcAft>
              <a:buNone/>
            </a:pPr>
            <a:endParaRPr sz="3200">
              <a:solidFill>
                <a:srgbClr val="595959"/>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31"/>
          <p:cNvPicPr preferRelativeResize="0"/>
          <p:nvPr/>
        </p:nvPicPr>
        <p:blipFill>
          <a:blip r:embed="rId3">
            <a:alphaModFix/>
          </a:blip>
          <a:stretch>
            <a:fillRect/>
          </a:stretch>
        </p:blipFill>
        <p:spPr>
          <a:xfrm>
            <a:off x="2944826" y="1644394"/>
            <a:ext cx="2823864" cy="4753582"/>
          </a:xfrm>
          <a:prstGeom prst="rect">
            <a:avLst/>
          </a:prstGeom>
          <a:noFill/>
          <a:ln>
            <a:noFill/>
          </a:ln>
        </p:spPr>
      </p:pic>
      <p:pic>
        <p:nvPicPr>
          <p:cNvPr id="375" name="Google Shape;375;p31"/>
          <p:cNvPicPr preferRelativeResize="0"/>
          <p:nvPr/>
        </p:nvPicPr>
        <p:blipFill rotWithShape="1">
          <a:blip r:embed="rId4">
            <a:alphaModFix/>
          </a:blip>
          <a:srcRect l="37239" r="30610" b="78516"/>
          <a:stretch/>
        </p:blipFill>
        <p:spPr>
          <a:xfrm>
            <a:off x="4633577" y="1265426"/>
            <a:ext cx="1218054" cy="1351811"/>
          </a:xfrm>
          <a:prstGeom prst="rect">
            <a:avLst/>
          </a:prstGeom>
          <a:noFill/>
          <a:ln>
            <a:noFill/>
          </a:ln>
        </p:spPr>
      </p:pic>
      <p:sp>
        <p:nvSpPr>
          <p:cNvPr id="376" name="Google Shape;376;p31"/>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77" name="Google Shape;377;p31"/>
          <p:cNvSpPr/>
          <p:nvPr/>
        </p:nvSpPr>
        <p:spPr>
          <a:xfrm>
            <a:off x="1775851" y="2432698"/>
            <a:ext cx="2403900" cy="958500"/>
          </a:xfrm>
          <a:prstGeom prst="wedgeRoundRectCallout">
            <a:avLst>
              <a:gd name="adj1" fmla="val -64696"/>
              <a:gd name="adj2" fmla="val -15304"/>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i="1">
                <a:solidFill>
                  <a:srgbClr val="595959"/>
                </a:solidFill>
                <a:latin typeface="Comfortaa"/>
                <a:ea typeface="Comfortaa"/>
                <a:cs typeface="Comfortaa"/>
                <a:sym typeface="Comfortaa"/>
              </a:rPr>
              <a:t>Reproductive System, </a:t>
            </a:r>
            <a:br>
              <a:rPr lang="en-US" sz="1300" i="1">
                <a:solidFill>
                  <a:srgbClr val="595959"/>
                </a:solidFill>
                <a:latin typeface="Comfortaa"/>
                <a:ea typeface="Comfortaa"/>
                <a:cs typeface="Comfortaa"/>
                <a:sym typeface="Comfortaa"/>
              </a:rPr>
            </a:br>
            <a:r>
              <a:rPr lang="en-US" sz="1300" i="1">
                <a:solidFill>
                  <a:srgbClr val="595959"/>
                </a:solidFill>
                <a:latin typeface="Comfortaa"/>
                <a:ea typeface="Comfortaa"/>
                <a:cs typeface="Comfortaa"/>
                <a:sym typeface="Comfortaa"/>
              </a:rPr>
              <a:t>hello, come in, </a:t>
            </a:r>
            <a:br>
              <a:rPr lang="en-US" sz="1300" i="1">
                <a:solidFill>
                  <a:srgbClr val="595959"/>
                </a:solidFill>
                <a:latin typeface="Comfortaa"/>
                <a:ea typeface="Comfortaa"/>
                <a:cs typeface="Comfortaa"/>
                <a:sym typeface="Comfortaa"/>
              </a:rPr>
            </a:br>
            <a:r>
              <a:rPr lang="en-US" sz="1300" i="1">
                <a:solidFill>
                  <a:srgbClr val="595959"/>
                </a:solidFill>
                <a:latin typeface="Comfortaa"/>
                <a:ea typeface="Comfortaa"/>
                <a:cs typeface="Comfortaa"/>
                <a:sym typeface="Comfortaa"/>
              </a:rPr>
              <a:t>do you read me?</a:t>
            </a:r>
            <a:endParaRPr sz="1300" i="1">
              <a:solidFill>
                <a:srgbClr val="595959"/>
              </a:solidFill>
              <a:latin typeface="Comfortaa"/>
              <a:ea typeface="Comfortaa"/>
              <a:cs typeface="Comfortaa"/>
              <a:sym typeface="Comfortaa"/>
            </a:endParaRPr>
          </a:p>
        </p:txBody>
      </p:sp>
      <p:sp>
        <p:nvSpPr>
          <p:cNvPr id="378" name="Google Shape;378;p31"/>
          <p:cNvSpPr/>
          <p:nvPr/>
        </p:nvSpPr>
        <p:spPr>
          <a:xfrm>
            <a:off x="4710092" y="3469028"/>
            <a:ext cx="2351700" cy="590100"/>
          </a:xfrm>
          <a:prstGeom prst="wedgeRoundRectCallout">
            <a:avLst>
              <a:gd name="adj1" fmla="val 60642"/>
              <a:gd name="adj2" fmla="val 35040"/>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i="1">
                <a:solidFill>
                  <a:srgbClr val="1C4587"/>
                </a:solidFill>
                <a:latin typeface="Comfortaa"/>
                <a:ea typeface="Comfortaa"/>
                <a:cs typeface="Comfortaa"/>
                <a:sym typeface="Comfortaa"/>
              </a:rPr>
              <a:t>Roger that, Brian.</a:t>
            </a:r>
            <a:endParaRPr sz="1300" b="1" i="1">
              <a:solidFill>
                <a:srgbClr val="1C4587"/>
              </a:solidFill>
              <a:latin typeface="Comfortaa"/>
              <a:ea typeface="Comfortaa"/>
              <a:cs typeface="Comfortaa"/>
              <a:sym typeface="Comfortaa"/>
            </a:endParaRPr>
          </a:p>
        </p:txBody>
      </p:sp>
      <p:sp>
        <p:nvSpPr>
          <p:cNvPr id="379" name="Google Shape;379;p31"/>
          <p:cNvSpPr/>
          <p:nvPr/>
        </p:nvSpPr>
        <p:spPr>
          <a:xfrm>
            <a:off x="1775850" y="4776093"/>
            <a:ext cx="2241900" cy="463500"/>
          </a:xfrm>
          <a:prstGeom prst="wedgeRoundRectCallout">
            <a:avLst>
              <a:gd name="adj1" fmla="val -58333"/>
              <a:gd name="adj2" fmla="val 4775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i="1">
                <a:solidFill>
                  <a:srgbClr val="595959"/>
                </a:solidFill>
                <a:latin typeface="Comfortaa"/>
                <a:ea typeface="Comfortaa"/>
                <a:cs typeface="Comfortaa"/>
                <a:sym typeface="Comfortaa"/>
              </a:rPr>
              <a:t>Release testosterone.</a:t>
            </a:r>
            <a:endParaRPr sz="1300" b="1" i="1">
              <a:solidFill>
                <a:srgbClr val="595959"/>
              </a:solidFill>
              <a:latin typeface="Comfortaa"/>
              <a:ea typeface="Comfortaa"/>
              <a:cs typeface="Comfortaa"/>
              <a:sym typeface="Comfortaa"/>
            </a:endParaRPr>
          </a:p>
        </p:txBody>
      </p:sp>
      <p:sp>
        <p:nvSpPr>
          <p:cNvPr id="380" name="Google Shape;380;p31"/>
          <p:cNvSpPr/>
          <p:nvPr/>
        </p:nvSpPr>
        <p:spPr>
          <a:xfrm>
            <a:off x="5745571" y="4267977"/>
            <a:ext cx="1330200" cy="508200"/>
          </a:xfrm>
          <a:prstGeom prst="wedgeRoundRectCallout">
            <a:avLst>
              <a:gd name="adj1" fmla="val 68797"/>
              <a:gd name="adj2" fmla="val 31596"/>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i="1">
                <a:solidFill>
                  <a:srgbClr val="1C4587"/>
                </a:solidFill>
                <a:latin typeface="Comfortaa"/>
                <a:ea typeface="Comfortaa"/>
                <a:cs typeface="Comfortaa"/>
                <a:sym typeface="Comfortaa"/>
              </a:rPr>
              <a:t>Lol BRAIN</a:t>
            </a:r>
            <a:endParaRPr sz="1300" b="1" i="1">
              <a:solidFill>
                <a:srgbClr val="1C4587"/>
              </a:solidFill>
              <a:latin typeface="Comfortaa"/>
              <a:ea typeface="Comfortaa"/>
              <a:cs typeface="Comfortaa"/>
              <a:sym typeface="Comfortaa"/>
            </a:endParaRPr>
          </a:p>
        </p:txBody>
      </p:sp>
      <p:sp>
        <p:nvSpPr>
          <p:cNvPr id="381" name="Google Shape;381;p31"/>
          <p:cNvSpPr txBox="1"/>
          <p:nvPr/>
        </p:nvSpPr>
        <p:spPr>
          <a:xfrm>
            <a:off x="1941923" y="2134901"/>
            <a:ext cx="965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Brain</a:t>
            </a:r>
            <a:endParaRPr sz="1200"/>
          </a:p>
        </p:txBody>
      </p:sp>
      <p:sp>
        <p:nvSpPr>
          <p:cNvPr id="382" name="Google Shape;382;p31"/>
          <p:cNvSpPr txBox="1"/>
          <p:nvPr/>
        </p:nvSpPr>
        <p:spPr>
          <a:xfrm>
            <a:off x="6402750" y="3163168"/>
            <a:ext cx="965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t>Repro S.</a:t>
            </a:r>
            <a:endParaRPr sz="1100"/>
          </a:p>
        </p:txBody>
      </p:sp>
      <p:sp>
        <p:nvSpPr>
          <p:cNvPr id="383" name="Google Shape;383;p31"/>
          <p:cNvSpPr txBox="1"/>
          <p:nvPr/>
        </p:nvSpPr>
        <p:spPr>
          <a:xfrm>
            <a:off x="315825" y="536900"/>
            <a:ext cx="6548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a:solidFill>
                  <a:srgbClr val="FFFFFF"/>
                </a:solidFill>
                <a:latin typeface="Lexend Thin"/>
                <a:ea typeface="Lexend Thin"/>
                <a:cs typeface="Lexend Thin"/>
                <a:sym typeface="Lexend Thin"/>
              </a:rPr>
              <a:t>Hormones: chemical messengers</a:t>
            </a:r>
            <a:endParaRPr>
              <a:latin typeface="Lexend Thin"/>
              <a:ea typeface="Lexend Thin"/>
              <a:cs typeface="Lexend Thin"/>
              <a:sym typeface="Lexend Thin"/>
            </a:endParaRPr>
          </a:p>
        </p:txBody>
      </p:sp>
      <p:sp>
        <p:nvSpPr>
          <p:cNvPr id="384" name="Google Shape;384;p31"/>
          <p:cNvSpPr/>
          <p:nvPr/>
        </p:nvSpPr>
        <p:spPr>
          <a:xfrm>
            <a:off x="4577567" y="1265425"/>
            <a:ext cx="1330200" cy="1352100"/>
          </a:xfrm>
          <a:prstGeom prst="ellipse">
            <a:avLst/>
          </a:prstGeom>
          <a:no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2"/>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90" name="Google Shape;390;p32"/>
          <p:cNvSpPr txBox="1">
            <a:spLocks noGrp="1"/>
          </p:cNvSpPr>
          <p:nvPr>
            <p:ph type="body" idx="1"/>
          </p:nvPr>
        </p:nvSpPr>
        <p:spPr>
          <a:xfrm>
            <a:off x="457200" y="1371600"/>
            <a:ext cx="8229600" cy="120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666473"/>
              </a:buClr>
              <a:buSzPts val="2600"/>
              <a:buFont typeface="Arial"/>
              <a:buNone/>
            </a:pPr>
            <a:r>
              <a:rPr lang="en-US" sz="2200" b="1" i="0" u="none" strike="noStrike" cap="none">
                <a:solidFill>
                  <a:srgbClr val="1C4587"/>
                </a:solidFill>
                <a:latin typeface="Lexend"/>
                <a:ea typeface="Lexend"/>
                <a:cs typeface="Lexend"/>
                <a:sym typeface="Lexend"/>
              </a:rPr>
              <a:t>Puberty</a:t>
            </a:r>
            <a:r>
              <a:rPr lang="en-US" sz="2200" b="1" i="0" u="none" strike="noStrike" cap="none">
                <a:solidFill>
                  <a:srgbClr val="666666"/>
                </a:solidFill>
                <a:latin typeface="Lexend"/>
                <a:ea typeface="Lexend"/>
                <a:cs typeface="Lexend"/>
                <a:sym typeface="Lexend"/>
              </a:rPr>
              <a:t> </a:t>
            </a:r>
            <a:r>
              <a:rPr lang="en-US" sz="2200" i="0" u="none" strike="noStrike" cap="none">
                <a:solidFill>
                  <a:srgbClr val="666666"/>
                </a:solidFill>
                <a:latin typeface="Lexend ExtraLight"/>
                <a:ea typeface="Lexend ExtraLight"/>
                <a:cs typeface="Lexend ExtraLight"/>
                <a:sym typeface="Lexend ExtraLight"/>
              </a:rPr>
              <a:t>is the time </a:t>
            </a:r>
            <a:r>
              <a:rPr lang="en-US" sz="2200">
                <a:solidFill>
                  <a:srgbClr val="666666"/>
                </a:solidFill>
                <a:latin typeface="Lexend ExtraLight"/>
                <a:ea typeface="Lexend ExtraLight"/>
                <a:cs typeface="Lexend ExtraLight"/>
                <a:sym typeface="Lexend ExtraLight"/>
              </a:rPr>
              <a:t>when </a:t>
            </a:r>
            <a:r>
              <a:rPr lang="en-US" sz="2200" i="0" u="none" strike="noStrike" cap="none">
                <a:solidFill>
                  <a:srgbClr val="666666"/>
                </a:solidFill>
                <a:latin typeface="Lexend ExtraLight"/>
                <a:ea typeface="Lexend ExtraLight"/>
                <a:cs typeface="Lexend ExtraLight"/>
                <a:sym typeface="Lexend ExtraLight"/>
              </a:rPr>
              <a:t>a child's physical and sexual characteristics mature </a:t>
            </a:r>
            <a:r>
              <a:rPr lang="en-US" sz="2200" i="1" u="none" strike="noStrike" cap="none">
                <a:solidFill>
                  <a:srgbClr val="666666"/>
                </a:solidFill>
                <a:latin typeface="Lexend ExtraLight"/>
                <a:ea typeface="Lexend ExtraLight"/>
                <a:cs typeface="Lexend ExtraLight"/>
                <a:sym typeface="Lexend ExtraLight"/>
              </a:rPr>
              <a:t>(starting </a:t>
            </a:r>
            <a:r>
              <a:rPr lang="en-US" sz="2200" i="1">
                <a:solidFill>
                  <a:srgbClr val="666666"/>
                </a:solidFill>
                <a:latin typeface="Lexend ExtraLight"/>
                <a:ea typeface="Lexend ExtraLight"/>
                <a:cs typeface="Lexend ExtraLight"/>
                <a:sym typeface="Lexend ExtraLight"/>
              </a:rPr>
              <a:t>around </a:t>
            </a:r>
            <a:r>
              <a:rPr lang="en-US" sz="2200" i="1" u="none" strike="noStrike" cap="none">
                <a:solidFill>
                  <a:srgbClr val="666666"/>
                </a:solidFill>
                <a:latin typeface="Lexend ExtraLight"/>
                <a:ea typeface="Lexend ExtraLight"/>
                <a:cs typeface="Lexend ExtraLight"/>
                <a:sym typeface="Lexend ExtraLight"/>
              </a:rPr>
              <a:t>age </a:t>
            </a:r>
            <a:r>
              <a:rPr lang="en-US" sz="2200" i="1">
                <a:solidFill>
                  <a:srgbClr val="666666"/>
                </a:solidFill>
                <a:latin typeface="Lexend ExtraLight"/>
                <a:ea typeface="Lexend ExtraLight"/>
                <a:cs typeface="Lexend ExtraLight"/>
                <a:sym typeface="Lexend ExtraLight"/>
              </a:rPr>
              <a:t>10 until </a:t>
            </a:r>
            <a:r>
              <a:rPr lang="en-US" sz="2200" i="1" u="none" strike="noStrike" cap="none">
                <a:solidFill>
                  <a:srgbClr val="666666"/>
                </a:solidFill>
                <a:latin typeface="Lexend ExtraLight"/>
                <a:ea typeface="Lexend ExtraLight"/>
                <a:cs typeface="Lexend ExtraLight"/>
                <a:sym typeface="Lexend ExtraLight"/>
              </a:rPr>
              <a:t>1</a:t>
            </a:r>
            <a:r>
              <a:rPr lang="en-US" sz="2200" i="1">
                <a:solidFill>
                  <a:srgbClr val="666666"/>
                </a:solidFill>
                <a:latin typeface="Lexend ExtraLight"/>
                <a:ea typeface="Lexend ExtraLight"/>
                <a:cs typeface="Lexend ExtraLight"/>
                <a:sym typeface="Lexend ExtraLight"/>
              </a:rPr>
              <a:t>7</a:t>
            </a:r>
            <a:r>
              <a:rPr lang="en-US" sz="2200" i="1" u="none" strike="noStrike" cap="none">
                <a:solidFill>
                  <a:srgbClr val="666666"/>
                </a:solidFill>
                <a:latin typeface="Lexend ExtraLight"/>
                <a:ea typeface="Lexend ExtraLight"/>
                <a:cs typeface="Lexend ExtraLight"/>
                <a:sym typeface="Lexend ExtraLight"/>
              </a:rPr>
              <a:t>)</a:t>
            </a:r>
            <a:r>
              <a:rPr lang="en-US" sz="2200" i="1">
                <a:solidFill>
                  <a:srgbClr val="666666"/>
                </a:solidFill>
                <a:latin typeface="Lexend ExtraLight"/>
                <a:ea typeface="Lexend ExtraLight"/>
                <a:cs typeface="Lexend ExtraLight"/>
                <a:sym typeface="Lexend ExtraLight"/>
              </a:rPr>
              <a:t> </a:t>
            </a:r>
            <a:r>
              <a:rPr lang="en-US" sz="2200">
                <a:solidFill>
                  <a:srgbClr val="666666"/>
                </a:solidFill>
                <a:latin typeface="Lexend ExtraLight"/>
                <a:ea typeface="Lexend ExtraLight"/>
                <a:cs typeface="Lexend ExtraLight"/>
                <a:sym typeface="Lexend ExtraLight"/>
              </a:rPr>
              <a:t>due to </a:t>
            </a:r>
            <a:r>
              <a:rPr lang="en-US" sz="2200" b="1">
                <a:solidFill>
                  <a:srgbClr val="FF9900"/>
                </a:solidFill>
                <a:latin typeface="Lexend"/>
                <a:ea typeface="Lexend"/>
                <a:cs typeface="Lexend"/>
                <a:sym typeface="Lexend"/>
              </a:rPr>
              <a:t>hormonal changes</a:t>
            </a:r>
            <a:r>
              <a:rPr lang="en-US" sz="2200" u="none" strike="noStrike" cap="none">
                <a:solidFill>
                  <a:srgbClr val="666666"/>
                </a:solidFill>
                <a:latin typeface="Lexend ExtraLight"/>
                <a:ea typeface="Lexend ExtraLight"/>
                <a:cs typeface="Lexend ExtraLight"/>
                <a:sym typeface="Lexend ExtraLight"/>
              </a:rPr>
              <a:t>.</a:t>
            </a:r>
            <a:endParaRPr sz="2800">
              <a:solidFill>
                <a:srgbClr val="666666"/>
              </a:solidFill>
              <a:latin typeface="Lexend ExtraLight"/>
              <a:ea typeface="Lexend ExtraLight"/>
              <a:cs typeface="Lexend ExtraLight"/>
              <a:sym typeface="Lexend ExtraLight"/>
            </a:endParaRPr>
          </a:p>
          <a:p>
            <a:pPr marL="0" marR="0" lvl="0" indent="0" algn="l" rtl="0">
              <a:lnSpc>
                <a:spcPct val="50000"/>
              </a:lnSpc>
              <a:spcBef>
                <a:spcPts val="520"/>
              </a:spcBef>
              <a:spcAft>
                <a:spcPts val="0"/>
              </a:spcAft>
              <a:buClr>
                <a:srgbClr val="595959"/>
              </a:buClr>
              <a:buSzPts val="2600"/>
              <a:buFont typeface="Arial"/>
              <a:buNone/>
            </a:pPr>
            <a:endParaRPr sz="2200" i="0" u="none" strike="noStrike" cap="none">
              <a:solidFill>
                <a:srgbClr val="666666"/>
              </a:solidFill>
              <a:latin typeface="Lexend ExtraLight"/>
              <a:ea typeface="Lexend ExtraLight"/>
              <a:cs typeface="Lexend ExtraLight"/>
              <a:sym typeface="Lexend ExtraLight"/>
            </a:endParaRPr>
          </a:p>
          <a:p>
            <a:pPr marL="0" marR="0" lvl="0" indent="0" algn="l" rtl="0">
              <a:lnSpc>
                <a:spcPct val="100000"/>
              </a:lnSpc>
              <a:spcBef>
                <a:spcPts val="520"/>
              </a:spcBef>
              <a:spcAft>
                <a:spcPts val="0"/>
              </a:spcAft>
              <a:buClr>
                <a:srgbClr val="666473"/>
              </a:buClr>
              <a:buSzPts val="2600"/>
              <a:buFont typeface="Arial"/>
              <a:buNone/>
            </a:pPr>
            <a:endParaRPr sz="2200" i="1" u="none" strike="noStrike" cap="none">
              <a:solidFill>
                <a:srgbClr val="666666"/>
              </a:solidFill>
              <a:latin typeface="Lexend ExtraLight"/>
              <a:ea typeface="Lexend ExtraLight"/>
              <a:cs typeface="Lexend ExtraLight"/>
              <a:sym typeface="Lexend ExtraLight"/>
            </a:endParaRPr>
          </a:p>
          <a:p>
            <a:pPr marL="0" marR="0" lvl="0" indent="0" algn="l" rtl="0">
              <a:lnSpc>
                <a:spcPct val="100000"/>
              </a:lnSpc>
              <a:spcBef>
                <a:spcPts val="520"/>
              </a:spcBef>
              <a:spcAft>
                <a:spcPts val="0"/>
              </a:spcAft>
              <a:buClr>
                <a:srgbClr val="595959"/>
              </a:buClr>
              <a:buSzPts val="2600"/>
              <a:buFont typeface="Arial"/>
              <a:buNone/>
            </a:pPr>
            <a:endParaRPr sz="2200" i="0" u="none" strike="noStrike" cap="none">
              <a:solidFill>
                <a:srgbClr val="666666"/>
              </a:solidFill>
              <a:latin typeface="Lexend ExtraLight"/>
              <a:ea typeface="Lexend ExtraLight"/>
              <a:cs typeface="Lexend ExtraLight"/>
              <a:sym typeface="Lexend ExtraLight"/>
            </a:endParaRPr>
          </a:p>
          <a:p>
            <a:pPr marL="0" marR="0" lvl="0" indent="0" algn="l" rtl="0">
              <a:lnSpc>
                <a:spcPct val="100000"/>
              </a:lnSpc>
              <a:spcBef>
                <a:spcPts val="520"/>
              </a:spcBef>
              <a:spcAft>
                <a:spcPts val="0"/>
              </a:spcAft>
              <a:buClr>
                <a:srgbClr val="595959"/>
              </a:buClr>
              <a:buSzPts val="2600"/>
              <a:buFont typeface="Arial"/>
              <a:buNone/>
            </a:pPr>
            <a:endParaRPr sz="2200" i="0" u="none" strike="noStrike" cap="none">
              <a:solidFill>
                <a:srgbClr val="666473"/>
              </a:solidFill>
              <a:latin typeface="Lexend ExtraLight"/>
              <a:ea typeface="Lexend ExtraLight"/>
              <a:cs typeface="Lexend ExtraLight"/>
              <a:sym typeface="Lexend ExtraLight"/>
            </a:endParaRPr>
          </a:p>
          <a:p>
            <a:pPr marL="342900" marR="0" lvl="0" indent="-177800" algn="l" rtl="0">
              <a:spcBef>
                <a:spcPts val="520"/>
              </a:spcBef>
              <a:spcAft>
                <a:spcPts val="0"/>
              </a:spcAft>
              <a:buClr>
                <a:srgbClr val="595959"/>
              </a:buClr>
              <a:buSzPts val="2600"/>
              <a:buFont typeface="Arial"/>
              <a:buNone/>
            </a:pPr>
            <a:endParaRPr sz="2200" i="0" u="none">
              <a:solidFill>
                <a:srgbClr val="666473"/>
              </a:solidFill>
              <a:latin typeface="Lexend ExtraLight"/>
              <a:ea typeface="Lexend ExtraLight"/>
              <a:cs typeface="Lexend ExtraLight"/>
              <a:sym typeface="Lexend ExtraLight"/>
            </a:endParaRPr>
          </a:p>
        </p:txBody>
      </p:sp>
      <p:sp>
        <p:nvSpPr>
          <p:cNvPr id="391" name="Google Shape;391;p32"/>
          <p:cNvSpPr txBox="1"/>
          <p:nvPr/>
        </p:nvSpPr>
        <p:spPr>
          <a:xfrm>
            <a:off x="428625" y="520700"/>
            <a:ext cx="4008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i="0" u="none" strike="noStrike" cap="none">
                <a:solidFill>
                  <a:srgbClr val="FFFFFF"/>
                </a:solidFill>
                <a:latin typeface="Lexend Thin"/>
                <a:ea typeface="Lexend Thin"/>
                <a:cs typeface="Lexend Thin"/>
                <a:sym typeface="Lexend Thin"/>
              </a:rPr>
              <a:t>What is puberty?</a:t>
            </a:r>
            <a:endParaRPr>
              <a:latin typeface="Lexend Thin"/>
              <a:ea typeface="Lexend Thin"/>
              <a:cs typeface="Lexend Thin"/>
              <a:sym typeface="Lexend Thin"/>
            </a:endParaRPr>
          </a:p>
        </p:txBody>
      </p:sp>
      <p:sp>
        <p:nvSpPr>
          <p:cNvPr id="392" name="Google Shape;392;p3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393" name="Google Shape;393;p32"/>
          <p:cNvPicPr preferRelativeResize="0"/>
          <p:nvPr/>
        </p:nvPicPr>
        <p:blipFill rotWithShape="1">
          <a:blip r:embed="rId3">
            <a:alphaModFix/>
          </a:blip>
          <a:srcRect r="1293"/>
          <a:stretch/>
        </p:blipFill>
        <p:spPr>
          <a:xfrm>
            <a:off x="1287250" y="2135850"/>
            <a:ext cx="7003372" cy="4305252"/>
          </a:xfrm>
          <a:prstGeom prst="rect">
            <a:avLst/>
          </a:prstGeom>
          <a:noFill/>
          <a:ln>
            <a:noFill/>
          </a:ln>
        </p:spPr>
      </p:pic>
      <p:cxnSp>
        <p:nvCxnSpPr>
          <p:cNvPr id="394" name="Google Shape;394;p32"/>
          <p:cNvCxnSpPr/>
          <p:nvPr/>
        </p:nvCxnSpPr>
        <p:spPr>
          <a:xfrm>
            <a:off x="1086525" y="6333950"/>
            <a:ext cx="7320000" cy="17100"/>
          </a:xfrm>
          <a:prstGeom prst="straightConnector1">
            <a:avLst/>
          </a:prstGeom>
          <a:noFill/>
          <a:ln w="38100" cap="flat" cmpd="sng">
            <a:solidFill>
              <a:srgbClr val="FF9900"/>
            </a:solidFill>
            <a:prstDash val="solid"/>
            <a:round/>
            <a:headEnd type="none" w="med" len="med"/>
            <a:tailEnd type="triangle" w="med" len="med"/>
          </a:ln>
        </p:spPr>
      </p:cxnSp>
      <p:cxnSp>
        <p:nvCxnSpPr>
          <p:cNvPr id="395" name="Google Shape;395;p32"/>
          <p:cNvCxnSpPr/>
          <p:nvPr/>
        </p:nvCxnSpPr>
        <p:spPr>
          <a:xfrm rot="10800000" flipH="1">
            <a:off x="1086525" y="2516450"/>
            <a:ext cx="26100" cy="3834600"/>
          </a:xfrm>
          <a:prstGeom prst="straightConnector1">
            <a:avLst/>
          </a:prstGeom>
          <a:noFill/>
          <a:ln w="19050" cap="flat" cmpd="sng">
            <a:solidFill>
              <a:srgbClr val="FF9900"/>
            </a:solidFill>
            <a:prstDash val="dot"/>
            <a:round/>
            <a:headEnd type="none" w="med" len="med"/>
            <a:tailEnd type="triangle" w="med" len="med"/>
          </a:ln>
        </p:spPr>
      </p:cxnSp>
      <p:cxnSp>
        <p:nvCxnSpPr>
          <p:cNvPr id="396" name="Google Shape;396;p32"/>
          <p:cNvCxnSpPr/>
          <p:nvPr/>
        </p:nvCxnSpPr>
        <p:spPr>
          <a:xfrm>
            <a:off x="470900" y="2433725"/>
            <a:ext cx="2837400" cy="0"/>
          </a:xfrm>
          <a:prstGeom prst="straightConnector1">
            <a:avLst/>
          </a:prstGeom>
          <a:noFill/>
          <a:ln w="19050" cap="flat" cmpd="sng">
            <a:solidFill>
              <a:srgbClr val="FF9900"/>
            </a:solidFill>
            <a:prstDash val="solid"/>
            <a:round/>
            <a:headEnd type="none" w="med" len="med"/>
            <a:tailEnd type="non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3"/>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03" name="Google Shape;403;p3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404" name="Google Shape;404;p33"/>
          <p:cNvSpPr txBox="1"/>
          <p:nvPr/>
        </p:nvSpPr>
        <p:spPr>
          <a:xfrm>
            <a:off x="442912" y="512762"/>
            <a:ext cx="655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a:solidFill>
                  <a:srgbClr val="FFFFFF"/>
                </a:solidFill>
                <a:latin typeface="Lexend Thin"/>
                <a:ea typeface="Lexend Thin"/>
                <a:cs typeface="Lexend Thin"/>
                <a:sym typeface="Lexend Thin"/>
              </a:rPr>
              <a:t>Puberty &amp; your growth</a:t>
            </a:r>
            <a:endParaRPr>
              <a:latin typeface="Lexend Thin"/>
              <a:ea typeface="Lexend Thin"/>
              <a:cs typeface="Lexend Thin"/>
              <a:sym typeface="Lexend Thin"/>
            </a:endParaRPr>
          </a:p>
        </p:txBody>
      </p:sp>
      <p:sp>
        <p:nvSpPr>
          <p:cNvPr id="405" name="Google Shape;405;p33"/>
          <p:cNvSpPr txBox="1"/>
          <p:nvPr/>
        </p:nvSpPr>
        <p:spPr>
          <a:xfrm>
            <a:off x="4075650" y="1674338"/>
            <a:ext cx="4325100" cy="476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2100" b="1">
                <a:solidFill>
                  <a:srgbClr val="1C4587"/>
                </a:solidFill>
                <a:latin typeface="Lexend"/>
                <a:ea typeface="Lexend"/>
                <a:cs typeface="Lexend"/>
                <a:sym typeface="Lexend"/>
              </a:rPr>
              <a:t>Hormones</a:t>
            </a:r>
            <a:r>
              <a:rPr lang="en-US" sz="2100" b="1">
                <a:solidFill>
                  <a:srgbClr val="595959"/>
                </a:solidFill>
                <a:latin typeface="Lexend"/>
                <a:ea typeface="Lexend"/>
                <a:cs typeface="Lexend"/>
                <a:sym typeface="Lexend"/>
              </a:rPr>
              <a:t> </a:t>
            </a:r>
            <a:r>
              <a:rPr lang="en-US" sz="2100">
                <a:solidFill>
                  <a:srgbClr val="595959"/>
                </a:solidFill>
                <a:latin typeface="Lexend ExtraLight"/>
                <a:ea typeface="Lexend ExtraLight"/>
                <a:cs typeface="Lexend ExtraLight"/>
                <a:sym typeface="Lexend ExtraLight"/>
              </a:rPr>
              <a:t>cause all the growing &amp; changing that your body undergoes during puberty.</a:t>
            </a:r>
            <a:endParaRPr sz="21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1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r>
              <a:rPr lang="en-US" sz="2100" b="1">
                <a:solidFill>
                  <a:srgbClr val="1C4587"/>
                </a:solidFill>
                <a:latin typeface="Lexend"/>
                <a:ea typeface="Lexend"/>
                <a:cs typeface="Lexend"/>
                <a:sym typeface="Lexend"/>
              </a:rPr>
              <a:t>Your brain</a:t>
            </a:r>
            <a:r>
              <a:rPr lang="en-US" sz="2100">
                <a:solidFill>
                  <a:srgbClr val="1C4587"/>
                </a:solidFill>
                <a:latin typeface="Lexend ExtraLight"/>
                <a:ea typeface="Lexend ExtraLight"/>
                <a:cs typeface="Lexend ExtraLight"/>
                <a:sym typeface="Lexend ExtraLight"/>
              </a:rPr>
              <a:t> </a:t>
            </a:r>
            <a:r>
              <a:rPr lang="en-US" sz="2100">
                <a:solidFill>
                  <a:srgbClr val="595959"/>
                </a:solidFill>
                <a:latin typeface="Lexend ExtraLight"/>
                <a:ea typeface="Lexend ExtraLight"/>
                <a:cs typeface="Lexend ExtraLight"/>
                <a:sym typeface="Lexend ExtraLight"/>
              </a:rPr>
              <a:t>starts the process, sending hormonal signals throughout your body to trigger growth &amp; development.</a:t>
            </a:r>
            <a:endParaRPr sz="21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1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r>
              <a:rPr lang="en-US" sz="2100">
                <a:solidFill>
                  <a:srgbClr val="595959"/>
                </a:solidFill>
                <a:latin typeface="Lexend ExtraLight"/>
                <a:ea typeface="Lexend ExtraLight"/>
                <a:cs typeface="Lexend ExtraLight"/>
                <a:sym typeface="Lexend ExtraLight"/>
              </a:rPr>
              <a:t>Hormones control the health of the entire body, including </a:t>
            </a:r>
            <a:r>
              <a:rPr lang="en-US" sz="2100" b="1">
                <a:solidFill>
                  <a:srgbClr val="1C4587"/>
                </a:solidFill>
                <a:latin typeface="Lexend"/>
                <a:ea typeface="Lexend"/>
                <a:cs typeface="Lexend"/>
                <a:sym typeface="Lexend"/>
              </a:rPr>
              <a:t>reproductive health.</a:t>
            </a:r>
            <a:endParaRPr sz="2100" b="1">
              <a:solidFill>
                <a:srgbClr val="1C4587"/>
              </a:solidFill>
              <a:latin typeface="Lexend"/>
              <a:ea typeface="Lexend"/>
              <a:cs typeface="Lexend"/>
              <a:sym typeface="Lexend"/>
            </a:endParaRPr>
          </a:p>
          <a:p>
            <a:pPr marL="0" marR="0" lvl="0" indent="0" algn="l" rtl="0">
              <a:lnSpc>
                <a:spcPct val="100000"/>
              </a:lnSpc>
              <a:spcBef>
                <a:spcPts val="0"/>
              </a:spcBef>
              <a:spcAft>
                <a:spcPts val="0"/>
              </a:spcAft>
              <a:buClr>
                <a:srgbClr val="000000"/>
              </a:buClr>
              <a:buSzPts val="1100"/>
              <a:buFont typeface="Arial"/>
              <a:buNone/>
            </a:pPr>
            <a:endParaRPr sz="2400" i="1">
              <a:solidFill>
                <a:srgbClr val="8587C2"/>
              </a:solidFill>
              <a:latin typeface="Lexend ExtraLight"/>
              <a:ea typeface="Lexend ExtraLight"/>
              <a:cs typeface="Lexend ExtraLight"/>
              <a:sym typeface="Lexend ExtraLight"/>
            </a:endParaRPr>
          </a:p>
        </p:txBody>
      </p:sp>
      <p:pic>
        <p:nvPicPr>
          <p:cNvPr id="406" name="Google Shape;406;p33"/>
          <p:cNvPicPr preferRelativeResize="0"/>
          <p:nvPr/>
        </p:nvPicPr>
        <p:blipFill>
          <a:blip r:embed="rId3">
            <a:alphaModFix/>
          </a:blip>
          <a:stretch>
            <a:fillRect/>
          </a:stretch>
        </p:blipFill>
        <p:spPr>
          <a:xfrm>
            <a:off x="946151" y="1443294"/>
            <a:ext cx="2823864" cy="475358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4"/>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12" name="Google Shape;412;p3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13" name="Google Shape;413;p34"/>
          <p:cNvPicPr preferRelativeResize="0"/>
          <p:nvPr/>
        </p:nvPicPr>
        <p:blipFill>
          <a:blip r:embed="rId3">
            <a:alphaModFix/>
          </a:blip>
          <a:stretch>
            <a:fillRect/>
          </a:stretch>
        </p:blipFill>
        <p:spPr>
          <a:xfrm>
            <a:off x="2257875" y="1228675"/>
            <a:ext cx="4463139" cy="5576475"/>
          </a:xfrm>
          <a:prstGeom prst="rect">
            <a:avLst/>
          </a:prstGeom>
          <a:noFill/>
          <a:ln>
            <a:noFill/>
          </a:ln>
          <a:effectLst>
            <a:outerShdw blurRad="57150" dist="19050" dir="5400000" algn="bl" rotWithShape="0">
              <a:srgbClr val="000000">
                <a:alpha val="50000"/>
              </a:srgbClr>
            </a:outerShdw>
          </a:effectLst>
        </p:spPr>
      </p:pic>
      <p:sp>
        <p:nvSpPr>
          <p:cNvPr id="414" name="Google Shape;414;p34"/>
          <p:cNvSpPr/>
          <p:nvPr/>
        </p:nvSpPr>
        <p:spPr>
          <a:xfrm>
            <a:off x="1118800" y="2981675"/>
            <a:ext cx="6741300" cy="1591500"/>
          </a:xfrm>
          <a:prstGeom prst="rect">
            <a:avLst/>
          </a:prstGeom>
          <a:solidFill>
            <a:schemeClr val="accent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 name="Google Shape;415;p34"/>
          <p:cNvSpPr txBox="1">
            <a:spLocks noGrp="1"/>
          </p:cNvSpPr>
          <p:nvPr>
            <p:ph type="body" idx="1"/>
          </p:nvPr>
        </p:nvSpPr>
        <p:spPr>
          <a:xfrm>
            <a:off x="1652197" y="3214654"/>
            <a:ext cx="5791200" cy="2438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8587C2"/>
              </a:buClr>
              <a:buSzPts val="1350"/>
              <a:buFont typeface="Calibri"/>
              <a:buNone/>
            </a:pPr>
            <a:endParaRPr sz="500">
              <a:solidFill>
                <a:srgbClr val="757AA8"/>
              </a:solidFill>
              <a:latin typeface="Lexend Thin"/>
              <a:ea typeface="Lexend Thin"/>
              <a:cs typeface="Lexend Thin"/>
              <a:sym typeface="Lexend Thin"/>
            </a:endParaRPr>
          </a:p>
          <a:p>
            <a:pPr marL="0" marR="0" lvl="0" indent="0" algn="ctr" rtl="0">
              <a:lnSpc>
                <a:spcPct val="100000"/>
              </a:lnSpc>
              <a:spcBef>
                <a:spcPts val="0"/>
              </a:spcBef>
              <a:spcAft>
                <a:spcPts val="0"/>
              </a:spcAft>
              <a:buClr>
                <a:srgbClr val="8587C2"/>
              </a:buClr>
              <a:buSzPts val="1350"/>
              <a:buFont typeface="Calibri"/>
              <a:buNone/>
            </a:pPr>
            <a:r>
              <a:rPr lang="en-US" sz="4500">
                <a:solidFill>
                  <a:schemeClr val="lt1"/>
                </a:solidFill>
                <a:latin typeface="Lexend Thin"/>
                <a:ea typeface="Lexend Thin"/>
                <a:cs typeface="Lexend Thin"/>
                <a:sym typeface="Lexend Thin"/>
              </a:rPr>
              <a:t>Body Systems</a:t>
            </a:r>
            <a:endParaRPr sz="2700" i="1">
              <a:solidFill>
                <a:schemeClr val="lt1"/>
              </a:solidFill>
              <a:latin typeface="Lexend Thin"/>
              <a:ea typeface="Lexend Thin"/>
              <a:cs typeface="Lexend Thin"/>
              <a:sym typeface="Lexend Thin"/>
            </a:endParaRPr>
          </a:p>
        </p:txBody>
      </p:sp>
      <p:sp>
        <p:nvSpPr>
          <p:cNvPr id="416" name="Google Shape;416;p34"/>
          <p:cNvSpPr txBox="1"/>
          <p:nvPr/>
        </p:nvSpPr>
        <p:spPr>
          <a:xfrm>
            <a:off x="290512" y="588962"/>
            <a:ext cx="655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b="1">
                <a:solidFill>
                  <a:srgbClr val="FFFFFF"/>
                </a:solidFill>
                <a:latin typeface="Lexend"/>
                <a:ea typeface="Lexend"/>
                <a:cs typeface="Lexend"/>
                <a:sym typeface="Lexend"/>
              </a:rPr>
              <a:t>Worksheet </a:t>
            </a:r>
            <a:endParaRPr>
              <a:latin typeface="Lexend Thin"/>
              <a:ea typeface="Lexend Thin"/>
              <a:cs typeface="Lexend Thin"/>
              <a:sym typeface="Lexend Thi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35"/>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23" name="Google Shape;423;p35"/>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Review</a:t>
            </a:r>
            <a:endParaRPr sz="3000" i="0" u="none" strike="noStrike" cap="none">
              <a:solidFill>
                <a:srgbClr val="FFFFFF"/>
              </a:solidFill>
              <a:latin typeface="Lexend Thin"/>
              <a:ea typeface="Lexend Thin"/>
              <a:cs typeface="Lexend Thin"/>
              <a:sym typeface="Lexend Thin"/>
            </a:endParaRPr>
          </a:p>
        </p:txBody>
      </p:sp>
      <p:sp>
        <p:nvSpPr>
          <p:cNvPr id="424" name="Google Shape;424;p35"/>
          <p:cNvSpPr txBox="1"/>
          <p:nvPr/>
        </p:nvSpPr>
        <p:spPr>
          <a:xfrm>
            <a:off x="546150" y="1417925"/>
            <a:ext cx="8051700" cy="5135700"/>
          </a:xfrm>
          <a:prstGeom prst="rect">
            <a:avLst/>
          </a:prstGeom>
          <a:noFill/>
          <a:ln>
            <a:noFill/>
          </a:ln>
        </p:spPr>
        <p:txBody>
          <a:bodyPr spcFirstLastPara="1" wrap="square" lIns="91425" tIns="45700" rIns="91425" bIns="45700" anchor="t" anchorCtr="0">
            <a:noAutofit/>
          </a:bodyPr>
          <a:lstStyle/>
          <a:p>
            <a:pPr marL="457200" marR="0" lvl="0" indent="-374650" algn="l" rtl="0">
              <a:lnSpc>
                <a:spcPct val="120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All body systems are important for overall health.</a:t>
            </a:r>
            <a:br>
              <a:rPr lang="en-US" sz="2300">
                <a:solidFill>
                  <a:srgbClr val="595959"/>
                </a:solidFill>
                <a:latin typeface="Lexend ExtraLight"/>
                <a:ea typeface="Lexend ExtraLight"/>
                <a:cs typeface="Lexend ExtraLight"/>
                <a:sym typeface="Lexend ExtraLight"/>
              </a:rPr>
            </a:br>
            <a:endParaRPr sz="2300">
              <a:solidFill>
                <a:srgbClr val="595959"/>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Lexend ExtraLight"/>
              <a:buChar char="●"/>
            </a:pPr>
            <a:r>
              <a:rPr lang="en-US" sz="2400">
                <a:solidFill>
                  <a:srgbClr val="595959"/>
                </a:solidFill>
                <a:latin typeface="Lexend ExtraLight"/>
                <a:ea typeface="Lexend ExtraLight"/>
                <a:cs typeface="Lexend ExtraLight"/>
                <a:sym typeface="Lexend ExtraLight"/>
              </a:rPr>
              <a:t>A healthy reproductive system is an important indicator of your body’s overall health.</a:t>
            </a:r>
            <a:br>
              <a:rPr lang="en-US" sz="2400">
                <a:solidFill>
                  <a:srgbClr val="595959"/>
                </a:solidFill>
                <a:latin typeface="Lexend ExtraLight"/>
                <a:ea typeface="Lexend ExtraLight"/>
                <a:cs typeface="Lexend ExtraLight"/>
                <a:sym typeface="Lexend ExtraLight"/>
              </a:rPr>
            </a:br>
            <a:endParaRPr sz="2400">
              <a:solidFill>
                <a:srgbClr val="595959"/>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Lexend ExtraLight"/>
              <a:buChar char="●"/>
            </a:pPr>
            <a:r>
              <a:rPr lang="en-US" sz="2400">
                <a:solidFill>
                  <a:srgbClr val="595959"/>
                </a:solidFill>
                <a:latin typeface="Lexend ExtraLight"/>
                <a:ea typeface="Lexend ExtraLight"/>
                <a:cs typeface="Lexend ExtraLight"/>
                <a:sym typeface="Lexend ExtraLight"/>
              </a:rPr>
              <a:t>Your brain and reproductive system are linked by </a:t>
            </a:r>
            <a:r>
              <a:rPr lang="en-US" sz="2400" b="1">
                <a:solidFill>
                  <a:srgbClr val="595959"/>
                </a:solidFill>
                <a:latin typeface="Lexend"/>
                <a:ea typeface="Lexend"/>
                <a:cs typeface="Lexend"/>
                <a:sym typeface="Lexend"/>
              </a:rPr>
              <a:t>chemical messengers</a:t>
            </a:r>
            <a:r>
              <a:rPr lang="en-US" sz="2400">
                <a:solidFill>
                  <a:srgbClr val="595959"/>
                </a:solidFill>
                <a:latin typeface="Lexend ExtraLight"/>
                <a:ea typeface="Lexend ExtraLight"/>
                <a:cs typeface="Lexend ExtraLight"/>
                <a:sym typeface="Lexend ExtraLight"/>
              </a:rPr>
              <a:t> called </a:t>
            </a:r>
            <a:r>
              <a:rPr lang="en-US" sz="2400" b="1">
                <a:solidFill>
                  <a:srgbClr val="595959"/>
                </a:solidFill>
                <a:latin typeface="Lexend"/>
                <a:ea typeface="Lexend"/>
                <a:cs typeface="Lexend"/>
                <a:sym typeface="Lexend"/>
              </a:rPr>
              <a:t>hormones</a:t>
            </a:r>
            <a:r>
              <a:rPr lang="en-US" sz="2400">
                <a:solidFill>
                  <a:srgbClr val="595959"/>
                </a:solidFill>
                <a:latin typeface="Lexend ExtraLight"/>
                <a:ea typeface="Lexend ExtraLight"/>
                <a:cs typeface="Lexend ExtraLight"/>
                <a:sym typeface="Lexend ExtraLight"/>
              </a:rPr>
              <a:t>.</a:t>
            </a:r>
            <a:br>
              <a:rPr lang="en-US" sz="2400">
                <a:solidFill>
                  <a:srgbClr val="595959"/>
                </a:solidFill>
                <a:latin typeface="Lexend ExtraLight"/>
                <a:ea typeface="Lexend ExtraLight"/>
                <a:cs typeface="Lexend ExtraLight"/>
                <a:sym typeface="Lexend ExtraLight"/>
              </a:rPr>
            </a:br>
            <a:endParaRPr sz="2400">
              <a:solidFill>
                <a:srgbClr val="595959"/>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Calibri"/>
              <a:buChar char="●"/>
            </a:pPr>
            <a:r>
              <a:rPr lang="en-US" sz="2400">
                <a:solidFill>
                  <a:srgbClr val="595959"/>
                </a:solidFill>
                <a:latin typeface="Lexend ExtraLight"/>
                <a:ea typeface="Lexend ExtraLight"/>
                <a:cs typeface="Lexend ExtraLight"/>
                <a:sym typeface="Lexend ExtraLight"/>
              </a:rPr>
              <a:t>Puberty is the time when your body grows to full maturity. </a:t>
            </a:r>
            <a:endParaRPr sz="2500" i="1" u="none">
              <a:solidFill>
                <a:srgbClr val="8587C2"/>
              </a:solidFill>
              <a:latin typeface="Calibri"/>
              <a:ea typeface="Calibri"/>
              <a:cs typeface="Calibri"/>
              <a:sym typeface="Calibri"/>
            </a:endParaRPr>
          </a:p>
        </p:txBody>
      </p:sp>
      <p:sp>
        <p:nvSpPr>
          <p:cNvPr id="425" name="Google Shape;425;p3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429"/>
        <p:cNvGrpSpPr/>
        <p:nvPr/>
      </p:nvGrpSpPr>
      <p:grpSpPr>
        <a:xfrm>
          <a:off x="0" y="0"/>
          <a:ext cx="0" cy="0"/>
          <a:chOff x="0" y="0"/>
          <a:chExt cx="0" cy="0"/>
        </a:xfrm>
      </p:grpSpPr>
      <p:sp>
        <p:nvSpPr>
          <p:cNvPr id="430" name="Google Shape;430;p3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31" name="Google Shape;431;p36"/>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432" name="Google Shape;432;p36"/>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33" name="Google Shape;433;p36"/>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434" name="Google Shape;434;p3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
        <p:nvSpPr>
          <p:cNvPr id="435" name="Google Shape;435;p36"/>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898989"/>
              </a:buClr>
              <a:buSzPts val="1200"/>
              <a:buFont typeface="Arial"/>
              <a:buNone/>
            </a:pPr>
            <a:fld id="{00000000-1234-1234-1234-123412341234}" type="slidenum">
              <a:rPr lang="en-US"/>
              <a:t>31</a:t>
            </a:fld>
            <a:endParaRPr/>
          </a:p>
        </p:txBody>
      </p:sp>
      <p:sp>
        <p:nvSpPr>
          <p:cNvPr id="436" name="Google Shape;436;p36"/>
          <p:cNvSpPr txBox="1"/>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1752</Words>
  <Application>Microsoft Office PowerPoint</Application>
  <PresentationFormat>On-screen Show (4:3)</PresentationFormat>
  <Paragraphs>199</Paragraphs>
  <Slides>31</Slides>
  <Notes>31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31</vt:i4>
      </vt:variant>
    </vt:vector>
  </HeadingPairs>
  <TitlesOfParts>
    <vt:vector size="45" baseType="lpstr">
      <vt:lpstr>Annie Use Your Telescope</vt:lpstr>
      <vt:lpstr>Lexend ExtraLight</vt:lpstr>
      <vt:lpstr>Helvetica Neue</vt:lpstr>
      <vt:lpstr>Lexend Thin</vt:lpstr>
      <vt:lpstr>Arial</vt:lpstr>
      <vt:lpstr>Caveat</vt:lpstr>
      <vt:lpstr>Permanent Marker</vt:lpstr>
      <vt:lpstr>Lexend Medium</vt:lpstr>
      <vt:lpstr>Lexend Light</vt:lpstr>
      <vt:lpstr>Open Sans</vt:lpstr>
      <vt:lpstr>Lexend</vt:lpstr>
      <vt:lpstr>Calibri</vt:lpstr>
      <vt:lpstr>Comfortaa</vt:lpstr>
      <vt:lpstr>4_FEMM Powerpoint_VER02</vt:lpstr>
      <vt:lpstr>Grade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⚡Game Time!⚡ </vt:lpstr>
      <vt:lpstr>⚡Name that system!⚡ </vt:lpstr>
      <vt:lpstr>⚡Answer⚡ </vt:lpstr>
      <vt:lpstr>⚡Name that system!⚡ </vt:lpstr>
      <vt:lpstr>⚡Answer⚡  </vt:lpstr>
      <vt:lpstr>⚡Name that system!⚡ </vt:lpstr>
      <vt:lpstr>⚡Answer⚡ </vt:lpstr>
      <vt:lpstr>⚡Name that system!⚡ </vt:lpstr>
      <vt:lpstr>⚡Answer⚡ </vt:lpstr>
      <vt:lpstr>⚡Name that system!⚡ </vt:lpstr>
      <vt:lpstr>⚡Answer⚡ </vt:lpstr>
      <vt:lpstr>⚡Name that system!⚡ </vt:lpstr>
      <vt:lpstr>⚡Answer⚡ </vt:lpstr>
      <vt:lpstr>⚡Answers⚡  </vt:lpstr>
      <vt:lpstr>PowerPoint Presentation</vt:lpstr>
      <vt:lpstr>PowerPoint Presentation</vt:lpstr>
      <vt:lpstr>PowerPoint Presentation</vt:lpstr>
      <vt:lpstr>PowerPoint Presentation</vt:lpstr>
      <vt:lpstr>PowerPoint Presentation</vt:lpstr>
      <vt:lpstr>Review</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2024-11-19T03:04:19Z</dcterms:modified>
</cp:coreProperties>
</file>