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5"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embeddedFontLst>
    <p:embeddedFont>
      <p:font typeface="Caveat" pitchFamily="2" charset="0"/>
      <p:regular r:id="rId24"/>
      <p:bold r:id="rId25"/>
    </p:embeddedFont>
    <p:embeddedFont>
      <p:font typeface="Comfortaa" pitchFamily="2" charset="0"/>
      <p:regular r:id="rId26"/>
      <p:bold r:id="rId27"/>
    </p:embeddedFont>
    <p:embeddedFont>
      <p:font typeface="Helvetica Neue" panose="02000503040000020004" pitchFamily="50" charset="-52"/>
      <p:regular r:id="rId28"/>
      <p:bold r:id="rId29"/>
      <p:italic r:id="rId30"/>
      <p:boldItalic r:id="rId31"/>
    </p:embeddedFont>
    <p:embeddedFont>
      <p:font typeface="Lexend" pitchFamily="2" charset="0"/>
      <p:regular r:id="rId32"/>
      <p:bold r:id="rId33"/>
    </p:embeddedFont>
    <p:embeddedFont>
      <p:font typeface="Lexend ExtraLight" pitchFamily="2" charset="0"/>
      <p:regular r:id="rId34"/>
      <p:bold r:id="rId35"/>
    </p:embeddedFont>
    <p:embeddedFont>
      <p:font typeface="Lexend Light" pitchFamily="2" charset="0"/>
      <p:regular r:id="rId36"/>
      <p:bold r:id="rId37"/>
    </p:embeddedFont>
    <p:embeddedFont>
      <p:font typeface="Lexend Medium" pitchFamily="2" charset="0"/>
      <p:regular r:id="rId38"/>
      <p:bold r:id="rId39"/>
    </p:embeddedFont>
    <p:embeddedFont>
      <p:font typeface="Lexend Thin" pitchFamily="2" charset="0"/>
      <p:regular r:id="rId40"/>
      <p:bold r:id="rId41"/>
    </p:embeddedFont>
    <p:embeddedFont>
      <p:font typeface="Open Sans" panose="020B0606030504020204" pitchFamily="3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6.fntdata"/><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4" Type="http://schemas.openxmlformats.org/officeDocument/2006/relationships/font" Target="fonts/font2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25bc2a797c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g25bc2a797c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5bc2a797c3_0_2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Print and cut out an </a:t>
            </a:r>
            <a:r>
              <a:rPr lang="en-US" sz="1300" b="1">
                <a:solidFill>
                  <a:srgbClr val="0055A4"/>
                </a:solidFill>
                <a:latin typeface="Calibri"/>
                <a:ea typeface="Calibri"/>
                <a:cs typeface="Calibri"/>
                <a:sym typeface="Calibri"/>
              </a:rPr>
              <a:t>“Entry Ticket”</a:t>
            </a:r>
            <a:r>
              <a:rPr lang="en-US" sz="1300" b="1">
                <a:solidFill>
                  <a:srgbClr val="757AA8"/>
                </a:solidFill>
                <a:latin typeface="Calibri"/>
                <a:ea typeface="Calibri"/>
                <a:cs typeface="Calibri"/>
                <a:sym typeface="Calibri"/>
              </a:rPr>
              <a:t> </a:t>
            </a:r>
            <a:r>
              <a:rPr lang="en-US" sz="1300">
                <a:solidFill>
                  <a:schemeClr val="dk1"/>
                </a:solidFill>
                <a:latin typeface="Calibri"/>
                <a:ea typeface="Calibri"/>
                <a:cs typeface="Calibri"/>
                <a:sym typeface="Calibri"/>
              </a:rPr>
              <a:t>per student. Greet students at the door as they enter the classroom and give each student an “Entry Ticket”. Have students write their answers down on the back of the ticket and review questions and answers as a class:</a:t>
            </a:r>
            <a:endParaRPr sz="1300">
              <a:solidFill>
                <a:schemeClr val="dk1"/>
              </a:solidFill>
              <a:latin typeface="Calibri"/>
              <a:ea typeface="Calibri"/>
              <a:cs typeface="Calibri"/>
              <a:sym typeface="Calibri"/>
            </a:endParaRPr>
          </a:p>
          <a:p>
            <a:pPr marL="457200" lvl="0" indent="0" algn="l" rtl="0">
              <a:lnSpc>
                <a:spcPct val="110000"/>
              </a:lnSpc>
              <a:spcBef>
                <a:spcPts val="0"/>
              </a:spcBef>
              <a:spcAft>
                <a:spcPts val="0"/>
              </a:spcAft>
              <a:buClr>
                <a:schemeClr val="dk1"/>
              </a:buClr>
              <a:buSzPts val="1100"/>
              <a:buFont typeface="Arial"/>
              <a:buNone/>
            </a:pPr>
            <a:r>
              <a:rPr lang="en-US" sz="1300">
                <a:solidFill>
                  <a:schemeClr val="dk1"/>
                </a:solidFill>
                <a:highlight>
                  <a:srgbClr val="FFFFFF"/>
                </a:highlight>
                <a:latin typeface="Calibri"/>
                <a:ea typeface="Calibri"/>
                <a:cs typeface="Calibri"/>
                <a:sym typeface="Calibri"/>
              </a:rPr>
              <a:t>1. When certain body parts work together for a similar purpose, what is this called? Give an example.</a:t>
            </a:r>
            <a:endParaRPr sz="1300">
              <a:solidFill>
                <a:schemeClr val="dk1"/>
              </a:solidFill>
              <a:highlight>
                <a:srgbClr val="FFFFFF"/>
              </a:highlight>
              <a:latin typeface="Calibri"/>
              <a:ea typeface="Calibri"/>
              <a:cs typeface="Calibri"/>
              <a:sym typeface="Calibri"/>
            </a:endParaRPr>
          </a:p>
          <a:p>
            <a:pPr marL="45720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This is called a system. The student can name any body system (reproductive, respiratory, cardiovascular, etc.)</a:t>
            </a:r>
            <a:endParaRPr sz="1300">
              <a:solidFill>
                <a:schemeClr val="dk1"/>
              </a:solidFill>
              <a:highlight>
                <a:srgbClr val="FFFFFF"/>
              </a:highlight>
              <a:latin typeface="Calibri"/>
              <a:ea typeface="Calibri"/>
              <a:cs typeface="Calibri"/>
              <a:sym typeface="Calibri"/>
            </a:endParaRPr>
          </a:p>
          <a:p>
            <a:pPr marL="457200" lvl="0" indent="0" algn="l" rtl="0">
              <a:lnSpc>
                <a:spcPct val="110000"/>
              </a:lnSpc>
              <a:spcBef>
                <a:spcPts val="0"/>
              </a:spcBef>
              <a:spcAft>
                <a:spcPts val="0"/>
              </a:spcAft>
              <a:buClr>
                <a:schemeClr val="dk1"/>
              </a:buClr>
              <a:buSzPts val="1100"/>
              <a:buFont typeface="Arial"/>
              <a:buNone/>
            </a:pPr>
            <a:r>
              <a:rPr lang="en-US" sz="1300">
                <a:solidFill>
                  <a:schemeClr val="dk1"/>
                </a:solidFill>
                <a:highlight>
                  <a:srgbClr val="FFFFFF"/>
                </a:highlight>
                <a:latin typeface="Calibri"/>
                <a:ea typeface="Calibri"/>
                <a:cs typeface="Calibri"/>
                <a:sym typeface="Calibri"/>
              </a:rPr>
              <a:t>2. Are hormones more like text messages or are they more like putting in a password? Why?</a:t>
            </a:r>
            <a:endParaRPr sz="1300">
              <a:solidFill>
                <a:schemeClr val="dk1"/>
              </a:solidFill>
              <a:highlight>
                <a:srgbClr val="FFFFFF"/>
              </a:highlight>
              <a:latin typeface="Calibri"/>
              <a:ea typeface="Calibri"/>
              <a:cs typeface="Calibri"/>
              <a:sym typeface="Calibri"/>
            </a:endParaRPr>
          </a:p>
          <a:p>
            <a:pPr marL="45720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They are more like text messages, because they transmit information from one body part to another. </a:t>
            </a:r>
            <a:endParaRPr sz="1300">
              <a:solidFill>
                <a:schemeClr val="dk1"/>
              </a:solidFill>
              <a:highlight>
                <a:srgbClr val="FFFFFF"/>
              </a:highlight>
              <a:latin typeface="Calibri"/>
              <a:ea typeface="Calibri"/>
              <a:cs typeface="Calibri"/>
              <a:sym typeface="Calibri"/>
            </a:endParaRPr>
          </a:p>
          <a:p>
            <a:pPr marL="457200" lvl="0" indent="0" algn="l" rtl="0">
              <a:lnSpc>
                <a:spcPct val="110000"/>
              </a:lnSpc>
              <a:spcBef>
                <a:spcPts val="0"/>
              </a:spcBef>
              <a:spcAft>
                <a:spcPts val="0"/>
              </a:spcAft>
              <a:buClr>
                <a:schemeClr val="dk1"/>
              </a:buClr>
              <a:buSzPts val="1100"/>
              <a:buFont typeface="Arial"/>
              <a:buNone/>
            </a:pPr>
            <a:r>
              <a:rPr lang="en-US" sz="1300">
                <a:solidFill>
                  <a:schemeClr val="dk1"/>
                </a:solidFill>
                <a:highlight>
                  <a:srgbClr val="FFFFFF"/>
                </a:highlight>
                <a:latin typeface="Calibri"/>
                <a:ea typeface="Calibri"/>
                <a:cs typeface="Calibri"/>
                <a:sym typeface="Calibri"/>
              </a:rPr>
              <a:t>3. Approximately how many hormones have been discovered in the human body? 30, 70, or 250? Can you name one?</a:t>
            </a:r>
            <a:endParaRPr sz="1300">
              <a:solidFill>
                <a:schemeClr val="dk1"/>
              </a:solidFill>
              <a:highlight>
                <a:srgbClr val="FFFFFF"/>
              </a:highlight>
              <a:latin typeface="Calibri"/>
              <a:ea typeface="Calibri"/>
              <a:cs typeface="Calibri"/>
              <a:sym typeface="Calibri"/>
            </a:endParaRPr>
          </a:p>
          <a:p>
            <a:pPr marL="45720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70. Some examples are: estrogen, progesterone, testosterone, growth hormone, insulin.</a:t>
            </a:r>
            <a:endParaRPr sz="1300">
              <a:solidFill>
                <a:schemeClr val="dk1"/>
              </a:solidFill>
              <a:highlight>
                <a:srgbClr val="FFFFFF"/>
              </a:highlight>
              <a:latin typeface="Calibri"/>
              <a:ea typeface="Calibri"/>
              <a:cs typeface="Calibri"/>
              <a:sym typeface="Calibri"/>
            </a:endParaRPr>
          </a:p>
          <a:p>
            <a:pPr marL="457200" lvl="0" indent="0" algn="l" rtl="0">
              <a:lnSpc>
                <a:spcPct val="110000"/>
              </a:lnSpc>
              <a:spcBef>
                <a:spcPts val="0"/>
              </a:spcBef>
              <a:spcAft>
                <a:spcPts val="0"/>
              </a:spcAft>
              <a:buClr>
                <a:schemeClr val="dk1"/>
              </a:buClr>
              <a:buSzPts val="1100"/>
              <a:buFont typeface="Arial"/>
              <a:buNone/>
            </a:pPr>
            <a:r>
              <a:rPr lang="en-US" sz="1300">
                <a:solidFill>
                  <a:schemeClr val="dk1"/>
                </a:solidFill>
                <a:highlight>
                  <a:srgbClr val="FFFFFF"/>
                </a:highlight>
                <a:latin typeface="Calibri"/>
                <a:ea typeface="Calibri"/>
                <a:cs typeface="Calibri"/>
                <a:sym typeface="Calibri"/>
              </a:rPr>
              <a:t>4. True or False? Puberty usually happens between the ages of 23-27 for boys. If you don't think that's the right answer, write the correct answer on the back!</a:t>
            </a:r>
            <a:endParaRPr sz="1300">
              <a:solidFill>
                <a:schemeClr val="dk1"/>
              </a:solidFill>
              <a:highlight>
                <a:srgbClr val="FFFFFF"/>
              </a:highlight>
              <a:latin typeface="Calibri"/>
              <a:ea typeface="Calibri"/>
              <a:cs typeface="Calibri"/>
              <a:sym typeface="Calibri"/>
            </a:endParaRPr>
          </a:p>
          <a:p>
            <a:pPr marL="45720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False. It happens between the ages of 10-17 for boys.</a:t>
            </a:r>
            <a:endParaRPr sz="1300">
              <a:solidFill>
                <a:schemeClr val="dk1"/>
              </a:solidFill>
              <a:highlight>
                <a:srgbClr val="FFFFFF"/>
              </a:highlight>
              <a:latin typeface="Calibri"/>
              <a:ea typeface="Calibri"/>
              <a:cs typeface="Calibri"/>
              <a:sym typeface="Calibri"/>
            </a:endParaRPr>
          </a:p>
          <a:p>
            <a:pPr marL="457200" lvl="0" indent="0" algn="l" rtl="0">
              <a:lnSpc>
                <a:spcPct val="110000"/>
              </a:lnSpc>
              <a:spcBef>
                <a:spcPts val="0"/>
              </a:spcBef>
              <a:spcAft>
                <a:spcPts val="0"/>
              </a:spcAft>
              <a:buClr>
                <a:schemeClr val="dk1"/>
              </a:buClr>
              <a:buSzPts val="1100"/>
              <a:buFont typeface="Arial"/>
              <a:buNone/>
            </a:pPr>
            <a:r>
              <a:rPr lang="en-US" sz="1300">
                <a:solidFill>
                  <a:schemeClr val="dk1"/>
                </a:solidFill>
                <a:highlight>
                  <a:srgbClr val="FFFFFF"/>
                </a:highlight>
                <a:latin typeface="Calibri"/>
                <a:ea typeface="Calibri"/>
                <a:cs typeface="Calibri"/>
                <a:sym typeface="Calibri"/>
              </a:rPr>
              <a:t>5. How do hormones affect puberty? Give at least one example.</a:t>
            </a:r>
            <a:endParaRPr sz="1300">
              <a:solidFill>
                <a:schemeClr val="dk1"/>
              </a:solidFill>
              <a:highlight>
                <a:srgbClr val="FFFFFF"/>
              </a:highlight>
              <a:latin typeface="Calibri"/>
              <a:ea typeface="Calibri"/>
              <a:cs typeface="Calibri"/>
              <a:sym typeface="Calibri"/>
            </a:endParaRPr>
          </a:p>
          <a:p>
            <a:pPr marL="45720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Hormones affect puberty by starting it and continuing it. Some examples: making you taller, increasing muscle growth, deepening your voice, and increasing hair growth. </a:t>
            </a:r>
            <a:endParaRPr sz="1300">
              <a:solidFill>
                <a:schemeClr val="dk1"/>
              </a:solidFill>
              <a:highlight>
                <a:srgbClr val="FFFFFF"/>
              </a:highlight>
              <a:latin typeface="Calibri"/>
              <a:ea typeface="Calibri"/>
              <a:cs typeface="Calibri"/>
              <a:sym typeface="Calibri"/>
            </a:endParaRPr>
          </a:p>
          <a:p>
            <a:pPr marL="457200" lvl="0" indent="0" algn="l" rtl="0">
              <a:lnSpc>
                <a:spcPct val="110000"/>
              </a:lnSpc>
              <a:spcBef>
                <a:spcPts val="0"/>
              </a:spcBef>
              <a:spcAft>
                <a:spcPts val="0"/>
              </a:spcAft>
              <a:buClr>
                <a:schemeClr val="dk1"/>
              </a:buClr>
              <a:buSzPts val="1100"/>
              <a:buFont typeface="Arial"/>
              <a:buNone/>
            </a:pPr>
            <a:r>
              <a:rPr lang="en-US" sz="1300">
                <a:solidFill>
                  <a:schemeClr val="dk1"/>
                </a:solidFill>
                <a:highlight>
                  <a:srgbClr val="FFFFFF"/>
                </a:highlight>
                <a:latin typeface="Calibri"/>
                <a:ea typeface="Calibri"/>
                <a:cs typeface="Calibri"/>
                <a:sym typeface="Calibri"/>
              </a:rPr>
              <a:t>6. True or False: Puberty usually starts earlier for girls than for boys.</a:t>
            </a:r>
            <a:endParaRPr sz="1300">
              <a:solidFill>
                <a:schemeClr val="dk1"/>
              </a:solidFill>
              <a:highlight>
                <a:srgbClr val="FFFFFF"/>
              </a:highlight>
              <a:latin typeface="Calibri"/>
              <a:ea typeface="Calibri"/>
              <a:cs typeface="Calibri"/>
              <a:sym typeface="Calibri"/>
            </a:endParaRPr>
          </a:p>
          <a:p>
            <a:pPr marL="45720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True</a:t>
            </a:r>
            <a:r>
              <a:rPr lang="en-US" sz="1300">
                <a:solidFill>
                  <a:schemeClr val="dk1"/>
                </a:solidFill>
                <a:latin typeface="Calibri"/>
                <a:ea typeface="Calibri"/>
                <a:cs typeface="Calibri"/>
                <a:sym typeface="Calibri"/>
              </a:rPr>
              <a:t>!</a:t>
            </a:r>
            <a:endParaRPr sz="1100">
              <a:solidFill>
                <a:schemeClr val="dk1"/>
              </a:solidFill>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a:p>
        </p:txBody>
      </p:sp>
      <p:sp>
        <p:nvSpPr>
          <p:cNvPr id="70" name="Google Shape;70;g25bc2a797c3_0_2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d9e5d0185c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 name="Google Shape;78;g2d9e5d0185c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body is made up of </a:t>
            </a:r>
            <a:r>
              <a:rPr lang="en-US" sz="1300" i="1">
                <a:solidFill>
                  <a:schemeClr val="dk1"/>
                </a:solidFill>
                <a:latin typeface="Calibri"/>
                <a:ea typeface="Calibri"/>
                <a:cs typeface="Calibri"/>
                <a:sym typeface="Calibri"/>
              </a:rPr>
              <a:t>systems</a:t>
            </a:r>
            <a:r>
              <a:rPr lang="en-US" sz="1300">
                <a:solidFill>
                  <a:schemeClr val="dk1"/>
                </a:solidFill>
                <a:latin typeface="Calibri"/>
                <a:ea typeface="Calibri"/>
                <a:cs typeface="Calibri"/>
                <a:sym typeface="Calibri"/>
              </a:rPr>
              <a:t>, all working together to make sure the body functions well. </a:t>
            </a:r>
            <a:r>
              <a:rPr lang="en-US" sz="1300" i="1">
                <a:solidFill>
                  <a:schemeClr val="dk1"/>
                </a:solidFill>
                <a:latin typeface="Calibri"/>
                <a:ea typeface="Calibri"/>
                <a:cs typeface="Calibri"/>
                <a:sym typeface="Calibri"/>
              </a:rPr>
              <a:t>We looked at seven body systems in the last class. </a:t>
            </a:r>
            <a:endParaRPr sz="1100">
              <a:latin typeface="Open Sans"/>
              <a:ea typeface="Open Sans"/>
              <a:cs typeface="Open Sans"/>
              <a:sym typeface="Open Sans"/>
            </a:endParaRPr>
          </a:p>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a:p>
            <a:pPr marL="0" marR="0" lvl="0" indent="0" algn="l" rtl="0">
              <a:spcBef>
                <a:spcPts val="0"/>
              </a:spcBef>
              <a:spcAft>
                <a:spcPts val="0"/>
              </a:spcAft>
              <a:buClr>
                <a:schemeClr val="dk1"/>
              </a:buClr>
              <a:buSzPts val="300"/>
              <a:buFont typeface="Arial"/>
              <a:buNone/>
            </a:pPr>
            <a:endParaRPr b="1"/>
          </a:p>
        </p:txBody>
      </p:sp>
      <p:sp>
        <p:nvSpPr>
          <p:cNvPr id="79" name="Google Shape;79;g2d9e5d0185c_0_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3</a:t>
            </a:fld>
            <a:endParaRPr sz="12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d9e5d0185c_0_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2" name="Google Shape;102;g2d9e5d0185c_0_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Can you name them all? </a:t>
            </a:r>
            <a:endParaRPr sz="1300">
              <a:solidFill>
                <a:srgbClr val="434343"/>
              </a:solidFill>
            </a:endParaRPr>
          </a:p>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103" name="Google Shape;103;g2d9e5d0185c_0_5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4</a:t>
            </a:fld>
            <a:endParaRPr sz="12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d9e5d0185c_0_1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4" name="Google Shape;124;g2d9e5d0185c_0_1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t>Answers!</a:t>
            </a:r>
            <a:endParaRPr sz="1300">
              <a:solidFill>
                <a:srgbClr val="434343"/>
              </a:solidFill>
            </a:endParaRPr>
          </a:p>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125" name="Google Shape;125;g2d9e5d0185c_0_1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5</a:t>
            </a:fld>
            <a:endParaRPr sz="1200">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3" name="Google Shape;153;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Just as we need air to breathe, what does every </a:t>
            </a:r>
            <a:r>
              <a:rPr lang="en-US" sz="1300" b="1"/>
              <a:t>body system</a:t>
            </a:r>
            <a:r>
              <a:rPr lang="en-US" sz="1300"/>
              <a:t> need in order to do its </a:t>
            </a:r>
            <a:r>
              <a:rPr lang="en-US" sz="1300" b="1"/>
              <a:t>job</a:t>
            </a:r>
            <a:r>
              <a:rPr lang="en-US" sz="1300" i="1"/>
              <a:t> </a:t>
            </a:r>
            <a:r>
              <a:rPr lang="en-US" sz="1300"/>
              <a:t>well, and to </a:t>
            </a:r>
            <a:r>
              <a:rPr lang="en-US" sz="1300" b="1"/>
              <a:t>work together</a:t>
            </a:r>
            <a:r>
              <a:rPr lang="en-US" sz="1300" i="1"/>
              <a:t> as a whole</a:t>
            </a:r>
            <a:r>
              <a:rPr lang="en-US" sz="1300"/>
              <a:t>? Every body system needs clear </a:t>
            </a:r>
            <a:r>
              <a:rPr lang="en-US" sz="1300" b="1"/>
              <a:t>signals </a:t>
            </a:r>
            <a:r>
              <a:rPr lang="en-US" sz="1300"/>
              <a:t>from the brain. </a:t>
            </a:r>
            <a:r>
              <a:rPr lang="en-US" sz="1300" i="1"/>
              <a:t>What are these signals called?</a:t>
            </a:r>
            <a:r>
              <a:rPr lang="en-US" sz="1300"/>
              <a:t> </a:t>
            </a:r>
            <a:r>
              <a:rPr lang="en-US" sz="1300">
                <a:solidFill>
                  <a:srgbClr val="434343"/>
                </a:solidFill>
              </a:rPr>
              <a:t>Hormones.  </a:t>
            </a:r>
            <a:endParaRPr sz="1300"/>
          </a:p>
          <a:p>
            <a:pPr marL="0" lvl="0" indent="0" algn="l" rtl="0">
              <a:lnSpc>
                <a:spcPct val="110000"/>
              </a:lnSpc>
              <a:spcBef>
                <a:spcPts val="0"/>
              </a:spcBef>
              <a:spcAft>
                <a:spcPts val="0"/>
              </a:spcAft>
              <a:buClr>
                <a:schemeClr val="dk1"/>
              </a:buClr>
              <a:buSzPts val="1100"/>
              <a:buFont typeface="Arial"/>
              <a:buNone/>
            </a:pPr>
            <a:endParaRPr sz="1300"/>
          </a:p>
          <a:p>
            <a:pPr marL="0" lvl="0" indent="0" algn="l" rtl="0">
              <a:lnSpc>
                <a:spcPct val="100000"/>
              </a:lnSpc>
              <a:spcBef>
                <a:spcPts val="0"/>
              </a:spcBef>
              <a:spcAft>
                <a:spcPts val="0"/>
              </a:spcAft>
              <a:buClr>
                <a:schemeClr val="dk1"/>
              </a:buClr>
              <a:buSzPts val="1400"/>
              <a:buFont typeface="Arial"/>
              <a:buNone/>
            </a:pPr>
            <a:endParaRPr sz="1300"/>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  </a:t>
            </a:r>
            <a:endParaRPr>
              <a:latin typeface="Arial"/>
              <a:ea typeface="Arial"/>
              <a:cs typeface="Arial"/>
              <a:sym typeface="Arial"/>
            </a:endParaRPr>
          </a:p>
          <a:p>
            <a:pPr marL="0" marR="0" lvl="0" indent="0" algn="l" rtl="0">
              <a:lnSpc>
                <a:spcPct val="100000"/>
              </a:lnSpc>
              <a:spcBef>
                <a:spcPts val="0"/>
              </a:spcBef>
              <a:spcAft>
                <a:spcPts val="0"/>
              </a:spcAft>
              <a:buClr>
                <a:schemeClr val="dk1"/>
              </a:buClr>
              <a:buSzPts val="300"/>
              <a:buFont typeface="Calibri"/>
              <a:buNone/>
            </a:pPr>
            <a:endParaRPr sz="1100">
              <a:solidFill>
                <a:srgbClr val="434343"/>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00"/>
              <a:buFont typeface="Calibri"/>
              <a:buNone/>
            </a:pPr>
            <a:endParaRPr sz="1200" b="0" i="0" u="none" strike="noStrike" cap="none">
              <a:solidFill>
                <a:schemeClr val="dk1"/>
              </a:solidFill>
              <a:latin typeface="Arial"/>
              <a:ea typeface="Arial"/>
              <a:cs typeface="Arial"/>
              <a:sym typeface="Arial"/>
            </a:endParaRPr>
          </a:p>
        </p:txBody>
      </p:sp>
      <p:sp>
        <p:nvSpPr>
          <p:cNvPr id="154" name="Google Shape;154;p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d9e5d0185c_0_1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d9e5d0185c_0_1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300">
                <a:latin typeface="Calibri"/>
                <a:ea typeface="Calibri"/>
                <a:cs typeface="Calibri"/>
                <a:sym typeface="Calibri"/>
              </a:rPr>
              <a:t>Hormones manage the activity of every system in the body. Hormones are chemical signals that travel in the bloodstream, directing your growth and development, your mood, and in the future, reproduction. </a:t>
            </a:r>
            <a:endParaRPr sz="1300">
              <a:latin typeface="Calibri"/>
              <a:ea typeface="Calibri"/>
              <a:cs typeface="Calibri"/>
              <a:sym typeface="Calibri"/>
            </a:endParaRPr>
          </a:p>
          <a:p>
            <a:pPr marL="0" lvl="0" indent="0" algn="l" rtl="0">
              <a:spcBef>
                <a:spcPts val="0"/>
              </a:spcBef>
              <a:spcAft>
                <a:spcPts val="0"/>
              </a:spcAft>
              <a:buNone/>
            </a:pPr>
            <a:endParaRPr sz="1300">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You can think of them like the body’s text messages: chemical messages that your brain and other parts of your body send back and forth, telling them what to do, how to do it, and when to do it.</a:t>
            </a:r>
            <a:endParaRPr sz="1300">
              <a:latin typeface="Calibri"/>
              <a:ea typeface="Calibri"/>
              <a:cs typeface="Calibri"/>
              <a:sym typeface="Calibri"/>
            </a:endParaRPr>
          </a:p>
        </p:txBody>
      </p:sp>
      <p:sp>
        <p:nvSpPr>
          <p:cNvPr id="164" name="Google Shape;164;g2d9e5d0185c_0_15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79" name="Google Shape;179;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t>How do hormones impact puberty? </a:t>
            </a:r>
            <a:endParaRPr sz="1300" b="1"/>
          </a:p>
          <a:p>
            <a:pPr marL="0" lvl="0" indent="0" algn="l" rtl="0">
              <a:lnSpc>
                <a:spcPct val="115000"/>
              </a:lnSpc>
              <a:spcBef>
                <a:spcPts val="0"/>
              </a:spcBef>
              <a:spcAft>
                <a:spcPts val="0"/>
              </a:spcAft>
              <a:buClr>
                <a:schemeClr val="dk1"/>
              </a:buClr>
              <a:buSzPts val="1100"/>
              <a:buFont typeface="Arial"/>
              <a:buNone/>
            </a:pPr>
            <a:r>
              <a:rPr lang="en-US" sz="1300"/>
              <a:t>Hormones cause all of the growing and changing your body undergoes during puberty. </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b="1">
                <a:solidFill>
                  <a:srgbClr val="434343"/>
                </a:solidFill>
              </a:rPr>
              <a:t>A healthy reproductive system is an important part of this process. </a:t>
            </a:r>
            <a:r>
              <a:rPr lang="en-US" sz="1300">
                <a:solidFill>
                  <a:srgbClr val="434343"/>
                </a:solidFill>
              </a:rPr>
              <a:t>To know what a healthy reproductive system is, </a:t>
            </a:r>
            <a:r>
              <a:rPr lang="en-US" sz="1300" b="1">
                <a:solidFill>
                  <a:srgbClr val="434343"/>
                </a:solidFill>
              </a:rPr>
              <a:t>we first need to know the parts</a:t>
            </a:r>
            <a:r>
              <a:rPr lang="en-US" sz="1300">
                <a:solidFill>
                  <a:srgbClr val="434343"/>
                </a:solidFill>
              </a:rPr>
              <a:t> of this system.</a:t>
            </a:r>
            <a:endParaRPr sz="1300"/>
          </a:p>
          <a:p>
            <a:pPr marL="0" lvl="0" indent="0" algn="l" rtl="0">
              <a:lnSpc>
                <a:spcPct val="115000"/>
              </a:lnSpc>
              <a:spcBef>
                <a:spcPts val="0"/>
              </a:spcBef>
              <a:spcAft>
                <a:spcPts val="0"/>
              </a:spcAft>
              <a:buClr>
                <a:schemeClr val="dk1"/>
              </a:buClr>
              <a:buSzPts val="1100"/>
              <a:buFont typeface="Arial"/>
              <a:buNone/>
            </a:pPr>
            <a:endParaRPr>
              <a:solidFill>
                <a:srgbClr val="595959"/>
              </a:solidFill>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endParaRPr sz="1100" b="1">
              <a:solidFill>
                <a:srgbClr val="434343"/>
              </a:solidFill>
              <a:latin typeface="Helvetica Neue"/>
              <a:ea typeface="Helvetica Neue"/>
              <a:cs typeface="Helvetica Neue"/>
              <a:sym typeface="Helvetica Neue"/>
            </a:endParaRPr>
          </a:p>
        </p:txBody>
      </p:sp>
      <p:sp>
        <p:nvSpPr>
          <p:cNvPr id="180" name="Google Shape;180;p5: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The reproductive organs are the group of organs in the lower belly/pelvis that work together in men to produce sperm, the male cell of reproduction, and testosterone, the main male hormone.</a:t>
            </a:r>
            <a:endParaRPr sz="1800" b="1" i="0" u="none" strike="noStrike" cap="none">
              <a:solidFill>
                <a:schemeClr val="dk1"/>
              </a:solidFill>
              <a:latin typeface="Arial"/>
              <a:ea typeface="Arial"/>
              <a:cs typeface="Arial"/>
              <a:sym typeface="Arial"/>
            </a:endParaRPr>
          </a:p>
        </p:txBody>
      </p:sp>
      <p:sp>
        <p:nvSpPr>
          <p:cNvPr id="193" name="Google Shape;193;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00"/>
              <a:buFont typeface="Arial"/>
              <a:buNone/>
            </a:pPr>
            <a:r>
              <a:rPr lang="en-US" sz="1100">
                <a:latin typeface="Helvetica Neue"/>
                <a:ea typeface="Helvetica Neue"/>
                <a:cs typeface="Helvetica Neue"/>
                <a:sym typeface="Helvetica Neue"/>
              </a:rPr>
              <a:t>Here is a diagram of the male reproductive anatomy from both the front and side view. </a:t>
            </a:r>
            <a:r>
              <a:rPr lang="en-US" sz="1100" b="1">
                <a:latin typeface="Helvetica Neue"/>
                <a:ea typeface="Helvetica Neue"/>
                <a:cs typeface="Helvetica Neue"/>
                <a:sym typeface="Helvetica Neue"/>
              </a:rPr>
              <a:t>The brown, football-shaped organ</a:t>
            </a:r>
            <a:r>
              <a:rPr lang="en-US" sz="1100">
                <a:latin typeface="Helvetica Neue"/>
                <a:ea typeface="Helvetica Neue"/>
                <a:cs typeface="Helvetica Neue"/>
                <a:sym typeface="Helvetica Neue"/>
              </a:rPr>
              <a:t> is the bladder - where urine is stored. This is not part of the reproductive anatomy, but it is useful to know where it is in relation to the reproductive system.</a:t>
            </a:r>
            <a:endParaRPr sz="1100">
              <a:latin typeface="Helvetica Neue"/>
              <a:ea typeface="Helvetica Neue"/>
              <a:cs typeface="Helvetica Neue"/>
              <a:sym typeface="Helvetica Neue"/>
            </a:endParaRPr>
          </a:p>
          <a:p>
            <a:pPr marL="0" marR="0" lvl="0" indent="0" algn="l" rtl="0">
              <a:lnSpc>
                <a:spcPct val="100000"/>
              </a:lnSpc>
              <a:spcBef>
                <a:spcPts val="0"/>
              </a:spcBef>
              <a:spcAft>
                <a:spcPts val="0"/>
              </a:spcAft>
              <a:buClr>
                <a:schemeClr val="dk1"/>
              </a:buClr>
              <a:buSzPts val="300"/>
              <a:buFont typeface="Arial"/>
              <a:buNone/>
            </a:pPr>
            <a:endParaRPr sz="1100">
              <a:latin typeface="Helvetica Neue"/>
              <a:ea typeface="Helvetica Neue"/>
              <a:cs typeface="Helvetica Neue"/>
              <a:sym typeface="Helvetica Neue"/>
            </a:endParaRPr>
          </a:p>
          <a:p>
            <a:pPr marL="0" marR="0" lvl="0" indent="0" algn="l" rtl="0">
              <a:lnSpc>
                <a:spcPct val="100000"/>
              </a:lnSpc>
              <a:spcBef>
                <a:spcPts val="0"/>
              </a:spcBef>
              <a:spcAft>
                <a:spcPts val="0"/>
              </a:spcAft>
              <a:buClr>
                <a:schemeClr val="dk1"/>
              </a:buClr>
              <a:buSzPts val="300"/>
              <a:buFont typeface="Arial"/>
              <a:buNone/>
            </a:pPr>
            <a:r>
              <a:rPr lang="en-US">
                <a:latin typeface="Arial"/>
                <a:ea typeface="Arial"/>
                <a:cs typeface="Arial"/>
                <a:sym typeface="Arial"/>
              </a:rPr>
              <a:t>Now we’ll learn the</a:t>
            </a:r>
            <a:r>
              <a:rPr lang="en-US" sz="1200" b="0" i="0" u="none" strike="noStrike" cap="none">
                <a:solidFill>
                  <a:schemeClr val="dk1"/>
                </a:solidFill>
                <a:latin typeface="Arial"/>
                <a:ea typeface="Arial"/>
                <a:cs typeface="Arial"/>
                <a:sym typeface="Arial"/>
              </a:rPr>
              <a:t> the male reproductive anatomy beginning with the testes and sperm production, and following its movement through the reproductive tract.</a:t>
            </a:r>
            <a:r>
              <a:rPr lang="en-US"/>
              <a:t> </a:t>
            </a:r>
            <a:r>
              <a:rPr lang="en-US" sz="1200" b="0" i="0" u="none" strike="noStrike" cap="none">
                <a:solidFill>
                  <a:schemeClr val="dk1"/>
                </a:solidFill>
                <a:latin typeface="Arial"/>
                <a:ea typeface="Arial"/>
                <a:cs typeface="Arial"/>
                <a:sym typeface="Arial"/>
              </a:rPr>
              <a:t>-testes, vas deferens, urethra, penis.</a:t>
            </a:r>
            <a:endParaRPr/>
          </a:p>
          <a:p>
            <a:pPr marL="0" marR="0" lvl="0" indent="0" algn="l" rtl="0">
              <a:lnSpc>
                <a:spcPct val="100000"/>
              </a:lnSpc>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02" name="Google Shape;202;p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00"/>
              <a:buFont typeface="Calibri"/>
              <a:buNone/>
            </a:pPr>
            <a:r>
              <a:rPr lang="en-US" sz="1100" b="1">
                <a:solidFill>
                  <a:srgbClr val="434343"/>
                </a:solidFill>
                <a:latin typeface="Helvetica Neue"/>
                <a:ea typeface="Helvetica Neue"/>
                <a:cs typeface="Helvetica Neue"/>
                <a:sym typeface="Helvetica Neue"/>
              </a:rPr>
              <a:t>Testicles:</a:t>
            </a:r>
            <a:r>
              <a:rPr lang="en-US" sz="1100">
                <a:latin typeface="Helvetica Neue"/>
                <a:ea typeface="Helvetica Neue"/>
                <a:cs typeface="Helvetica Neue"/>
                <a:sym typeface="Helvetica Neue"/>
              </a:rPr>
              <a:t> These are two small organs that produce </a:t>
            </a:r>
            <a:r>
              <a:rPr lang="en-US" sz="1100" b="1">
                <a:latin typeface="Helvetica Neue"/>
                <a:ea typeface="Helvetica Neue"/>
                <a:cs typeface="Helvetica Neue"/>
                <a:sym typeface="Helvetica Neue"/>
              </a:rPr>
              <a:t>sperm</a:t>
            </a:r>
            <a:r>
              <a:rPr lang="en-US" sz="1100">
                <a:latin typeface="Helvetica Neue"/>
                <a:ea typeface="Helvetica Neue"/>
                <a:cs typeface="Helvetica Neue"/>
                <a:sym typeface="Helvetica Neue"/>
              </a:rPr>
              <a:t>, the male cell of reproduction.</a:t>
            </a:r>
            <a:r>
              <a:rPr lang="en-US" sz="1200" b="0" i="0" u="none" strike="noStrike" cap="none">
                <a:solidFill>
                  <a:schemeClr val="dk1"/>
                </a:solidFill>
                <a:latin typeface="Calibri"/>
                <a:ea typeface="Calibri"/>
                <a:cs typeface="Calibri"/>
                <a:sym typeface="Calibri"/>
              </a:rPr>
              <a:t> </a:t>
            </a:r>
            <a:r>
              <a:rPr lang="en-US"/>
              <a:t>Men/boys have 2 testicles and they are located outside the body, in the scrotum. </a:t>
            </a:r>
            <a:r>
              <a:rPr lang="en-US" sz="1200" b="0" i="0" u="none" strike="noStrike" cap="none">
                <a:solidFill>
                  <a:schemeClr val="dk1"/>
                </a:solidFill>
                <a:latin typeface="Calibri"/>
                <a:ea typeface="Calibri"/>
                <a:cs typeface="Calibri"/>
                <a:sym typeface="Calibri"/>
              </a:rPr>
              <a:t>The testicles also produce the main male reproductive hormone, </a:t>
            </a:r>
            <a:r>
              <a:rPr lang="en-US" sz="1200" b="1" i="0" u="none" strike="noStrike" cap="none">
                <a:solidFill>
                  <a:schemeClr val="dk1"/>
                </a:solidFill>
                <a:latin typeface="Calibri"/>
                <a:ea typeface="Calibri"/>
                <a:cs typeface="Calibri"/>
                <a:sym typeface="Calibri"/>
              </a:rPr>
              <a:t>testosterone</a:t>
            </a:r>
            <a:r>
              <a:rPr lang="en-US" sz="1200" b="0" i="0" u="none" strike="noStrike" cap="none">
                <a:solidFill>
                  <a:schemeClr val="dk1"/>
                </a:solidFill>
                <a:latin typeface="Calibri"/>
                <a:ea typeface="Calibri"/>
                <a:cs typeface="Calibri"/>
                <a:sym typeface="Calibri"/>
              </a:rPr>
              <a:t>.   </a:t>
            </a:r>
            <a:endParaRPr/>
          </a:p>
          <a:p>
            <a:pPr marL="0" marR="0" lvl="0" indent="0" algn="l" rtl="0">
              <a:lnSpc>
                <a:spcPct val="100000"/>
              </a:lnSpc>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11" name="Google Shape;211;p8: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1" i="0" u="none" strike="noStrike" cap="none">
                <a:solidFill>
                  <a:schemeClr val="dk1"/>
                </a:solidFill>
                <a:latin typeface="Calibri"/>
                <a:ea typeface="Calibri"/>
                <a:cs typeface="Calibri"/>
                <a:sym typeface="Calibri"/>
              </a:rPr>
              <a:t>Scrotum: The scrotum is </a:t>
            </a:r>
            <a:r>
              <a:rPr lang="en-US" sz="1200" b="0" i="0" u="none" strike="noStrike" cap="none">
                <a:solidFill>
                  <a:schemeClr val="dk1"/>
                </a:solidFill>
                <a:latin typeface="Calibri"/>
                <a:ea typeface="Calibri"/>
                <a:cs typeface="Calibri"/>
                <a:sym typeface="Calibri"/>
              </a:rPr>
              <a:t>a protective sac of skin, located outside the body, containing the testicles and part of the vas deferens.</a:t>
            </a:r>
            <a:endParaRPr sz="1200" b="0" i="0" u="none" strike="noStrike" cap="none">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21" name="Google Shape;221;p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1" i="0" u="none" strike="noStrike" cap="none">
                <a:solidFill>
                  <a:schemeClr val="dk1"/>
                </a:solidFill>
                <a:latin typeface="Calibri"/>
                <a:ea typeface="Calibri"/>
                <a:cs typeface="Calibri"/>
                <a:sym typeface="Calibri"/>
              </a:rPr>
              <a:t>Vas deferens:</a:t>
            </a:r>
            <a:r>
              <a:rPr lang="en-US" sz="1200" b="0" i="0" u="none" strike="noStrike" cap="none">
                <a:solidFill>
                  <a:schemeClr val="dk1"/>
                </a:solidFill>
                <a:latin typeface="Calibri"/>
                <a:ea typeface="Calibri"/>
                <a:cs typeface="Calibri"/>
                <a:sym typeface="Calibri"/>
              </a:rPr>
              <a:t> this is a long tube that transports sperm from the </a:t>
            </a:r>
            <a:r>
              <a:rPr lang="en-US" sz="1200">
                <a:latin typeface="Calibri"/>
                <a:ea typeface="Calibri"/>
                <a:cs typeface="Calibri"/>
                <a:sym typeface="Calibri"/>
              </a:rPr>
              <a:t>testicles to </a:t>
            </a:r>
            <a:r>
              <a:rPr lang="en-US" sz="1200" b="0" i="0" u="none" strike="noStrike" cap="none">
                <a:solidFill>
                  <a:schemeClr val="dk1"/>
                </a:solidFill>
                <a:latin typeface="Calibri"/>
                <a:ea typeface="Calibri"/>
                <a:cs typeface="Calibri"/>
                <a:sym typeface="Calibri"/>
              </a:rPr>
              <a:t>the urethra. There are 2 vas deferens, one for each testicle.</a:t>
            </a:r>
            <a:endParaRPr/>
          </a:p>
          <a:p>
            <a:pPr marL="0" marR="0" lvl="0" indent="0" algn="l" rtl="0">
              <a:lnSpc>
                <a:spcPct val="100000"/>
              </a:lnSpc>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30" name="Google Shape;230;p1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US" sz="1200" b="1" i="0" u="none" strike="noStrike" cap="none">
                <a:solidFill>
                  <a:schemeClr val="dk1"/>
                </a:solidFill>
                <a:latin typeface="Calibri"/>
                <a:ea typeface="Calibri"/>
                <a:cs typeface="Calibri"/>
                <a:sym typeface="Calibri"/>
              </a:rPr>
              <a:t>Urethra:</a:t>
            </a:r>
            <a:r>
              <a:rPr lang="en-US" sz="1200" b="0" i="0" u="none" strike="noStrike" cap="none">
                <a:solidFill>
                  <a:schemeClr val="dk1"/>
                </a:solidFill>
                <a:latin typeface="Calibri"/>
                <a:ea typeface="Calibri"/>
                <a:cs typeface="Calibri"/>
                <a:sym typeface="Calibri"/>
              </a:rPr>
              <a:t> this is a tube that begins at the bladder (organ that holds urine) and ends at the tip of the penis. The urethra is the tube that allows urine and seminal fluid to pass out of the body. *Note that urine and seminal fluid cannot be released at the same time. </a:t>
            </a:r>
            <a:endParaRPr/>
          </a:p>
          <a:p>
            <a:pPr marL="0" marR="0" lvl="0" indent="0" algn="l" rtl="0">
              <a:lnSpc>
                <a:spcPct val="100000"/>
              </a:lnSpc>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39" name="Google Shape;239;p1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00"/>
              <a:buFont typeface="Calibri"/>
              <a:buNone/>
            </a:pPr>
            <a:r>
              <a:rPr lang="en-US" sz="1200" b="1" i="0" u="none" strike="noStrike" cap="none">
                <a:solidFill>
                  <a:schemeClr val="dk1"/>
                </a:solidFill>
                <a:latin typeface="Calibri"/>
                <a:ea typeface="Calibri"/>
                <a:cs typeface="Calibri"/>
                <a:sym typeface="Calibri"/>
              </a:rPr>
              <a:t>Penis:</a:t>
            </a:r>
            <a:r>
              <a:rPr lang="en-US" sz="1200" b="0" i="0" u="none" strike="noStrike" cap="none">
                <a:solidFill>
                  <a:schemeClr val="dk1"/>
                </a:solidFill>
                <a:latin typeface="Calibri"/>
                <a:ea typeface="Calibri"/>
                <a:cs typeface="Calibri"/>
                <a:sym typeface="Calibri"/>
              </a:rPr>
              <a:t> The penis is an organ used for both urination and sexual intercourse, though never at the same time.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48" name="Google Shape;248;p1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i="1"/>
              <a:t>In this final anatomy slide, point out the 2 openings to the body in the side image: </a:t>
            </a:r>
            <a:endParaRPr sz="1300" i="1"/>
          </a:p>
          <a:p>
            <a:pPr marL="457200" lvl="0" indent="-311150" algn="just" rtl="0">
              <a:lnSpc>
                <a:spcPct val="115000"/>
              </a:lnSpc>
              <a:spcBef>
                <a:spcPts val="0"/>
              </a:spcBef>
              <a:spcAft>
                <a:spcPts val="0"/>
              </a:spcAft>
              <a:buClr>
                <a:schemeClr val="dk1"/>
              </a:buClr>
              <a:buSzPts val="1300"/>
              <a:buFont typeface="Helvetica Neue"/>
              <a:buAutoNum type="arabicPeriod"/>
            </a:pPr>
            <a:r>
              <a:rPr lang="en-US" sz="1300" b="1"/>
              <a:t>urethra: </a:t>
            </a:r>
            <a:r>
              <a:rPr lang="en-US" sz="1300"/>
              <a:t>tube that travels through the penis, carrying </a:t>
            </a:r>
            <a:endParaRPr sz="1300"/>
          </a:p>
          <a:p>
            <a:pPr marL="0" lvl="0" indent="0" algn="just" rtl="0">
              <a:lnSpc>
                <a:spcPct val="115000"/>
              </a:lnSpc>
              <a:spcBef>
                <a:spcPts val="0"/>
              </a:spcBef>
              <a:spcAft>
                <a:spcPts val="0"/>
              </a:spcAft>
              <a:buClr>
                <a:schemeClr val="dk1"/>
              </a:buClr>
              <a:buSzPts val="1100"/>
              <a:buFont typeface="Arial"/>
              <a:buNone/>
            </a:pPr>
            <a:r>
              <a:rPr lang="en-US" sz="1300"/>
              <a:t>                  a. </a:t>
            </a:r>
            <a:r>
              <a:rPr lang="en-US" sz="1300" u="sng"/>
              <a:t>either</a:t>
            </a:r>
            <a:r>
              <a:rPr lang="en-US" sz="1300"/>
              <a:t> urine from the bladder,</a:t>
            </a:r>
            <a:endParaRPr sz="1300"/>
          </a:p>
          <a:p>
            <a:pPr marL="0" lvl="0" indent="0" algn="just" rtl="0">
              <a:lnSpc>
                <a:spcPct val="115000"/>
              </a:lnSpc>
              <a:spcBef>
                <a:spcPts val="0"/>
              </a:spcBef>
              <a:spcAft>
                <a:spcPts val="0"/>
              </a:spcAft>
              <a:buClr>
                <a:schemeClr val="dk1"/>
              </a:buClr>
              <a:buSzPts val="1100"/>
              <a:buFont typeface="Arial"/>
              <a:buNone/>
            </a:pPr>
            <a:r>
              <a:rPr lang="en-US" sz="1300"/>
              <a:t>                  b. </a:t>
            </a:r>
            <a:r>
              <a:rPr lang="en-US" sz="1300" u="sng"/>
              <a:t>or</a:t>
            </a:r>
            <a:r>
              <a:rPr lang="en-US" sz="1300"/>
              <a:t> semen from the reproductive system</a:t>
            </a:r>
            <a:endParaRPr sz="1300"/>
          </a:p>
          <a:p>
            <a:pPr marL="457200" lvl="0" indent="-311150" algn="just" rtl="0">
              <a:lnSpc>
                <a:spcPct val="115000"/>
              </a:lnSpc>
              <a:spcBef>
                <a:spcPts val="0"/>
              </a:spcBef>
              <a:spcAft>
                <a:spcPts val="0"/>
              </a:spcAft>
              <a:buClr>
                <a:schemeClr val="dk1"/>
              </a:buClr>
              <a:buSzPts val="1300"/>
              <a:buFont typeface="Helvetica Neue"/>
              <a:buAutoNum type="arabicPeriod"/>
            </a:pPr>
            <a:r>
              <a:rPr lang="en-US" sz="1300" b="1"/>
              <a:t>anus</a:t>
            </a:r>
            <a:r>
              <a:rPr lang="en-US" sz="1300"/>
              <a:t>: opening for waste to exit from the digestive system</a:t>
            </a:r>
            <a:endParaRPr sz="1300"/>
          </a:p>
          <a:p>
            <a:pPr marL="0" lvl="0" indent="0" algn="just" rtl="0">
              <a:lnSpc>
                <a:spcPct val="115000"/>
              </a:lnSpc>
              <a:spcBef>
                <a:spcPts val="0"/>
              </a:spcBef>
              <a:spcAft>
                <a:spcPts val="0"/>
              </a:spcAft>
              <a:buNone/>
            </a:pPr>
            <a:endParaRPr sz="1300"/>
          </a:p>
          <a:p>
            <a:pPr marL="0" lvl="0" indent="0" algn="l" rtl="0">
              <a:lnSpc>
                <a:spcPct val="115000"/>
              </a:lnSpc>
              <a:spcBef>
                <a:spcPts val="0"/>
              </a:spcBef>
              <a:spcAft>
                <a:spcPts val="0"/>
              </a:spcAft>
              <a:buClr>
                <a:schemeClr val="dk1"/>
              </a:buClr>
              <a:buSzPts val="1100"/>
              <a:buFont typeface="Arial"/>
              <a:buNone/>
            </a:pPr>
            <a:r>
              <a:rPr lang="en-US" sz="1300"/>
              <a:t>It is important to be mature enough to understand that the reproductive system can be an uncomfortable part of the body to learn about and discuss - but, it’s essential to do so, since it is an important part of a healthy body and is capable of bringing about a new life. </a:t>
            </a:r>
            <a:endParaRPr sz="1300"/>
          </a:p>
          <a:p>
            <a:pPr marL="0" marR="0" lvl="0" indent="0" algn="l" rtl="0">
              <a:lnSpc>
                <a:spcPct val="100000"/>
              </a:lnSpc>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257" name="Google Shape;257;p1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i="1">
                <a:solidFill>
                  <a:srgbClr val="434343"/>
                </a:solidFill>
                <a:latin typeface="Helvetica Neue"/>
                <a:ea typeface="Helvetica Neue"/>
                <a:cs typeface="Helvetica Neue"/>
                <a:sym typeface="Helvetica Neue"/>
              </a:rPr>
              <a:t>Provide students with</a:t>
            </a:r>
            <a:r>
              <a:rPr lang="en-US" sz="1100" i="1">
                <a:solidFill>
                  <a:srgbClr val="8E7CC3"/>
                </a:solidFill>
                <a:latin typeface="Helvetica Neue"/>
                <a:ea typeface="Helvetica Neue"/>
                <a:cs typeface="Helvetica Neue"/>
                <a:sym typeface="Helvetica Neue"/>
              </a:rPr>
              <a:t> worksheet</a:t>
            </a:r>
            <a:r>
              <a:rPr lang="en-US" sz="1100" i="1">
                <a:solidFill>
                  <a:srgbClr val="434343"/>
                </a:solidFill>
                <a:latin typeface="Helvetica Neue"/>
                <a:ea typeface="Helvetica Neue"/>
                <a:cs typeface="Helvetica Neue"/>
                <a:sym typeface="Helvetica Neue"/>
              </a:rPr>
              <a:t> to fill in the blanks. </a:t>
            </a:r>
            <a:endParaRPr sz="1100" i="1">
              <a:solidFill>
                <a:srgbClr val="434343"/>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100" i="1">
                <a:solidFill>
                  <a:srgbClr val="434343"/>
                </a:solidFill>
                <a:latin typeface="Helvetica Neue"/>
                <a:ea typeface="Helvetica Neue"/>
                <a:cs typeface="Helvetica Neue"/>
                <a:sym typeface="Helvetica Neue"/>
              </a:rPr>
              <a:t>Review, using the </a:t>
            </a:r>
            <a:r>
              <a:rPr lang="en-US" sz="1100" i="1">
                <a:solidFill>
                  <a:srgbClr val="8E7CC3"/>
                </a:solidFill>
                <a:latin typeface="Helvetica Neue"/>
                <a:ea typeface="Helvetica Neue"/>
                <a:cs typeface="Helvetica Neue"/>
                <a:sym typeface="Helvetica Neue"/>
              </a:rPr>
              <a:t>slides</a:t>
            </a:r>
            <a:r>
              <a:rPr lang="en-US" sz="1100" i="1">
                <a:solidFill>
                  <a:srgbClr val="434343"/>
                </a:solidFill>
                <a:latin typeface="Helvetica Neue"/>
                <a:ea typeface="Helvetica Neue"/>
                <a:cs typeface="Helvetica Neue"/>
                <a:sym typeface="Helvetica Neue"/>
              </a:rPr>
              <a:t> (image with blank spaces, then with answers).</a:t>
            </a:r>
            <a:endParaRPr sz="1100" i="1">
              <a:solidFill>
                <a:srgbClr val="434343"/>
              </a:solidFill>
              <a:latin typeface="Helvetica Neue"/>
              <a:ea typeface="Helvetica Neue"/>
              <a:cs typeface="Helvetica Neue"/>
              <a:sym typeface="Helvetica Neue"/>
            </a:endParaRPr>
          </a:p>
        </p:txBody>
      </p:sp>
      <p:sp>
        <p:nvSpPr>
          <p:cNvPr id="270" name="Google Shape;270;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77" name="Google Shape;277;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2d9e5d0185c_0_2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US" sz="1300" b="1">
                <a:solidFill>
                  <a:srgbClr val="0055A4"/>
                </a:solidFill>
              </a:rPr>
              <a:t>Bladder</a:t>
            </a:r>
            <a:r>
              <a:rPr lang="en-US" sz="1300"/>
              <a:t>: where urine is stored. This is not part of the reproductive anatomy, but it is useful to know where it is in relation to the reproductive system.</a:t>
            </a:r>
            <a:endParaRPr sz="1300"/>
          </a:p>
          <a:p>
            <a:pPr marL="0" lvl="0" indent="0" algn="l" rtl="0">
              <a:spcBef>
                <a:spcPts val="0"/>
              </a:spcBef>
              <a:spcAft>
                <a:spcPts val="0"/>
              </a:spcAft>
              <a:buSzPts val="1100"/>
              <a:buNone/>
            </a:pPr>
            <a:endParaRPr sz="1300" b="1">
              <a:solidFill>
                <a:srgbClr val="0055A4"/>
              </a:solidFill>
            </a:endParaRPr>
          </a:p>
          <a:p>
            <a:pPr marL="0" lvl="0" indent="0" algn="l" rtl="0">
              <a:spcBef>
                <a:spcPts val="0"/>
              </a:spcBef>
              <a:spcAft>
                <a:spcPts val="0"/>
              </a:spcAft>
              <a:buClr>
                <a:schemeClr val="dk1"/>
              </a:buClr>
              <a:buSzPts val="1100"/>
              <a:buFont typeface="Arial"/>
              <a:buNone/>
            </a:pPr>
            <a:r>
              <a:rPr lang="en-US" sz="1300" b="1">
                <a:solidFill>
                  <a:srgbClr val="0055A4"/>
                </a:solidFill>
              </a:rPr>
              <a:t>Testicles</a:t>
            </a:r>
            <a:r>
              <a:rPr lang="en-US" sz="1300" b="1">
                <a:solidFill>
                  <a:srgbClr val="434343"/>
                </a:solidFill>
              </a:rPr>
              <a:t>:</a:t>
            </a:r>
            <a:r>
              <a:rPr lang="en-US" sz="1300"/>
              <a:t> These are two small organs that produce </a:t>
            </a:r>
            <a:r>
              <a:rPr lang="en-US" sz="1300" b="1"/>
              <a:t>sperm</a:t>
            </a:r>
            <a:r>
              <a:rPr lang="en-US" sz="1300"/>
              <a:t>, the male cell of reproduction. Men/boys have 2 testicles and they are located outside the body, in the scrotum. The testicles also produce the main male reproductive hormone, </a:t>
            </a:r>
            <a:r>
              <a:rPr lang="en-US" sz="1300" b="1"/>
              <a:t>testosterone</a:t>
            </a:r>
            <a:r>
              <a:rPr lang="en-US" sz="1300"/>
              <a:t>. </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b="1">
                <a:solidFill>
                  <a:srgbClr val="0055A4"/>
                </a:solidFill>
              </a:rPr>
              <a:t>Scrotum</a:t>
            </a:r>
            <a:r>
              <a:rPr lang="en-US" sz="1300" b="1"/>
              <a:t>:</a:t>
            </a:r>
            <a:r>
              <a:rPr lang="en-US" sz="1300"/>
              <a:t> The scrotum is</a:t>
            </a:r>
            <a:r>
              <a:rPr lang="en-US" sz="1300" b="1"/>
              <a:t> </a:t>
            </a:r>
            <a:r>
              <a:rPr lang="en-US" sz="1300"/>
              <a:t>a protective sac of skin, located outside the body, containing the testicles and part of the vas deferens.</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b="1">
                <a:solidFill>
                  <a:srgbClr val="0055A4"/>
                </a:solidFill>
              </a:rPr>
              <a:t>Vas deferens</a:t>
            </a:r>
            <a:r>
              <a:rPr lang="en-US" sz="1300" b="1"/>
              <a:t>:</a:t>
            </a:r>
            <a:r>
              <a:rPr lang="en-US" sz="1300"/>
              <a:t> this is a long tube that transports sperm from the testicles to the urethra. There are 2 vas deferens, one for each testicle.</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b="1">
                <a:solidFill>
                  <a:srgbClr val="0055A4"/>
                </a:solidFill>
              </a:rPr>
              <a:t>Urethra</a:t>
            </a:r>
            <a:r>
              <a:rPr lang="en-US" sz="1300" b="1"/>
              <a:t>:</a:t>
            </a:r>
            <a:r>
              <a:rPr lang="en-US" sz="1300"/>
              <a:t> this is a tube that begins at the bladder (organ that holds urine) and ends at the tip of the penis. The urethra is the tube that allows urine and seminal fluid to pass out of the body. *Note that urine and seminal fluid cannot be released at the same time. </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b="1">
                <a:solidFill>
                  <a:srgbClr val="0055A4"/>
                </a:solidFill>
              </a:rPr>
              <a:t>Penis</a:t>
            </a:r>
            <a:r>
              <a:rPr lang="en-US" sz="1300" b="1"/>
              <a:t>:</a:t>
            </a:r>
            <a:r>
              <a:rPr lang="en-US" sz="1300"/>
              <a:t> The penis is an organ used for both urination and sexual intercourse, though never at the same time. </a:t>
            </a:r>
            <a:endParaRPr sz="1300"/>
          </a:p>
          <a:p>
            <a:pPr marL="0" lvl="0" indent="0" algn="l" rtl="0">
              <a:lnSpc>
                <a:spcPct val="115000"/>
              </a:lnSpc>
              <a:spcBef>
                <a:spcPts val="0"/>
              </a:spcBef>
              <a:spcAft>
                <a:spcPts val="0"/>
              </a:spcAft>
              <a:buClr>
                <a:schemeClr val="dk1"/>
              </a:buClr>
              <a:buSzPts val="1100"/>
              <a:buFont typeface="Arial"/>
              <a:buNone/>
            </a:pPr>
            <a:endParaRPr sz="1300" i="1"/>
          </a:p>
          <a:p>
            <a:pPr marL="0" lvl="0" indent="0" algn="l" rtl="0">
              <a:lnSpc>
                <a:spcPct val="115000"/>
              </a:lnSpc>
              <a:spcBef>
                <a:spcPts val="0"/>
              </a:spcBef>
              <a:spcAft>
                <a:spcPts val="0"/>
              </a:spcAft>
              <a:buClr>
                <a:schemeClr val="dk1"/>
              </a:buClr>
              <a:buSzPts val="1100"/>
              <a:buFont typeface="Arial"/>
              <a:buNone/>
            </a:pPr>
            <a:r>
              <a:rPr lang="en-US" sz="1300" i="1"/>
              <a:t>In this final anatomy slide, point out the 2 openings to the body in the side image: </a:t>
            </a:r>
            <a:endParaRPr sz="1300" i="1"/>
          </a:p>
          <a:p>
            <a:pPr marL="457200" lvl="0" indent="-311150" algn="l" rtl="0">
              <a:lnSpc>
                <a:spcPct val="115000"/>
              </a:lnSpc>
              <a:spcBef>
                <a:spcPts val="0"/>
              </a:spcBef>
              <a:spcAft>
                <a:spcPts val="0"/>
              </a:spcAft>
              <a:buClr>
                <a:schemeClr val="dk1"/>
              </a:buClr>
              <a:buSzPts val="1300"/>
              <a:buFont typeface="Helvetica Neue"/>
              <a:buAutoNum type="arabicPeriod"/>
            </a:pPr>
            <a:r>
              <a:rPr lang="en-US" sz="1300" b="1">
                <a:solidFill>
                  <a:srgbClr val="0055A4"/>
                </a:solidFill>
              </a:rPr>
              <a:t>urethra</a:t>
            </a:r>
            <a:r>
              <a:rPr lang="en-US" sz="1300" b="1"/>
              <a:t>: </a:t>
            </a:r>
            <a:r>
              <a:rPr lang="en-US" sz="1300"/>
              <a:t>tube that travels through the penis, carrying </a:t>
            </a:r>
            <a:endParaRPr sz="1300"/>
          </a:p>
          <a:p>
            <a:pPr marL="0" lvl="0" indent="0" algn="l" rtl="0">
              <a:lnSpc>
                <a:spcPct val="115000"/>
              </a:lnSpc>
              <a:spcBef>
                <a:spcPts val="0"/>
              </a:spcBef>
              <a:spcAft>
                <a:spcPts val="0"/>
              </a:spcAft>
              <a:buClr>
                <a:schemeClr val="dk1"/>
              </a:buClr>
              <a:buSzPts val="1100"/>
              <a:buFont typeface="Arial"/>
              <a:buNone/>
            </a:pPr>
            <a:r>
              <a:rPr lang="en-US" sz="1300"/>
              <a:t>                  a. </a:t>
            </a:r>
            <a:r>
              <a:rPr lang="en-US" sz="1300" u="sng"/>
              <a:t>either</a:t>
            </a:r>
            <a:r>
              <a:rPr lang="en-US" sz="1300"/>
              <a:t> urine from the bladder,</a:t>
            </a:r>
            <a:endParaRPr sz="1300"/>
          </a:p>
          <a:p>
            <a:pPr marL="0" lvl="0" indent="0" algn="l" rtl="0">
              <a:lnSpc>
                <a:spcPct val="115000"/>
              </a:lnSpc>
              <a:spcBef>
                <a:spcPts val="0"/>
              </a:spcBef>
              <a:spcAft>
                <a:spcPts val="0"/>
              </a:spcAft>
              <a:buClr>
                <a:schemeClr val="dk1"/>
              </a:buClr>
              <a:buSzPts val="1100"/>
              <a:buFont typeface="Arial"/>
              <a:buNone/>
            </a:pPr>
            <a:r>
              <a:rPr lang="en-US" sz="1300"/>
              <a:t>                  b. </a:t>
            </a:r>
            <a:r>
              <a:rPr lang="en-US" sz="1300" u="sng"/>
              <a:t>or</a:t>
            </a:r>
            <a:r>
              <a:rPr lang="en-US" sz="1300"/>
              <a:t> semen from the reproductive system</a:t>
            </a:r>
            <a:endParaRPr sz="1300"/>
          </a:p>
          <a:p>
            <a:pPr marL="457200" lvl="0" indent="-311150" algn="l" rtl="0">
              <a:lnSpc>
                <a:spcPct val="115000"/>
              </a:lnSpc>
              <a:spcBef>
                <a:spcPts val="0"/>
              </a:spcBef>
              <a:spcAft>
                <a:spcPts val="0"/>
              </a:spcAft>
              <a:buClr>
                <a:schemeClr val="dk1"/>
              </a:buClr>
              <a:buSzPts val="1300"/>
              <a:buFont typeface="Helvetica Neue"/>
              <a:buAutoNum type="arabicPeriod"/>
            </a:pPr>
            <a:r>
              <a:rPr lang="en-US" sz="1300" b="1">
                <a:solidFill>
                  <a:srgbClr val="0055A4"/>
                </a:solidFill>
              </a:rPr>
              <a:t>anus</a:t>
            </a:r>
            <a:r>
              <a:rPr lang="en-US" sz="1300"/>
              <a:t>: opening for waste to exit from the digestive system</a:t>
            </a:r>
            <a:endParaRPr/>
          </a:p>
        </p:txBody>
      </p:sp>
      <p:sp>
        <p:nvSpPr>
          <p:cNvPr id="287" name="Google Shape;287;g2d9e5d0185c_0_2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2d9e5d0185c_0_2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US" sz="1300" b="1">
                <a:solidFill>
                  <a:srgbClr val="0055A4"/>
                </a:solidFill>
              </a:rPr>
              <a:t>Bladder</a:t>
            </a:r>
            <a:r>
              <a:rPr lang="en-US" sz="1300"/>
              <a:t>: where urine is stored. This is not part of the reproductive anatomy, but it is useful to know where it is in relation to the reproductive system.</a:t>
            </a:r>
            <a:endParaRPr sz="1300"/>
          </a:p>
          <a:p>
            <a:pPr marL="0" lvl="0" indent="0" algn="l" rtl="0">
              <a:spcBef>
                <a:spcPts val="0"/>
              </a:spcBef>
              <a:spcAft>
                <a:spcPts val="0"/>
              </a:spcAft>
              <a:buSzPts val="1100"/>
              <a:buNone/>
            </a:pPr>
            <a:endParaRPr sz="1300" b="1">
              <a:solidFill>
                <a:srgbClr val="0055A4"/>
              </a:solidFill>
            </a:endParaRPr>
          </a:p>
          <a:p>
            <a:pPr marL="0" lvl="0" indent="0" algn="l" rtl="0">
              <a:spcBef>
                <a:spcPts val="0"/>
              </a:spcBef>
              <a:spcAft>
                <a:spcPts val="0"/>
              </a:spcAft>
              <a:buClr>
                <a:schemeClr val="dk1"/>
              </a:buClr>
              <a:buSzPts val="1100"/>
              <a:buFont typeface="Arial"/>
              <a:buNone/>
            </a:pPr>
            <a:r>
              <a:rPr lang="en-US" sz="1300" b="1">
                <a:solidFill>
                  <a:srgbClr val="0055A4"/>
                </a:solidFill>
              </a:rPr>
              <a:t>Testicles</a:t>
            </a:r>
            <a:r>
              <a:rPr lang="en-US" sz="1300" b="1">
                <a:solidFill>
                  <a:srgbClr val="434343"/>
                </a:solidFill>
              </a:rPr>
              <a:t>:</a:t>
            </a:r>
            <a:r>
              <a:rPr lang="en-US" sz="1300"/>
              <a:t> These are two small organs that produce </a:t>
            </a:r>
            <a:r>
              <a:rPr lang="en-US" sz="1300" b="1"/>
              <a:t>sperm</a:t>
            </a:r>
            <a:r>
              <a:rPr lang="en-US" sz="1300"/>
              <a:t>, the male cell of reproduction. Men/boys have 2 testicles and they are located outside the body, in the scrotum. The testicles also produce the main male reproductive hormone, </a:t>
            </a:r>
            <a:r>
              <a:rPr lang="en-US" sz="1300" b="1"/>
              <a:t>testosterone</a:t>
            </a:r>
            <a:r>
              <a:rPr lang="en-US" sz="1300"/>
              <a:t>. </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b="1">
                <a:solidFill>
                  <a:srgbClr val="0055A4"/>
                </a:solidFill>
              </a:rPr>
              <a:t>Scrotum</a:t>
            </a:r>
            <a:r>
              <a:rPr lang="en-US" sz="1300" b="1"/>
              <a:t>:</a:t>
            </a:r>
            <a:r>
              <a:rPr lang="en-US" sz="1300"/>
              <a:t> The scrotum is</a:t>
            </a:r>
            <a:r>
              <a:rPr lang="en-US" sz="1300" b="1"/>
              <a:t> </a:t>
            </a:r>
            <a:r>
              <a:rPr lang="en-US" sz="1300"/>
              <a:t>a protective sac of skin, located outside the body, containing the testicles and part of the vas deferens.</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b="1">
                <a:solidFill>
                  <a:srgbClr val="0055A4"/>
                </a:solidFill>
              </a:rPr>
              <a:t>Vas deferens</a:t>
            </a:r>
            <a:r>
              <a:rPr lang="en-US" sz="1300" b="1"/>
              <a:t>:</a:t>
            </a:r>
            <a:r>
              <a:rPr lang="en-US" sz="1300"/>
              <a:t> this is a long tube that transports sperm from the testicles to the urethra. There are 2 vas deferens, one for each testicle.</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b="1">
                <a:solidFill>
                  <a:srgbClr val="0055A4"/>
                </a:solidFill>
              </a:rPr>
              <a:t>Urethra</a:t>
            </a:r>
            <a:r>
              <a:rPr lang="en-US" sz="1300" b="1"/>
              <a:t>:</a:t>
            </a:r>
            <a:r>
              <a:rPr lang="en-US" sz="1300"/>
              <a:t> this is a tube that begins at the bladder (organ that holds urine) and ends at the tip of the penis. The urethra is the tube that allows urine and seminal fluid to pass out of the body. *Note that urine and seminal fluid cannot be released at the same time. </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b="1">
                <a:solidFill>
                  <a:srgbClr val="0055A4"/>
                </a:solidFill>
              </a:rPr>
              <a:t>Penis</a:t>
            </a:r>
            <a:r>
              <a:rPr lang="en-US" sz="1300" b="1"/>
              <a:t>:</a:t>
            </a:r>
            <a:r>
              <a:rPr lang="en-US" sz="1300"/>
              <a:t> The penis is an organ used for both urination and sexual intercourse, though never at the same time. </a:t>
            </a:r>
            <a:endParaRPr sz="1300"/>
          </a:p>
          <a:p>
            <a:pPr marL="0" lvl="0" indent="0" algn="l" rtl="0">
              <a:lnSpc>
                <a:spcPct val="115000"/>
              </a:lnSpc>
              <a:spcBef>
                <a:spcPts val="0"/>
              </a:spcBef>
              <a:spcAft>
                <a:spcPts val="0"/>
              </a:spcAft>
              <a:buClr>
                <a:schemeClr val="dk1"/>
              </a:buClr>
              <a:buSzPts val="1100"/>
              <a:buFont typeface="Arial"/>
              <a:buNone/>
            </a:pPr>
            <a:endParaRPr sz="1300" i="1"/>
          </a:p>
          <a:p>
            <a:pPr marL="0" lvl="0" indent="0" algn="l" rtl="0">
              <a:lnSpc>
                <a:spcPct val="115000"/>
              </a:lnSpc>
              <a:spcBef>
                <a:spcPts val="0"/>
              </a:spcBef>
              <a:spcAft>
                <a:spcPts val="0"/>
              </a:spcAft>
              <a:buClr>
                <a:schemeClr val="dk1"/>
              </a:buClr>
              <a:buSzPts val="1100"/>
              <a:buFont typeface="Arial"/>
              <a:buNone/>
            </a:pPr>
            <a:r>
              <a:rPr lang="en-US" sz="1300" i="1"/>
              <a:t>In this final anatomy slide, point out the 2 openings to the body in the side image: </a:t>
            </a:r>
            <a:endParaRPr sz="1300" i="1"/>
          </a:p>
          <a:p>
            <a:pPr marL="457200" lvl="0" indent="-311150" algn="l" rtl="0">
              <a:lnSpc>
                <a:spcPct val="115000"/>
              </a:lnSpc>
              <a:spcBef>
                <a:spcPts val="0"/>
              </a:spcBef>
              <a:spcAft>
                <a:spcPts val="0"/>
              </a:spcAft>
              <a:buClr>
                <a:schemeClr val="dk1"/>
              </a:buClr>
              <a:buSzPts val="1300"/>
              <a:buFont typeface="Helvetica Neue"/>
              <a:buAutoNum type="arabicPeriod"/>
            </a:pPr>
            <a:r>
              <a:rPr lang="en-US" sz="1300" b="1">
                <a:solidFill>
                  <a:srgbClr val="0055A4"/>
                </a:solidFill>
              </a:rPr>
              <a:t>urethra</a:t>
            </a:r>
            <a:r>
              <a:rPr lang="en-US" sz="1300" b="1"/>
              <a:t>: </a:t>
            </a:r>
            <a:r>
              <a:rPr lang="en-US" sz="1300"/>
              <a:t>tube that travels through the penis, carrying </a:t>
            </a:r>
            <a:endParaRPr sz="1300"/>
          </a:p>
          <a:p>
            <a:pPr marL="0" lvl="0" indent="0" algn="l" rtl="0">
              <a:lnSpc>
                <a:spcPct val="115000"/>
              </a:lnSpc>
              <a:spcBef>
                <a:spcPts val="0"/>
              </a:spcBef>
              <a:spcAft>
                <a:spcPts val="0"/>
              </a:spcAft>
              <a:buClr>
                <a:schemeClr val="dk1"/>
              </a:buClr>
              <a:buSzPts val="1100"/>
              <a:buFont typeface="Arial"/>
              <a:buNone/>
            </a:pPr>
            <a:r>
              <a:rPr lang="en-US" sz="1300"/>
              <a:t>                  a. </a:t>
            </a:r>
            <a:r>
              <a:rPr lang="en-US" sz="1300" u="sng"/>
              <a:t>either</a:t>
            </a:r>
            <a:r>
              <a:rPr lang="en-US" sz="1300"/>
              <a:t> urine from the bladder,</a:t>
            </a:r>
            <a:endParaRPr sz="1300"/>
          </a:p>
          <a:p>
            <a:pPr marL="0" lvl="0" indent="0" algn="l" rtl="0">
              <a:lnSpc>
                <a:spcPct val="115000"/>
              </a:lnSpc>
              <a:spcBef>
                <a:spcPts val="0"/>
              </a:spcBef>
              <a:spcAft>
                <a:spcPts val="0"/>
              </a:spcAft>
              <a:buClr>
                <a:schemeClr val="dk1"/>
              </a:buClr>
              <a:buSzPts val="1100"/>
              <a:buFont typeface="Arial"/>
              <a:buNone/>
            </a:pPr>
            <a:r>
              <a:rPr lang="en-US" sz="1300"/>
              <a:t>                  b. </a:t>
            </a:r>
            <a:r>
              <a:rPr lang="en-US" sz="1300" u="sng"/>
              <a:t>or</a:t>
            </a:r>
            <a:r>
              <a:rPr lang="en-US" sz="1300"/>
              <a:t> semen from the reproductive system</a:t>
            </a:r>
            <a:endParaRPr sz="1300"/>
          </a:p>
          <a:p>
            <a:pPr marL="457200" lvl="0" indent="-311150" algn="l" rtl="0">
              <a:lnSpc>
                <a:spcPct val="115000"/>
              </a:lnSpc>
              <a:spcBef>
                <a:spcPts val="0"/>
              </a:spcBef>
              <a:spcAft>
                <a:spcPts val="0"/>
              </a:spcAft>
              <a:buClr>
                <a:schemeClr val="dk1"/>
              </a:buClr>
              <a:buSzPts val="1300"/>
              <a:buFont typeface="Helvetica Neue"/>
              <a:buAutoNum type="arabicPeriod"/>
            </a:pPr>
            <a:r>
              <a:rPr lang="en-US" sz="1300" b="1">
                <a:solidFill>
                  <a:srgbClr val="0055A4"/>
                </a:solidFill>
              </a:rPr>
              <a:t>anus</a:t>
            </a:r>
            <a:r>
              <a:rPr lang="en-US" sz="1300"/>
              <a:t>: opening for waste to exit from the digestive system</a:t>
            </a:r>
            <a:endParaRPr/>
          </a:p>
        </p:txBody>
      </p:sp>
      <p:sp>
        <p:nvSpPr>
          <p:cNvPr id="296" name="Google Shape;296;g2d9e5d0185c_0_2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25bc2a797c3_0_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rgbClr val="434343"/>
                </a:solidFill>
                <a:latin typeface="Calibri"/>
                <a:ea typeface="Calibri"/>
                <a:cs typeface="Calibri"/>
                <a:sym typeface="Calibri"/>
              </a:rPr>
              <a:t>This lesson, we reviewed the body systems and learned about the anatomy of the male reproductive system. Healthy levels of hormones are required to be able to produce sperm and for the health of your entire body. </a:t>
            </a:r>
            <a:r>
              <a:rPr lang="en-US" sz="1300">
                <a:solidFill>
                  <a:schemeClr val="dk1"/>
                </a:solidFill>
                <a:latin typeface="Calibri"/>
                <a:ea typeface="Calibri"/>
                <a:cs typeface="Calibri"/>
                <a:sym typeface="Calibri"/>
              </a:rPr>
              <a:t>Every part of the male reproductive system supports the health of the whole system and the body’s overall health. </a:t>
            </a:r>
            <a:r>
              <a:rPr lang="en-US" sz="1300">
                <a:solidFill>
                  <a:srgbClr val="434343"/>
                </a:solidFill>
                <a:latin typeface="Calibri"/>
                <a:ea typeface="Calibri"/>
                <a:cs typeface="Calibri"/>
                <a:sym typeface="Calibri"/>
              </a:rPr>
              <a:t>Next lesson we’ll take a closer look at how all of these parts work together and what drives their activities to keep a healthy body: hormones!</a:t>
            </a:r>
            <a:r>
              <a:rPr lang="en-US" sz="1300" i="1">
                <a:solidFill>
                  <a:srgbClr val="434343"/>
                </a:solidFill>
                <a:latin typeface="Calibri"/>
                <a:ea typeface="Calibri"/>
                <a:cs typeface="Calibri"/>
                <a:sym typeface="Calibri"/>
              </a:rPr>
              <a:t> </a:t>
            </a:r>
            <a:endParaRPr/>
          </a:p>
        </p:txBody>
      </p:sp>
      <p:sp>
        <p:nvSpPr>
          <p:cNvPr id="312" name="Google Shape;312;g25bc2a797c3_0_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7" name="Google Shape;17;p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 name="Google Shape;18;p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8" name="Google Shape;28;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3" name="Google Shape;33;p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R="0" lvl="2"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R="0" lvl="3"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R="0" lvl="4"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R="0" lvl="5"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R="0" lvl="6"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R="0" lvl="7"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R="0" lvl="8"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0" name="Google Shape;40;p6"/>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1" name="Google Shape;41;p6"/>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1">
  <p:cSld name="PICTURE_WITH_CAPTION_TEXT_1">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R="0" lvl="1"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R="0" lvl="2"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R="0" lvl="3"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R="0" lvl="4"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R="0" lvl="5"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R="0" lvl="6"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R="0" lvl="7"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R="0" lvl="8"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5" name="Google Shape;45;p7"/>
          <p:cNvSpPr>
            <a:spLocks noGrp="1"/>
          </p:cNvSpPr>
          <p:nvPr>
            <p:ph type="pic" idx="2"/>
          </p:nvPr>
        </p:nvSpPr>
        <p:spPr>
          <a:xfrm>
            <a:off x="1792288" y="384175"/>
            <a:ext cx="5486400" cy="4114800"/>
          </a:xfrm>
          <a:prstGeom prst="rect">
            <a:avLst/>
          </a:prstGeom>
          <a:noFill/>
          <a:ln>
            <a:noFill/>
          </a:ln>
        </p:spPr>
      </p:sp>
      <p:sp>
        <p:nvSpPr>
          <p:cNvPr id="46" name="Google Shape;46;p7"/>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2">
  <p:cSld name="PICTURE_WITH_CAPTION_TEXT_2">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R="0" lvl="1"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R="0" lvl="2"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R="0" lvl="3"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R="0" lvl="4"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R="0" lvl="5"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R="0" lvl="6"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R="0" lvl="7"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R="0" lvl="8"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2" name="Google Shape;52;p8"/>
          <p:cNvSpPr>
            <a:spLocks noGrp="1"/>
          </p:cNvSpPr>
          <p:nvPr>
            <p:ph type="pic" idx="2"/>
          </p:nvPr>
        </p:nvSpPr>
        <p:spPr>
          <a:xfrm>
            <a:off x="1792288" y="384175"/>
            <a:ext cx="5486400" cy="4114800"/>
          </a:xfrm>
          <a:prstGeom prst="rect">
            <a:avLst/>
          </a:prstGeom>
          <a:noFill/>
          <a:ln>
            <a:noFill/>
          </a:ln>
        </p:spPr>
      </p:sp>
      <p:sp>
        <p:nvSpPr>
          <p:cNvPr id="53" name="Google Shape;53;p8"/>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54" name="Google Shape;54;p8"/>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 name="Google Shape;55;p8"/>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6" name="Google Shape;56;p8"/>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9">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60"/>
        <p:cNvGrpSpPr/>
        <p:nvPr/>
      </p:nvGrpSpPr>
      <p:grpSpPr>
        <a:xfrm>
          <a:off x="0" y="0"/>
          <a:ext cx="0" cy="0"/>
          <a:chOff x="0" y="0"/>
          <a:chExt cx="0" cy="0"/>
        </a:xfrm>
      </p:grpSpPr>
      <p:sp>
        <p:nvSpPr>
          <p:cNvPr id="61" name="Google Shape;61;p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62" name="Google Shape;62;p9"/>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63" name="Google Shape;63;p9"/>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64" name="Google Shape;64;p9"/>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65" name="Google Shape;65;p9"/>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2</a:t>
            </a:r>
            <a:endParaRPr sz="3400">
              <a:solidFill>
                <a:srgbClr val="FFFFFF"/>
              </a:solidFill>
              <a:latin typeface="Lexend Medium"/>
              <a:ea typeface="Lexend Medium"/>
              <a:cs typeface="Lexend Medium"/>
              <a:sym typeface="Lexend Medium"/>
            </a:endParaRPr>
          </a:p>
        </p:txBody>
      </p:sp>
      <p:sp>
        <p:nvSpPr>
          <p:cNvPr id="66" name="Google Shape;66;p9"/>
          <p:cNvSpPr txBox="1">
            <a:spLocks noGrp="1"/>
          </p:cNvSpPr>
          <p:nvPr>
            <p:ph type="sldNum" idx="12"/>
          </p:nvPr>
        </p:nvSpPr>
        <p:spPr>
          <a:xfrm>
            <a:off x="6553200" y="6356350"/>
            <a:ext cx="21336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898989"/>
              </a:buClr>
              <a:buSzPts val="1200"/>
              <a:buFont typeface="Arial"/>
              <a:buNone/>
            </a:pPr>
            <a:fld id="{00000000-1234-1234-1234-123412341234}" type="slidenum">
              <a:rPr lang="en-US">
                <a:solidFill>
                  <a:srgbClr val="898989"/>
                </a:solidFill>
              </a:rPr>
              <a:t>1</a:t>
            </a:fld>
            <a:endParaRPr>
              <a:solidFill>
                <a:srgbClr val="898989"/>
              </a:solidFill>
            </a:endParaRPr>
          </a:p>
        </p:txBody>
      </p:sp>
      <p:sp>
        <p:nvSpPr>
          <p:cNvPr id="67" name="Google Shape;67;p9"/>
          <p:cNvSpPr txBox="1"/>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73" name="Google Shape;73;p10"/>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74" name="Google Shape;74;p10"/>
          <p:cNvSpPr txBox="1">
            <a:spLocks noGrp="1"/>
          </p:cNvSpPr>
          <p:nvPr>
            <p:ph type="title"/>
          </p:nvPr>
        </p:nvSpPr>
        <p:spPr>
          <a:xfrm>
            <a:off x="251225" y="254788"/>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SzPts val="1400"/>
              <a:buNone/>
            </a:pPr>
            <a:r>
              <a:rPr lang="en-US" sz="3000" b="0">
                <a:latin typeface="Lexend Thin"/>
                <a:ea typeface="Lexend Thin"/>
                <a:cs typeface="Lexend Thin"/>
                <a:sym typeface="Lexend Thin"/>
              </a:rPr>
              <a:t>Entry Ticket Activity</a:t>
            </a:r>
            <a:endParaRPr b="0">
              <a:latin typeface="Lexend Thin"/>
              <a:ea typeface="Lexend Thin"/>
              <a:cs typeface="Lexend Thin"/>
              <a:sym typeface="Lexend Thin"/>
            </a:endParaRPr>
          </a:p>
        </p:txBody>
      </p:sp>
      <p:pic>
        <p:nvPicPr>
          <p:cNvPr id="75" name="Google Shape;75;p10"/>
          <p:cNvPicPr preferRelativeResize="0"/>
          <p:nvPr/>
        </p:nvPicPr>
        <p:blipFill>
          <a:blip r:embed="rId3">
            <a:alphaModFix/>
          </a:blip>
          <a:stretch>
            <a:fillRect/>
          </a:stretch>
        </p:blipFill>
        <p:spPr>
          <a:xfrm>
            <a:off x="2253410" y="1230776"/>
            <a:ext cx="4225240" cy="5577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pic>
        <p:nvPicPr>
          <p:cNvPr id="81" name="Google Shape;81;p11"/>
          <p:cNvPicPr preferRelativeResize="0"/>
          <p:nvPr/>
        </p:nvPicPr>
        <p:blipFill rotWithShape="1">
          <a:blip r:embed="rId3">
            <a:alphaModFix/>
          </a:blip>
          <a:srcRect l="17879" r="70901" b="52656"/>
          <a:stretch/>
        </p:blipFill>
        <p:spPr>
          <a:xfrm>
            <a:off x="3304900" y="2188500"/>
            <a:ext cx="1078200" cy="3572401"/>
          </a:xfrm>
          <a:prstGeom prst="rect">
            <a:avLst/>
          </a:prstGeom>
          <a:noFill/>
          <a:ln>
            <a:noFill/>
          </a:ln>
        </p:spPr>
      </p:pic>
      <p:pic>
        <p:nvPicPr>
          <p:cNvPr id="82" name="Google Shape;82;p11"/>
          <p:cNvPicPr preferRelativeResize="0"/>
          <p:nvPr/>
        </p:nvPicPr>
        <p:blipFill rotWithShape="1">
          <a:blip r:embed="rId3">
            <a:alphaModFix/>
          </a:blip>
          <a:srcRect l="34386" r="54370" b="52656"/>
          <a:stretch/>
        </p:blipFill>
        <p:spPr>
          <a:xfrm>
            <a:off x="4467701" y="2174600"/>
            <a:ext cx="1100549" cy="3638751"/>
          </a:xfrm>
          <a:prstGeom prst="rect">
            <a:avLst/>
          </a:prstGeom>
          <a:noFill/>
          <a:ln>
            <a:noFill/>
          </a:ln>
        </p:spPr>
      </p:pic>
      <p:pic>
        <p:nvPicPr>
          <p:cNvPr id="83" name="Google Shape;83;p11"/>
          <p:cNvPicPr preferRelativeResize="0"/>
          <p:nvPr/>
        </p:nvPicPr>
        <p:blipFill rotWithShape="1">
          <a:blip r:embed="rId3">
            <a:alphaModFix/>
          </a:blip>
          <a:srcRect l="68562" r="20433" b="52656"/>
          <a:stretch/>
        </p:blipFill>
        <p:spPr>
          <a:xfrm>
            <a:off x="5684700" y="2115725"/>
            <a:ext cx="1100549" cy="3717901"/>
          </a:xfrm>
          <a:prstGeom prst="rect">
            <a:avLst/>
          </a:prstGeom>
          <a:noFill/>
          <a:ln>
            <a:noFill/>
          </a:ln>
        </p:spPr>
      </p:pic>
      <p:pic>
        <p:nvPicPr>
          <p:cNvPr id="84" name="Google Shape;84;p11"/>
          <p:cNvPicPr preferRelativeResize="0"/>
          <p:nvPr/>
        </p:nvPicPr>
        <p:blipFill rotWithShape="1">
          <a:blip r:embed="rId3">
            <a:alphaModFix/>
          </a:blip>
          <a:srcRect l="86387" r="2608" b="52656"/>
          <a:stretch/>
        </p:blipFill>
        <p:spPr>
          <a:xfrm>
            <a:off x="6917325" y="2115725"/>
            <a:ext cx="1100549" cy="3717901"/>
          </a:xfrm>
          <a:prstGeom prst="rect">
            <a:avLst/>
          </a:prstGeom>
          <a:noFill/>
          <a:ln>
            <a:noFill/>
          </a:ln>
        </p:spPr>
      </p:pic>
      <p:sp>
        <p:nvSpPr>
          <p:cNvPr id="85" name="Google Shape;85;p11"/>
          <p:cNvSpPr/>
          <p:nvPr/>
        </p:nvSpPr>
        <p:spPr>
          <a:xfrm>
            <a:off x="6941685" y="2115172"/>
            <a:ext cx="1078200" cy="3717900"/>
          </a:xfrm>
          <a:prstGeom prst="rect">
            <a:avLst/>
          </a:prstGeom>
          <a:noFill/>
          <a:ln w="38100"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 name="Google Shape;86;p11"/>
          <p:cNvSpPr/>
          <p:nvPr/>
        </p:nvSpPr>
        <p:spPr>
          <a:xfrm>
            <a:off x="5703680" y="2130263"/>
            <a:ext cx="1078200" cy="3717900"/>
          </a:xfrm>
          <a:prstGeom prst="rect">
            <a:avLst/>
          </a:prstGeom>
          <a:noFill/>
          <a:ln w="38100"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7" name="Google Shape;87;p11"/>
          <p:cNvSpPr/>
          <p:nvPr/>
        </p:nvSpPr>
        <p:spPr>
          <a:xfrm>
            <a:off x="3313312" y="2117122"/>
            <a:ext cx="1078200" cy="37179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 name="Google Shape;88;p11"/>
          <p:cNvSpPr/>
          <p:nvPr/>
        </p:nvSpPr>
        <p:spPr>
          <a:xfrm>
            <a:off x="4467711" y="2115185"/>
            <a:ext cx="1078200" cy="3717900"/>
          </a:xfrm>
          <a:prstGeom prst="rect">
            <a:avLst/>
          </a:prstGeom>
          <a:noFill/>
          <a:ln w="3810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9" name="Google Shape;89;p11"/>
          <p:cNvSpPr txBox="1"/>
          <p:nvPr/>
        </p:nvSpPr>
        <p:spPr>
          <a:xfrm>
            <a:off x="381000" y="5127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Calibri"/>
                <a:ea typeface="Calibri"/>
                <a:cs typeface="Calibri"/>
                <a:sym typeface="Calibri"/>
              </a:rPr>
              <a:t>Healthy</a:t>
            </a:r>
            <a:r>
              <a:rPr lang="en-US" sz="3000" b="1" i="0" u="none">
                <a:solidFill>
                  <a:srgbClr val="FFFFFF"/>
                </a:solidFill>
                <a:latin typeface="Calibri"/>
                <a:ea typeface="Calibri"/>
                <a:cs typeface="Calibri"/>
                <a:sym typeface="Calibri"/>
              </a:rPr>
              <a:t> </a:t>
            </a:r>
            <a:r>
              <a:rPr lang="en-US" sz="3000" b="1">
                <a:solidFill>
                  <a:srgbClr val="FFFFFF"/>
                </a:solidFill>
                <a:latin typeface="Calibri"/>
                <a:ea typeface="Calibri"/>
                <a:cs typeface="Calibri"/>
                <a:sym typeface="Calibri"/>
              </a:rPr>
              <a:t>b</a:t>
            </a:r>
            <a:r>
              <a:rPr lang="en-US" sz="3000" b="1" i="0" u="none">
                <a:solidFill>
                  <a:srgbClr val="FFFFFF"/>
                </a:solidFill>
                <a:latin typeface="Calibri"/>
                <a:ea typeface="Calibri"/>
                <a:cs typeface="Calibri"/>
                <a:sym typeface="Calibri"/>
              </a:rPr>
              <a:t>ody</a:t>
            </a:r>
            <a:endParaRPr/>
          </a:p>
        </p:txBody>
      </p:sp>
      <p:sp>
        <p:nvSpPr>
          <p:cNvPr id="90" name="Google Shape;90;p11"/>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91" name="Google Shape;91;p11"/>
          <p:cNvPicPr preferRelativeResize="0"/>
          <p:nvPr/>
        </p:nvPicPr>
        <p:blipFill>
          <a:blip r:embed="rId4">
            <a:alphaModFix/>
          </a:blip>
          <a:stretch>
            <a:fillRect/>
          </a:stretch>
        </p:blipFill>
        <p:spPr>
          <a:xfrm>
            <a:off x="635800" y="1158800"/>
            <a:ext cx="1971658" cy="5486351"/>
          </a:xfrm>
          <a:prstGeom prst="rect">
            <a:avLst/>
          </a:prstGeom>
          <a:noFill/>
          <a:ln>
            <a:noFill/>
          </a:ln>
        </p:spPr>
      </p:pic>
      <p:sp>
        <p:nvSpPr>
          <p:cNvPr id="92" name="Google Shape;92;p11"/>
          <p:cNvSpPr txBox="1"/>
          <p:nvPr/>
        </p:nvSpPr>
        <p:spPr>
          <a:xfrm>
            <a:off x="255875" y="574575"/>
            <a:ext cx="46650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Healthy</a:t>
            </a:r>
            <a:r>
              <a:rPr lang="en-US" sz="3000" i="0" u="none">
                <a:solidFill>
                  <a:srgbClr val="FFFFFF"/>
                </a:solidFill>
                <a:latin typeface="Lexend Thin"/>
                <a:ea typeface="Lexend Thin"/>
                <a:cs typeface="Lexend Thin"/>
                <a:sym typeface="Lexend Thin"/>
              </a:rPr>
              <a:t> </a:t>
            </a:r>
            <a:r>
              <a:rPr lang="en-US" sz="3000">
                <a:solidFill>
                  <a:srgbClr val="FFFFFF"/>
                </a:solidFill>
                <a:latin typeface="Lexend Thin"/>
                <a:ea typeface="Lexend Thin"/>
                <a:cs typeface="Lexend Thin"/>
                <a:sym typeface="Lexend Thin"/>
              </a:rPr>
              <a:t>b</a:t>
            </a:r>
            <a:r>
              <a:rPr lang="en-US" sz="3000" i="0" u="none">
                <a:solidFill>
                  <a:srgbClr val="FFFFFF"/>
                </a:solidFill>
                <a:latin typeface="Lexend Thin"/>
                <a:ea typeface="Lexend Thin"/>
                <a:cs typeface="Lexend Thin"/>
                <a:sym typeface="Lexend Thin"/>
              </a:rPr>
              <a:t>ody</a:t>
            </a:r>
            <a:endParaRPr>
              <a:latin typeface="Lexend Thin"/>
              <a:ea typeface="Lexend Thin"/>
              <a:cs typeface="Lexend Thin"/>
              <a:sym typeface="Lexend Thin"/>
            </a:endParaRPr>
          </a:p>
        </p:txBody>
      </p:sp>
      <p:cxnSp>
        <p:nvCxnSpPr>
          <p:cNvPr id="93" name="Google Shape;93;p11"/>
          <p:cNvCxnSpPr/>
          <p:nvPr/>
        </p:nvCxnSpPr>
        <p:spPr>
          <a:xfrm flipH="1">
            <a:off x="1646074" y="3421926"/>
            <a:ext cx="1780800" cy="13800"/>
          </a:xfrm>
          <a:prstGeom prst="straightConnector1">
            <a:avLst/>
          </a:prstGeom>
          <a:noFill/>
          <a:ln w="38100" cap="flat" cmpd="sng">
            <a:solidFill>
              <a:srgbClr val="0000FF"/>
            </a:solidFill>
            <a:prstDash val="solid"/>
            <a:round/>
            <a:headEnd type="none" w="med" len="med"/>
            <a:tailEnd type="oval" w="med" len="med"/>
          </a:ln>
        </p:spPr>
      </p:cxnSp>
      <p:sp>
        <p:nvSpPr>
          <p:cNvPr id="94" name="Google Shape;94;p11"/>
          <p:cNvSpPr txBox="1"/>
          <p:nvPr/>
        </p:nvSpPr>
        <p:spPr>
          <a:xfrm>
            <a:off x="3150925" y="1438688"/>
            <a:ext cx="5094300" cy="4446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2500">
                <a:solidFill>
                  <a:srgbClr val="3F3F3F"/>
                </a:solidFill>
                <a:latin typeface="Lexend Light"/>
                <a:ea typeface="Lexend Light"/>
                <a:cs typeface="Lexend Light"/>
                <a:sym typeface="Lexend Light"/>
              </a:rPr>
              <a:t>The body is made up of systems. </a:t>
            </a:r>
            <a:br>
              <a:rPr lang="en-US" sz="2500">
                <a:solidFill>
                  <a:srgbClr val="3F3F3F"/>
                </a:solidFill>
                <a:latin typeface="Lexend Light"/>
                <a:ea typeface="Lexend Light"/>
                <a:cs typeface="Lexend Light"/>
                <a:sym typeface="Lexend Light"/>
              </a:rPr>
            </a:br>
            <a:endParaRPr sz="2500">
              <a:solidFill>
                <a:srgbClr val="3F3F3F"/>
              </a:solidFill>
              <a:latin typeface="Lexend Light"/>
              <a:ea typeface="Lexend Light"/>
              <a:cs typeface="Lexend Light"/>
              <a:sym typeface="Lexend Light"/>
            </a:endParaRPr>
          </a:p>
        </p:txBody>
      </p:sp>
      <p:sp>
        <p:nvSpPr>
          <p:cNvPr id="95" name="Google Shape;95;p11"/>
          <p:cNvSpPr txBox="1"/>
          <p:nvPr/>
        </p:nvSpPr>
        <p:spPr>
          <a:xfrm>
            <a:off x="2816275" y="6095125"/>
            <a:ext cx="5916000" cy="5541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1900">
                <a:solidFill>
                  <a:srgbClr val="FF9900"/>
                </a:solidFill>
                <a:latin typeface="Lexend Light"/>
                <a:ea typeface="Lexend Light"/>
                <a:cs typeface="Lexend Light"/>
                <a:sym typeface="Lexend Light"/>
              </a:rPr>
              <a:t>The health of each system affects the whole body.</a:t>
            </a:r>
            <a:endParaRPr sz="1900">
              <a:solidFill>
                <a:srgbClr val="FF9900"/>
              </a:solidFill>
              <a:latin typeface="Lexend Light"/>
              <a:ea typeface="Lexend Light"/>
              <a:cs typeface="Lexend Light"/>
              <a:sym typeface="Lexend Light"/>
            </a:endParaRPr>
          </a:p>
        </p:txBody>
      </p:sp>
      <p:cxnSp>
        <p:nvCxnSpPr>
          <p:cNvPr id="96" name="Google Shape;96;p11"/>
          <p:cNvCxnSpPr/>
          <p:nvPr/>
        </p:nvCxnSpPr>
        <p:spPr>
          <a:xfrm rot="10800000" flipH="1">
            <a:off x="3212318" y="3410658"/>
            <a:ext cx="1081200" cy="9600"/>
          </a:xfrm>
          <a:prstGeom prst="straightConnector1">
            <a:avLst/>
          </a:prstGeom>
          <a:noFill/>
          <a:ln w="38100" cap="flat" cmpd="sng">
            <a:solidFill>
              <a:srgbClr val="999999"/>
            </a:solidFill>
            <a:prstDash val="solid"/>
            <a:round/>
            <a:headEnd type="oval" w="med" len="med"/>
            <a:tailEnd type="none" w="med" len="med"/>
          </a:ln>
        </p:spPr>
      </p:cxnSp>
      <p:cxnSp>
        <p:nvCxnSpPr>
          <p:cNvPr id="97" name="Google Shape;97;p11"/>
          <p:cNvCxnSpPr/>
          <p:nvPr/>
        </p:nvCxnSpPr>
        <p:spPr>
          <a:xfrm>
            <a:off x="4237024" y="3410465"/>
            <a:ext cx="1246800" cy="9900"/>
          </a:xfrm>
          <a:prstGeom prst="straightConnector1">
            <a:avLst/>
          </a:prstGeom>
          <a:noFill/>
          <a:ln w="38100" cap="flat" cmpd="sng">
            <a:solidFill>
              <a:srgbClr val="CC0000"/>
            </a:solidFill>
            <a:prstDash val="solid"/>
            <a:round/>
            <a:headEnd type="oval" w="med" len="med"/>
            <a:tailEnd type="none" w="med" len="med"/>
          </a:ln>
        </p:spPr>
      </p:cxnSp>
      <p:cxnSp>
        <p:nvCxnSpPr>
          <p:cNvPr id="98" name="Google Shape;98;p11"/>
          <p:cNvCxnSpPr/>
          <p:nvPr/>
        </p:nvCxnSpPr>
        <p:spPr>
          <a:xfrm>
            <a:off x="5423062" y="3414320"/>
            <a:ext cx="1287000" cy="18000"/>
          </a:xfrm>
          <a:prstGeom prst="straightConnector1">
            <a:avLst/>
          </a:prstGeom>
          <a:noFill/>
          <a:ln w="38100" cap="flat" cmpd="sng">
            <a:solidFill>
              <a:schemeClr val="dk2"/>
            </a:solidFill>
            <a:prstDash val="solid"/>
            <a:round/>
            <a:headEnd type="oval" w="med" len="med"/>
            <a:tailEnd type="none" w="med" len="med"/>
          </a:ln>
        </p:spPr>
      </p:cxnSp>
      <p:cxnSp>
        <p:nvCxnSpPr>
          <p:cNvPr id="99" name="Google Shape;99;p11"/>
          <p:cNvCxnSpPr/>
          <p:nvPr/>
        </p:nvCxnSpPr>
        <p:spPr>
          <a:xfrm>
            <a:off x="6683658" y="3419155"/>
            <a:ext cx="1344600" cy="17700"/>
          </a:xfrm>
          <a:prstGeom prst="straightConnector1">
            <a:avLst/>
          </a:prstGeom>
          <a:noFill/>
          <a:ln w="38100" cap="flat" cmpd="sng">
            <a:solidFill>
              <a:srgbClr val="F1C232"/>
            </a:solidFill>
            <a:prstDash val="solid"/>
            <a:round/>
            <a:headEnd type="oval" w="med" len="med"/>
            <a:tailEnd type="non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2"/>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06" name="Google Shape;106;p12"/>
          <p:cNvSpPr txBox="1">
            <a:spLocks noGrp="1"/>
          </p:cNvSpPr>
          <p:nvPr>
            <p:ph type="body" idx="4294967295"/>
          </p:nvPr>
        </p:nvSpPr>
        <p:spPr>
          <a:xfrm>
            <a:off x="3064900" y="1540738"/>
            <a:ext cx="6324600" cy="26589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i="0" u="none" strike="noStrike" cap="none">
              <a:solidFill>
                <a:srgbClr val="7C7DAD"/>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p:txBody>
      </p:sp>
      <p:sp>
        <p:nvSpPr>
          <p:cNvPr id="107" name="Google Shape;107;p12"/>
          <p:cNvSpPr txBox="1">
            <a:spLocks noGrp="1"/>
          </p:cNvSpPr>
          <p:nvPr>
            <p:ph type="title"/>
          </p:nvPr>
        </p:nvSpPr>
        <p:spPr>
          <a:xfrm>
            <a:off x="162450" y="4739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3000">
                <a:latin typeface="Lexend Thin"/>
                <a:ea typeface="Lexend Thin"/>
                <a:cs typeface="Lexend Thin"/>
                <a:sym typeface="Lexend Thin"/>
              </a:rPr>
              <a:t>Can you name some of your body’s systems?</a:t>
            </a:r>
            <a:endParaRPr>
              <a:latin typeface="Lexend Thin"/>
              <a:ea typeface="Lexend Thin"/>
              <a:cs typeface="Lexend Thin"/>
              <a:sym typeface="Lexend Thin"/>
            </a:endParaRPr>
          </a:p>
          <a:p>
            <a:pPr marL="0" marR="0" lvl="0" indent="0" algn="l" rtl="0">
              <a:spcBef>
                <a:spcPts val="0"/>
              </a:spcBef>
              <a:spcAft>
                <a:spcPts val="0"/>
              </a:spcAft>
              <a:buNone/>
            </a:pPr>
            <a:endParaRPr sz="3000">
              <a:latin typeface="Lexend Thin"/>
              <a:ea typeface="Lexend Thin"/>
              <a:cs typeface="Lexend Thin"/>
              <a:sym typeface="Lexend Thin"/>
            </a:endParaRPr>
          </a:p>
        </p:txBody>
      </p:sp>
      <p:cxnSp>
        <p:nvCxnSpPr>
          <p:cNvPr id="108" name="Google Shape;108;p12"/>
          <p:cNvCxnSpPr/>
          <p:nvPr/>
        </p:nvCxnSpPr>
        <p:spPr>
          <a:xfrm>
            <a:off x="1502238"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09" name="Google Shape;109;p12"/>
          <p:cNvCxnSpPr/>
          <p:nvPr/>
        </p:nvCxnSpPr>
        <p:spPr>
          <a:xfrm>
            <a:off x="2977263"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10" name="Google Shape;110;p12"/>
          <p:cNvCxnSpPr/>
          <p:nvPr/>
        </p:nvCxnSpPr>
        <p:spPr>
          <a:xfrm>
            <a:off x="4706038" y="38841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11" name="Google Shape;111;p12"/>
          <p:cNvCxnSpPr/>
          <p:nvPr/>
        </p:nvCxnSpPr>
        <p:spPr>
          <a:xfrm>
            <a:off x="6513363" y="384887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12" name="Google Shape;112;p12"/>
          <p:cNvCxnSpPr/>
          <p:nvPr/>
        </p:nvCxnSpPr>
        <p:spPr>
          <a:xfrm>
            <a:off x="535113"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13" name="Google Shape;113;p12"/>
          <p:cNvCxnSpPr/>
          <p:nvPr/>
        </p:nvCxnSpPr>
        <p:spPr>
          <a:xfrm>
            <a:off x="3969588"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14" name="Google Shape;114;p12"/>
          <p:cNvCxnSpPr/>
          <p:nvPr/>
        </p:nvCxnSpPr>
        <p:spPr>
          <a:xfrm>
            <a:off x="7284263" y="6727926"/>
            <a:ext cx="1153800" cy="0"/>
          </a:xfrm>
          <a:prstGeom prst="straightConnector1">
            <a:avLst/>
          </a:prstGeom>
          <a:noFill/>
          <a:ln w="9525" cap="flat" cmpd="sng">
            <a:solidFill>
              <a:srgbClr val="1F497D"/>
            </a:solidFill>
            <a:prstDash val="solid"/>
            <a:round/>
            <a:headEnd type="none" w="med" len="med"/>
            <a:tailEnd type="none" w="med" len="med"/>
          </a:ln>
        </p:spPr>
      </p:cxnSp>
      <p:pic>
        <p:nvPicPr>
          <p:cNvPr id="115" name="Google Shape;115;p12"/>
          <p:cNvPicPr preferRelativeResize="0"/>
          <p:nvPr/>
        </p:nvPicPr>
        <p:blipFill rotWithShape="1">
          <a:blip r:embed="rId3">
            <a:alphaModFix/>
          </a:blip>
          <a:srcRect l="14581" r="67794" b="52656"/>
          <a:stretch/>
        </p:blipFill>
        <p:spPr>
          <a:xfrm>
            <a:off x="1502250" y="1267225"/>
            <a:ext cx="1088548" cy="2295802"/>
          </a:xfrm>
          <a:prstGeom prst="rect">
            <a:avLst/>
          </a:prstGeom>
          <a:noFill/>
          <a:ln>
            <a:noFill/>
          </a:ln>
        </p:spPr>
      </p:pic>
      <p:pic>
        <p:nvPicPr>
          <p:cNvPr id="116" name="Google Shape;116;p12"/>
          <p:cNvPicPr preferRelativeResize="0"/>
          <p:nvPr/>
        </p:nvPicPr>
        <p:blipFill rotWithShape="1">
          <a:blip r:embed="rId3">
            <a:alphaModFix/>
          </a:blip>
          <a:srcRect l="31715" r="51047" b="52656"/>
          <a:stretch/>
        </p:blipFill>
        <p:spPr>
          <a:xfrm>
            <a:off x="2977276" y="1267225"/>
            <a:ext cx="1064602" cy="2295802"/>
          </a:xfrm>
          <a:prstGeom prst="rect">
            <a:avLst/>
          </a:prstGeom>
          <a:noFill/>
          <a:ln>
            <a:noFill/>
          </a:ln>
        </p:spPr>
      </p:pic>
      <p:pic>
        <p:nvPicPr>
          <p:cNvPr id="117" name="Google Shape;117;p12"/>
          <p:cNvPicPr preferRelativeResize="0"/>
          <p:nvPr/>
        </p:nvPicPr>
        <p:blipFill rotWithShape="1">
          <a:blip r:embed="rId3">
            <a:alphaModFix/>
          </a:blip>
          <a:srcRect l="65919" r="16843" b="52656"/>
          <a:stretch/>
        </p:blipFill>
        <p:spPr>
          <a:xfrm>
            <a:off x="4706050" y="1267225"/>
            <a:ext cx="1064602" cy="2295802"/>
          </a:xfrm>
          <a:prstGeom prst="rect">
            <a:avLst/>
          </a:prstGeom>
          <a:noFill/>
          <a:ln>
            <a:noFill/>
          </a:ln>
        </p:spPr>
      </p:pic>
      <p:pic>
        <p:nvPicPr>
          <p:cNvPr id="118" name="Google Shape;118;p12"/>
          <p:cNvPicPr preferRelativeResize="0"/>
          <p:nvPr/>
        </p:nvPicPr>
        <p:blipFill rotWithShape="1">
          <a:blip r:embed="rId3">
            <a:alphaModFix/>
          </a:blip>
          <a:srcRect l="83319" r="-944" b="52656"/>
          <a:stretch/>
        </p:blipFill>
        <p:spPr>
          <a:xfrm>
            <a:off x="6513375" y="1267225"/>
            <a:ext cx="1088548" cy="2295802"/>
          </a:xfrm>
          <a:prstGeom prst="rect">
            <a:avLst/>
          </a:prstGeom>
          <a:noFill/>
          <a:ln>
            <a:noFill/>
          </a:ln>
        </p:spPr>
      </p:pic>
      <p:pic>
        <p:nvPicPr>
          <p:cNvPr id="119" name="Google Shape;119;p12"/>
          <p:cNvPicPr preferRelativeResize="0"/>
          <p:nvPr/>
        </p:nvPicPr>
        <p:blipFill rotWithShape="1">
          <a:blip r:embed="rId3">
            <a:alphaModFix/>
          </a:blip>
          <a:srcRect l="6170" t="52654" r="76204" b="19796"/>
          <a:stretch/>
        </p:blipFill>
        <p:spPr>
          <a:xfrm>
            <a:off x="229188" y="4079750"/>
            <a:ext cx="1870720" cy="2295802"/>
          </a:xfrm>
          <a:prstGeom prst="rect">
            <a:avLst/>
          </a:prstGeom>
          <a:noFill/>
          <a:ln>
            <a:noFill/>
          </a:ln>
        </p:spPr>
      </p:pic>
      <p:pic>
        <p:nvPicPr>
          <p:cNvPr id="120" name="Google Shape;120;p12"/>
          <p:cNvPicPr preferRelativeResize="0"/>
          <p:nvPr/>
        </p:nvPicPr>
        <p:blipFill rotWithShape="1">
          <a:blip r:embed="rId3">
            <a:alphaModFix/>
          </a:blip>
          <a:srcRect l="40181" t="52654" r="42874" b="19796"/>
          <a:stretch/>
        </p:blipFill>
        <p:spPr>
          <a:xfrm>
            <a:off x="3708925" y="4079750"/>
            <a:ext cx="1798426" cy="2295802"/>
          </a:xfrm>
          <a:prstGeom prst="rect">
            <a:avLst/>
          </a:prstGeom>
          <a:noFill/>
          <a:ln>
            <a:noFill/>
          </a:ln>
        </p:spPr>
      </p:pic>
      <p:pic>
        <p:nvPicPr>
          <p:cNvPr id="121" name="Google Shape;121;p12"/>
          <p:cNvPicPr preferRelativeResize="0"/>
          <p:nvPr/>
        </p:nvPicPr>
        <p:blipFill rotWithShape="1">
          <a:blip r:embed="rId3">
            <a:alphaModFix/>
          </a:blip>
          <a:srcRect l="73311" t="52916" r="9744" b="19534"/>
          <a:stretch/>
        </p:blipFill>
        <p:spPr>
          <a:xfrm>
            <a:off x="7116363" y="4070638"/>
            <a:ext cx="1798426" cy="22958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3"/>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8" name="Google Shape;128;p13"/>
          <p:cNvSpPr txBox="1">
            <a:spLocks noGrp="1"/>
          </p:cNvSpPr>
          <p:nvPr>
            <p:ph type="body" idx="4294967295"/>
          </p:nvPr>
        </p:nvSpPr>
        <p:spPr>
          <a:xfrm>
            <a:off x="3064900" y="1540738"/>
            <a:ext cx="6324600" cy="26589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i="0" u="none" strike="noStrike" cap="none">
              <a:solidFill>
                <a:srgbClr val="7C7DAD"/>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p:txBody>
      </p:sp>
      <p:sp>
        <p:nvSpPr>
          <p:cNvPr id="129" name="Google Shape;129;p13"/>
          <p:cNvSpPr txBox="1">
            <a:spLocks noGrp="1"/>
          </p:cNvSpPr>
          <p:nvPr>
            <p:ph type="title"/>
          </p:nvPr>
        </p:nvSpPr>
        <p:spPr>
          <a:xfrm>
            <a:off x="162450" y="473938"/>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3000">
                <a:latin typeface="Lexend Thin"/>
                <a:ea typeface="Lexend Thin"/>
                <a:cs typeface="Lexend Thin"/>
                <a:sym typeface="Lexend Thin"/>
              </a:rPr>
              <a:t>⚡Answers⚡ </a:t>
            </a:r>
            <a:endParaRPr>
              <a:latin typeface="Lexend Thin"/>
              <a:ea typeface="Lexend Thin"/>
              <a:cs typeface="Lexend Thin"/>
              <a:sym typeface="Lexend Thin"/>
            </a:endParaRPr>
          </a:p>
          <a:p>
            <a:pPr marL="0" marR="0" lvl="0" indent="0" algn="l" rtl="0">
              <a:spcBef>
                <a:spcPts val="0"/>
              </a:spcBef>
              <a:spcAft>
                <a:spcPts val="0"/>
              </a:spcAft>
              <a:buNone/>
            </a:pPr>
            <a:endParaRPr sz="3000">
              <a:latin typeface="Lexend Thin"/>
              <a:ea typeface="Lexend Thin"/>
              <a:cs typeface="Lexend Thin"/>
              <a:sym typeface="Lexend Thin"/>
            </a:endParaRPr>
          </a:p>
        </p:txBody>
      </p:sp>
      <p:cxnSp>
        <p:nvCxnSpPr>
          <p:cNvPr id="130" name="Google Shape;130;p13"/>
          <p:cNvCxnSpPr/>
          <p:nvPr/>
        </p:nvCxnSpPr>
        <p:spPr>
          <a:xfrm>
            <a:off x="1502238"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31" name="Google Shape;131;p13"/>
          <p:cNvCxnSpPr/>
          <p:nvPr/>
        </p:nvCxnSpPr>
        <p:spPr>
          <a:xfrm>
            <a:off x="2977263"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32" name="Google Shape;132;p13"/>
          <p:cNvCxnSpPr/>
          <p:nvPr/>
        </p:nvCxnSpPr>
        <p:spPr>
          <a:xfrm>
            <a:off x="4706038" y="38841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33" name="Google Shape;133;p13"/>
          <p:cNvCxnSpPr/>
          <p:nvPr/>
        </p:nvCxnSpPr>
        <p:spPr>
          <a:xfrm>
            <a:off x="6513363" y="3848876"/>
            <a:ext cx="1153800" cy="0"/>
          </a:xfrm>
          <a:prstGeom prst="straightConnector1">
            <a:avLst/>
          </a:prstGeom>
          <a:noFill/>
          <a:ln w="9525" cap="flat" cmpd="sng">
            <a:solidFill>
              <a:srgbClr val="1F497D"/>
            </a:solidFill>
            <a:prstDash val="solid"/>
            <a:round/>
            <a:headEnd type="none" w="med" len="med"/>
            <a:tailEnd type="none" w="med" len="med"/>
          </a:ln>
        </p:spPr>
      </p:cxnSp>
      <p:sp>
        <p:nvSpPr>
          <p:cNvPr id="134" name="Google Shape;134;p13"/>
          <p:cNvSpPr txBox="1"/>
          <p:nvPr/>
        </p:nvSpPr>
        <p:spPr>
          <a:xfrm>
            <a:off x="2801088" y="35630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Skeletal</a:t>
            </a:r>
            <a:endParaRPr sz="100">
              <a:solidFill>
                <a:srgbClr val="595959"/>
              </a:solidFill>
            </a:endParaRPr>
          </a:p>
        </p:txBody>
      </p:sp>
      <p:sp>
        <p:nvSpPr>
          <p:cNvPr id="135" name="Google Shape;135;p13"/>
          <p:cNvSpPr txBox="1"/>
          <p:nvPr/>
        </p:nvSpPr>
        <p:spPr>
          <a:xfrm>
            <a:off x="4544000" y="3552023"/>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Circulatory</a:t>
            </a:r>
            <a:endParaRPr sz="100">
              <a:solidFill>
                <a:srgbClr val="595959"/>
              </a:solidFill>
            </a:endParaRPr>
          </a:p>
        </p:txBody>
      </p:sp>
      <p:sp>
        <p:nvSpPr>
          <p:cNvPr id="136" name="Google Shape;136;p13"/>
          <p:cNvSpPr txBox="1"/>
          <p:nvPr/>
        </p:nvSpPr>
        <p:spPr>
          <a:xfrm>
            <a:off x="1392525" y="3551650"/>
            <a:ext cx="1388700" cy="46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Muscular</a:t>
            </a:r>
            <a:br>
              <a:rPr lang="en-US" b="1">
                <a:solidFill>
                  <a:srgbClr val="595959"/>
                </a:solidFill>
                <a:latin typeface="Calibri"/>
                <a:ea typeface="Calibri"/>
                <a:cs typeface="Calibri"/>
                <a:sym typeface="Calibri"/>
              </a:rPr>
            </a:br>
            <a:endParaRPr sz="100">
              <a:solidFill>
                <a:srgbClr val="595959"/>
              </a:solidFill>
            </a:endParaRPr>
          </a:p>
        </p:txBody>
      </p:sp>
      <p:sp>
        <p:nvSpPr>
          <p:cNvPr id="137" name="Google Shape;137;p13"/>
          <p:cNvSpPr txBox="1"/>
          <p:nvPr/>
        </p:nvSpPr>
        <p:spPr>
          <a:xfrm>
            <a:off x="6434825" y="35518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Nervous</a:t>
            </a:r>
            <a:endParaRPr sz="100">
              <a:solidFill>
                <a:srgbClr val="595959"/>
              </a:solidFill>
            </a:endParaRPr>
          </a:p>
        </p:txBody>
      </p:sp>
      <p:cxnSp>
        <p:nvCxnSpPr>
          <p:cNvPr id="138" name="Google Shape;138;p13"/>
          <p:cNvCxnSpPr/>
          <p:nvPr/>
        </p:nvCxnSpPr>
        <p:spPr>
          <a:xfrm>
            <a:off x="535113"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39" name="Google Shape;139;p13"/>
          <p:cNvCxnSpPr/>
          <p:nvPr/>
        </p:nvCxnSpPr>
        <p:spPr>
          <a:xfrm>
            <a:off x="3969588"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40" name="Google Shape;140;p13"/>
          <p:cNvCxnSpPr/>
          <p:nvPr/>
        </p:nvCxnSpPr>
        <p:spPr>
          <a:xfrm>
            <a:off x="7284263" y="6727926"/>
            <a:ext cx="1153800" cy="0"/>
          </a:xfrm>
          <a:prstGeom prst="straightConnector1">
            <a:avLst/>
          </a:prstGeom>
          <a:noFill/>
          <a:ln w="9525" cap="flat" cmpd="sng">
            <a:solidFill>
              <a:srgbClr val="1F497D"/>
            </a:solidFill>
            <a:prstDash val="solid"/>
            <a:round/>
            <a:headEnd type="none" w="med" len="med"/>
            <a:tailEnd type="none" w="med" len="med"/>
          </a:ln>
        </p:spPr>
      </p:cxnSp>
      <p:sp>
        <p:nvSpPr>
          <p:cNvPr id="141" name="Google Shape;141;p13"/>
          <p:cNvSpPr txBox="1"/>
          <p:nvPr/>
        </p:nvSpPr>
        <p:spPr>
          <a:xfrm>
            <a:off x="3793413" y="64303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Reproductive</a:t>
            </a:r>
            <a:endParaRPr sz="100">
              <a:solidFill>
                <a:srgbClr val="595959"/>
              </a:solidFill>
            </a:endParaRPr>
          </a:p>
        </p:txBody>
      </p:sp>
      <p:sp>
        <p:nvSpPr>
          <p:cNvPr id="142" name="Google Shape;142;p13"/>
          <p:cNvSpPr txBox="1"/>
          <p:nvPr/>
        </p:nvSpPr>
        <p:spPr>
          <a:xfrm>
            <a:off x="7220175" y="6443848"/>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Digestive</a:t>
            </a:r>
            <a:endParaRPr sz="100">
              <a:solidFill>
                <a:srgbClr val="595959"/>
              </a:solidFill>
            </a:endParaRPr>
          </a:p>
        </p:txBody>
      </p:sp>
      <p:sp>
        <p:nvSpPr>
          <p:cNvPr id="143" name="Google Shape;143;p13"/>
          <p:cNvSpPr txBox="1"/>
          <p:nvPr/>
        </p:nvSpPr>
        <p:spPr>
          <a:xfrm>
            <a:off x="458925" y="6443989"/>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Respiratory</a:t>
            </a:r>
            <a:br>
              <a:rPr lang="en-US" b="1">
                <a:solidFill>
                  <a:srgbClr val="595959"/>
                </a:solidFill>
                <a:latin typeface="Calibri"/>
                <a:ea typeface="Calibri"/>
                <a:cs typeface="Calibri"/>
                <a:sym typeface="Calibri"/>
              </a:rPr>
            </a:br>
            <a:endParaRPr sz="100">
              <a:solidFill>
                <a:srgbClr val="595959"/>
              </a:solidFill>
            </a:endParaRPr>
          </a:p>
        </p:txBody>
      </p:sp>
      <p:pic>
        <p:nvPicPr>
          <p:cNvPr id="144" name="Google Shape;144;p13"/>
          <p:cNvPicPr preferRelativeResize="0"/>
          <p:nvPr/>
        </p:nvPicPr>
        <p:blipFill rotWithShape="1">
          <a:blip r:embed="rId3">
            <a:alphaModFix/>
          </a:blip>
          <a:srcRect l="14581" r="67794" b="52656"/>
          <a:stretch/>
        </p:blipFill>
        <p:spPr>
          <a:xfrm>
            <a:off x="1502250" y="1267225"/>
            <a:ext cx="1088548" cy="2295802"/>
          </a:xfrm>
          <a:prstGeom prst="rect">
            <a:avLst/>
          </a:prstGeom>
          <a:noFill/>
          <a:ln>
            <a:noFill/>
          </a:ln>
        </p:spPr>
      </p:pic>
      <p:pic>
        <p:nvPicPr>
          <p:cNvPr id="145" name="Google Shape;145;p13"/>
          <p:cNvPicPr preferRelativeResize="0"/>
          <p:nvPr/>
        </p:nvPicPr>
        <p:blipFill rotWithShape="1">
          <a:blip r:embed="rId3">
            <a:alphaModFix/>
          </a:blip>
          <a:srcRect l="31715" r="51047" b="52656"/>
          <a:stretch/>
        </p:blipFill>
        <p:spPr>
          <a:xfrm>
            <a:off x="2977276" y="1267225"/>
            <a:ext cx="1064602" cy="2295802"/>
          </a:xfrm>
          <a:prstGeom prst="rect">
            <a:avLst/>
          </a:prstGeom>
          <a:noFill/>
          <a:ln>
            <a:noFill/>
          </a:ln>
        </p:spPr>
      </p:pic>
      <p:pic>
        <p:nvPicPr>
          <p:cNvPr id="146" name="Google Shape;146;p13"/>
          <p:cNvPicPr preferRelativeResize="0"/>
          <p:nvPr/>
        </p:nvPicPr>
        <p:blipFill rotWithShape="1">
          <a:blip r:embed="rId3">
            <a:alphaModFix/>
          </a:blip>
          <a:srcRect l="65919" r="16843" b="52656"/>
          <a:stretch/>
        </p:blipFill>
        <p:spPr>
          <a:xfrm>
            <a:off x="4706050" y="1267225"/>
            <a:ext cx="1064602" cy="2295802"/>
          </a:xfrm>
          <a:prstGeom prst="rect">
            <a:avLst/>
          </a:prstGeom>
          <a:noFill/>
          <a:ln>
            <a:noFill/>
          </a:ln>
        </p:spPr>
      </p:pic>
      <p:pic>
        <p:nvPicPr>
          <p:cNvPr id="147" name="Google Shape;147;p13"/>
          <p:cNvPicPr preferRelativeResize="0"/>
          <p:nvPr/>
        </p:nvPicPr>
        <p:blipFill rotWithShape="1">
          <a:blip r:embed="rId3">
            <a:alphaModFix/>
          </a:blip>
          <a:srcRect l="83319" r="-944" b="52656"/>
          <a:stretch/>
        </p:blipFill>
        <p:spPr>
          <a:xfrm>
            <a:off x="6513375" y="1267225"/>
            <a:ext cx="1088548" cy="2295802"/>
          </a:xfrm>
          <a:prstGeom prst="rect">
            <a:avLst/>
          </a:prstGeom>
          <a:noFill/>
          <a:ln>
            <a:noFill/>
          </a:ln>
        </p:spPr>
      </p:pic>
      <p:pic>
        <p:nvPicPr>
          <p:cNvPr id="148" name="Google Shape;148;p13"/>
          <p:cNvPicPr preferRelativeResize="0"/>
          <p:nvPr/>
        </p:nvPicPr>
        <p:blipFill rotWithShape="1">
          <a:blip r:embed="rId3">
            <a:alphaModFix/>
          </a:blip>
          <a:srcRect l="6170" t="52654" r="76204" b="19796"/>
          <a:stretch/>
        </p:blipFill>
        <p:spPr>
          <a:xfrm>
            <a:off x="229188" y="4079750"/>
            <a:ext cx="1870720" cy="2295802"/>
          </a:xfrm>
          <a:prstGeom prst="rect">
            <a:avLst/>
          </a:prstGeom>
          <a:noFill/>
          <a:ln>
            <a:noFill/>
          </a:ln>
        </p:spPr>
      </p:pic>
      <p:pic>
        <p:nvPicPr>
          <p:cNvPr id="149" name="Google Shape;149;p13"/>
          <p:cNvPicPr preferRelativeResize="0"/>
          <p:nvPr/>
        </p:nvPicPr>
        <p:blipFill rotWithShape="1">
          <a:blip r:embed="rId3">
            <a:alphaModFix/>
          </a:blip>
          <a:srcRect l="40181" t="52654" r="42874" b="19796"/>
          <a:stretch/>
        </p:blipFill>
        <p:spPr>
          <a:xfrm>
            <a:off x="3708925" y="4079750"/>
            <a:ext cx="1798426" cy="2295802"/>
          </a:xfrm>
          <a:prstGeom prst="rect">
            <a:avLst/>
          </a:prstGeom>
          <a:noFill/>
          <a:ln>
            <a:noFill/>
          </a:ln>
        </p:spPr>
      </p:pic>
      <p:pic>
        <p:nvPicPr>
          <p:cNvPr id="150" name="Google Shape;150;p13"/>
          <p:cNvPicPr preferRelativeResize="0"/>
          <p:nvPr/>
        </p:nvPicPr>
        <p:blipFill rotWithShape="1">
          <a:blip r:embed="rId3">
            <a:alphaModFix/>
          </a:blip>
          <a:srcRect l="73311" t="52916" r="9744" b="19534"/>
          <a:stretch/>
        </p:blipFill>
        <p:spPr>
          <a:xfrm>
            <a:off x="7116363" y="4070638"/>
            <a:ext cx="1798426" cy="229580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4"/>
          <p:cNvSpPr/>
          <p:nvPr/>
        </p:nvSpPr>
        <p:spPr>
          <a:xfrm>
            <a:off x="414750" y="1482225"/>
            <a:ext cx="8031000" cy="1183200"/>
          </a:xfrm>
          <a:prstGeom prst="wedgeRectCallout">
            <a:avLst>
              <a:gd name="adj1" fmla="val -20833"/>
              <a:gd name="adj2" fmla="val 62500"/>
            </a:avLst>
          </a:prstGeom>
          <a:solidFill>
            <a:srgbClr val="FF9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7" name="Google Shape;157;p14"/>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58" name="Google Shape;158;p1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159" name="Google Shape;159;p14"/>
          <p:cNvSpPr txBox="1"/>
          <p:nvPr/>
        </p:nvSpPr>
        <p:spPr>
          <a:xfrm>
            <a:off x="561350" y="1595425"/>
            <a:ext cx="7795800" cy="51357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595959"/>
              </a:buClr>
              <a:buSzPts val="600"/>
              <a:buFont typeface="Arial"/>
              <a:buNone/>
            </a:pPr>
            <a:r>
              <a:rPr lang="en-US" sz="2400" b="1" i="0" u="none" strike="noStrike" cap="none">
                <a:solidFill>
                  <a:schemeClr val="lt1"/>
                </a:solidFill>
                <a:latin typeface="Lexend"/>
                <a:ea typeface="Lexend"/>
                <a:cs typeface="Lexend"/>
                <a:sym typeface="Lexend"/>
              </a:rPr>
              <a:t>Hormones manage the activity of every system in the body.</a:t>
            </a:r>
            <a:br>
              <a:rPr lang="en-US" sz="2400" b="1" i="0" u="none" strike="noStrike" cap="none">
                <a:solidFill>
                  <a:schemeClr val="lt1"/>
                </a:solidFill>
                <a:latin typeface="Lexend"/>
                <a:ea typeface="Lexend"/>
                <a:cs typeface="Lexend"/>
                <a:sym typeface="Lexend"/>
              </a:rPr>
            </a:br>
            <a:br>
              <a:rPr lang="en-US" sz="2400" b="1" i="0" u="none" strike="noStrike" cap="none">
                <a:solidFill>
                  <a:schemeClr val="lt1"/>
                </a:solidFill>
                <a:latin typeface="Lexend"/>
                <a:ea typeface="Lexend"/>
                <a:cs typeface="Lexend"/>
                <a:sym typeface="Lexend"/>
              </a:rPr>
            </a:br>
            <a:endParaRPr sz="1400" b="1" i="0" u="none" strike="noStrike" cap="none">
              <a:solidFill>
                <a:schemeClr val="lt1"/>
              </a:solidFill>
              <a:latin typeface="Lexend"/>
              <a:ea typeface="Lexend"/>
              <a:cs typeface="Lexend"/>
              <a:sym typeface="Lexend"/>
            </a:endParaRPr>
          </a:p>
          <a:p>
            <a:pPr marL="0" marR="0" lvl="0" indent="0" algn="l" rtl="0">
              <a:lnSpc>
                <a:spcPct val="115000"/>
              </a:lnSpc>
              <a:spcBef>
                <a:spcPts val="0"/>
              </a:spcBef>
              <a:spcAft>
                <a:spcPts val="0"/>
              </a:spcAft>
              <a:buClr>
                <a:srgbClr val="595959"/>
              </a:buClr>
              <a:buSzPts val="2400"/>
              <a:buFont typeface="Arial"/>
              <a:buNone/>
            </a:pPr>
            <a:r>
              <a:rPr lang="en-US" sz="2400" i="0" u="none" strike="noStrike" cap="none">
                <a:solidFill>
                  <a:srgbClr val="595959"/>
                </a:solidFill>
                <a:latin typeface="Lexend ExtraLight"/>
                <a:ea typeface="Lexend ExtraLight"/>
                <a:cs typeface="Lexend ExtraLight"/>
                <a:sym typeface="Lexend ExtraLight"/>
              </a:rPr>
              <a:t>Hormones are chemical signals that travel in the bloodstream to tissues and organs, directing:</a:t>
            </a:r>
            <a:endParaRPr sz="2400" i="0" u="none" strike="noStrike" cap="none">
              <a:solidFill>
                <a:srgbClr val="595959"/>
              </a:solidFill>
              <a:latin typeface="Lexend ExtraLight"/>
              <a:ea typeface="Lexend ExtraLight"/>
              <a:cs typeface="Lexend ExtraLight"/>
              <a:sym typeface="Lexend ExtraLight"/>
            </a:endParaRPr>
          </a:p>
          <a:p>
            <a:pPr marL="0" marR="0" lvl="0" indent="0" algn="l" rtl="0">
              <a:lnSpc>
                <a:spcPct val="115000"/>
              </a:lnSpc>
              <a:spcBef>
                <a:spcPts val="0"/>
              </a:spcBef>
              <a:spcAft>
                <a:spcPts val="0"/>
              </a:spcAft>
              <a:buClr>
                <a:srgbClr val="595959"/>
              </a:buClr>
              <a:buSzPts val="2400"/>
              <a:buFont typeface="Arial"/>
              <a:buNone/>
            </a:pPr>
            <a:endParaRPr sz="2400" i="0" u="none" strike="noStrike" cap="none">
              <a:solidFill>
                <a:srgbClr val="595959"/>
              </a:solidFill>
              <a:latin typeface="Lexend ExtraLight"/>
              <a:ea typeface="Lexend ExtraLight"/>
              <a:cs typeface="Lexend ExtraLight"/>
              <a:sym typeface="Lexend ExtraLight"/>
            </a:endParaRPr>
          </a:p>
          <a:p>
            <a:pPr marL="457200" marR="0" lvl="0" indent="-381000" algn="l" rtl="0">
              <a:lnSpc>
                <a:spcPct val="115000"/>
              </a:lnSpc>
              <a:spcBef>
                <a:spcPts val="0"/>
              </a:spcBef>
              <a:spcAft>
                <a:spcPts val="0"/>
              </a:spcAft>
              <a:buClr>
                <a:srgbClr val="666666"/>
              </a:buClr>
              <a:buSzPts val="2400"/>
              <a:buFont typeface="Lexend ExtraLight"/>
              <a:buChar char="●"/>
            </a:pPr>
            <a:r>
              <a:rPr lang="en-US" sz="2400" i="0" u="none" strike="noStrike" cap="none">
                <a:solidFill>
                  <a:srgbClr val="666666"/>
                </a:solidFill>
                <a:latin typeface="Lexend ExtraLight"/>
                <a:ea typeface="Lexend ExtraLight"/>
                <a:cs typeface="Lexend ExtraLight"/>
                <a:sym typeface="Lexend ExtraLight"/>
              </a:rPr>
              <a:t>growth &amp; development</a:t>
            </a:r>
            <a:endParaRPr sz="2400" i="0" u="none" strike="noStrike" cap="none">
              <a:solidFill>
                <a:srgbClr val="666666"/>
              </a:solidFill>
              <a:latin typeface="Lexend ExtraLight"/>
              <a:ea typeface="Lexend ExtraLight"/>
              <a:cs typeface="Lexend ExtraLight"/>
              <a:sym typeface="Lexend ExtraLight"/>
            </a:endParaRPr>
          </a:p>
          <a:p>
            <a:pPr marL="457200" marR="0" lvl="0" indent="-381000" algn="l" rtl="0">
              <a:lnSpc>
                <a:spcPct val="115000"/>
              </a:lnSpc>
              <a:spcBef>
                <a:spcPts val="0"/>
              </a:spcBef>
              <a:spcAft>
                <a:spcPts val="0"/>
              </a:spcAft>
              <a:buClr>
                <a:srgbClr val="666666"/>
              </a:buClr>
              <a:buSzPts val="2400"/>
              <a:buFont typeface="Lexend ExtraLight"/>
              <a:buChar char="●"/>
            </a:pPr>
            <a:r>
              <a:rPr lang="en-US" sz="2400" i="0" u="none" strike="noStrike" cap="none">
                <a:solidFill>
                  <a:srgbClr val="666666"/>
                </a:solidFill>
                <a:latin typeface="Lexend ExtraLight"/>
                <a:ea typeface="Lexend ExtraLight"/>
                <a:cs typeface="Lexend ExtraLight"/>
                <a:sym typeface="Lexend ExtraLight"/>
              </a:rPr>
              <a:t>mood</a:t>
            </a:r>
            <a:endParaRPr sz="2400" i="0" u="none" strike="noStrike" cap="none">
              <a:solidFill>
                <a:srgbClr val="666666"/>
              </a:solidFill>
              <a:latin typeface="Lexend ExtraLight"/>
              <a:ea typeface="Lexend ExtraLight"/>
              <a:cs typeface="Lexend ExtraLight"/>
              <a:sym typeface="Lexend ExtraLight"/>
            </a:endParaRPr>
          </a:p>
          <a:p>
            <a:pPr marL="457200" marR="0" lvl="0" indent="-381000" algn="l" rtl="0">
              <a:lnSpc>
                <a:spcPct val="115000"/>
              </a:lnSpc>
              <a:spcBef>
                <a:spcPts val="0"/>
              </a:spcBef>
              <a:spcAft>
                <a:spcPts val="0"/>
              </a:spcAft>
              <a:buClr>
                <a:srgbClr val="666666"/>
              </a:buClr>
              <a:buSzPts val="2400"/>
              <a:buFont typeface="Lexend ExtraLight"/>
              <a:buChar char="●"/>
            </a:pPr>
            <a:r>
              <a:rPr lang="en-US" sz="2400" i="0" u="none" strike="noStrike" cap="none">
                <a:solidFill>
                  <a:srgbClr val="666666"/>
                </a:solidFill>
                <a:latin typeface="Lexend ExtraLight"/>
                <a:ea typeface="Lexend ExtraLight"/>
                <a:cs typeface="Lexend ExtraLight"/>
                <a:sym typeface="Lexend ExtraLight"/>
              </a:rPr>
              <a:t>reproduction</a:t>
            </a:r>
            <a:endParaRPr sz="2400" i="0" u="none" strike="noStrike" cap="none">
              <a:solidFill>
                <a:srgbClr val="666666"/>
              </a:solidFill>
              <a:latin typeface="Lexend ExtraLight"/>
              <a:ea typeface="Lexend ExtraLight"/>
              <a:cs typeface="Lexend ExtraLight"/>
              <a:sym typeface="Lexend ExtraLight"/>
            </a:endParaRPr>
          </a:p>
        </p:txBody>
      </p:sp>
      <p:sp>
        <p:nvSpPr>
          <p:cNvPr id="160" name="Google Shape;160;p14"/>
          <p:cNvSpPr txBox="1"/>
          <p:nvPr/>
        </p:nvSpPr>
        <p:spPr>
          <a:xfrm>
            <a:off x="338400" y="549250"/>
            <a:ext cx="67638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Arial"/>
              <a:buNone/>
            </a:pPr>
            <a:r>
              <a:rPr lang="en-US" sz="3000" i="0" u="none" strike="noStrike" cap="none">
                <a:solidFill>
                  <a:srgbClr val="FFFFFF"/>
                </a:solidFill>
                <a:latin typeface="Lexend Thin"/>
                <a:ea typeface="Lexend Thin"/>
                <a:cs typeface="Lexend Thin"/>
                <a:sym typeface="Lexend Thin"/>
              </a:rPr>
              <a:t>What</a:t>
            </a:r>
            <a:r>
              <a:rPr lang="en-US" sz="3000">
                <a:solidFill>
                  <a:srgbClr val="FFFFFF"/>
                </a:solidFill>
                <a:latin typeface="Lexend Thin"/>
                <a:ea typeface="Lexend Thin"/>
                <a:cs typeface="Lexend Thin"/>
                <a:sym typeface="Lexend Thin"/>
              </a:rPr>
              <a:t>’s so great about </a:t>
            </a:r>
            <a:r>
              <a:rPr lang="en-US" sz="3000" i="0" u="none" strike="noStrike" cap="none">
                <a:solidFill>
                  <a:srgbClr val="FFFFFF"/>
                </a:solidFill>
                <a:latin typeface="Lexend Thin"/>
                <a:ea typeface="Lexend Thin"/>
                <a:cs typeface="Lexend Thin"/>
                <a:sym typeface="Lexend Thin"/>
              </a:rPr>
              <a:t>hormones?</a:t>
            </a:r>
            <a:endParaRPr sz="1400" i="0" u="none" strike="noStrike" cap="none">
              <a:solidFill>
                <a:srgbClr val="000000"/>
              </a:solidFill>
              <a:latin typeface="Lexend Thin"/>
              <a:ea typeface="Lexend Thin"/>
              <a:cs typeface="Lexend Thin"/>
              <a:sym typeface="Lexend Thi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15"/>
          <p:cNvPicPr preferRelativeResize="0"/>
          <p:nvPr/>
        </p:nvPicPr>
        <p:blipFill>
          <a:blip r:embed="rId3">
            <a:alphaModFix/>
          </a:blip>
          <a:stretch>
            <a:fillRect/>
          </a:stretch>
        </p:blipFill>
        <p:spPr>
          <a:xfrm>
            <a:off x="2944826" y="1644394"/>
            <a:ext cx="2823864" cy="4753582"/>
          </a:xfrm>
          <a:prstGeom prst="rect">
            <a:avLst/>
          </a:prstGeom>
          <a:noFill/>
          <a:ln>
            <a:noFill/>
          </a:ln>
        </p:spPr>
      </p:pic>
      <p:pic>
        <p:nvPicPr>
          <p:cNvPr id="167" name="Google Shape;167;p15"/>
          <p:cNvPicPr preferRelativeResize="0"/>
          <p:nvPr/>
        </p:nvPicPr>
        <p:blipFill rotWithShape="1">
          <a:blip r:embed="rId4">
            <a:alphaModFix/>
          </a:blip>
          <a:srcRect l="37239" r="30610" b="78516"/>
          <a:stretch/>
        </p:blipFill>
        <p:spPr>
          <a:xfrm>
            <a:off x="4633652" y="1265576"/>
            <a:ext cx="1218054" cy="1351811"/>
          </a:xfrm>
          <a:prstGeom prst="rect">
            <a:avLst/>
          </a:prstGeom>
          <a:noFill/>
          <a:ln>
            <a:noFill/>
          </a:ln>
        </p:spPr>
      </p:pic>
      <p:sp>
        <p:nvSpPr>
          <p:cNvPr id="168" name="Google Shape;168;p15"/>
          <p:cNvSpPr/>
          <p:nvPr/>
        </p:nvSpPr>
        <p:spPr>
          <a:xfrm>
            <a:off x="0" y="487550"/>
            <a:ext cx="9144000" cy="6528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69" name="Google Shape;169;p15"/>
          <p:cNvSpPr/>
          <p:nvPr/>
        </p:nvSpPr>
        <p:spPr>
          <a:xfrm>
            <a:off x="1775851" y="2432698"/>
            <a:ext cx="2403900" cy="958500"/>
          </a:xfrm>
          <a:prstGeom prst="wedgeRoundRectCallout">
            <a:avLst>
              <a:gd name="adj1" fmla="val -64696"/>
              <a:gd name="adj2" fmla="val -15304"/>
              <a:gd name="adj3" fmla="val 0"/>
            </a:avLst>
          </a:prstGeom>
          <a:solidFill>
            <a:srgbClr val="FF9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i="1">
                <a:solidFill>
                  <a:schemeClr val="lt1"/>
                </a:solidFill>
                <a:latin typeface="Comfortaa"/>
                <a:ea typeface="Comfortaa"/>
                <a:cs typeface="Comfortaa"/>
                <a:sym typeface="Comfortaa"/>
              </a:rPr>
              <a:t>Reproductive System, </a:t>
            </a:r>
            <a:br>
              <a:rPr lang="en-US" sz="1300" i="1">
                <a:solidFill>
                  <a:schemeClr val="lt1"/>
                </a:solidFill>
                <a:latin typeface="Comfortaa"/>
                <a:ea typeface="Comfortaa"/>
                <a:cs typeface="Comfortaa"/>
                <a:sym typeface="Comfortaa"/>
              </a:rPr>
            </a:br>
            <a:r>
              <a:rPr lang="en-US" sz="1300" i="1">
                <a:solidFill>
                  <a:schemeClr val="lt1"/>
                </a:solidFill>
                <a:latin typeface="Comfortaa"/>
                <a:ea typeface="Comfortaa"/>
                <a:cs typeface="Comfortaa"/>
                <a:sym typeface="Comfortaa"/>
              </a:rPr>
              <a:t>hello, come in, </a:t>
            </a:r>
            <a:br>
              <a:rPr lang="en-US" sz="1300" i="1">
                <a:solidFill>
                  <a:schemeClr val="lt1"/>
                </a:solidFill>
                <a:latin typeface="Comfortaa"/>
                <a:ea typeface="Comfortaa"/>
                <a:cs typeface="Comfortaa"/>
                <a:sym typeface="Comfortaa"/>
              </a:rPr>
            </a:br>
            <a:r>
              <a:rPr lang="en-US" sz="1300" i="1">
                <a:solidFill>
                  <a:schemeClr val="lt1"/>
                </a:solidFill>
                <a:latin typeface="Comfortaa"/>
                <a:ea typeface="Comfortaa"/>
                <a:cs typeface="Comfortaa"/>
                <a:sym typeface="Comfortaa"/>
              </a:rPr>
              <a:t>do you read me?</a:t>
            </a:r>
            <a:endParaRPr sz="1300" i="1">
              <a:solidFill>
                <a:schemeClr val="lt1"/>
              </a:solidFill>
              <a:latin typeface="Comfortaa"/>
              <a:ea typeface="Comfortaa"/>
              <a:cs typeface="Comfortaa"/>
              <a:sym typeface="Comfortaa"/>
            </a:endParaRPr>
          </a:p>
        </p:txBody>
      </p:sp>
      <p:sp>
        <p:nvSpPr>
          <p:cNvPr id="170" name="Google Shape;170;p15"/>
          <p:cNvSpPr/>
          <p:nvPr/>
        </p:nvSpPr>
        <p:spPr>
          <a:xfrm>
            <a:off x="4710092" y="3469028"/>
            <a:ext cx="2351700" cy="590100"/>
          </a:xfrm>
          <a:prstGeom prst="wedgeRoundRectCallout">
            <a:avLst>
              <a:gd name="adj1" fmla="val 60642"/>
              <a:gd name="adj2" fmla="val 35040"/>
              <a:gd name="adj3" fmla="val 0"/>
            </a:avLst>
          </a:prstGeom>
          <a:solidFill>
            <a:srgbClr val="C9DA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b="1" i="1">
                <a:solidFill>
                  <a:srgbClr val="1C4587"/>
                </a:solidFill>
                <a:latin typeface="Comfortaa"/>
                <a:ea typeface="Comfortaa"/>
                <a:cs typeface="Comfortaa"/>
                <a:sym typeface="Comfortaa"/>
              </a:rPr>
              <a:t>Roger that, Brian.</a:t>
            </a:r>
            <a:endParaRPr sz="1300" b="1" i="1">
              <a:solidFill>
                <a:srgbClr val="1C4587"/>
              </a:solidFill>
              <a:latin typeface="Comfortaa"/>
              <a:ea typeface="Comfortaa"/>
              <a:cs typeface="Comfortaa"/>
              <a:sym typeface="Comfortaa"/>
            </a:endParaRPr>
          </a:p>
        </p:txBody>
      </p:sp>
      <p:sp>
        <p:nvSpPr>
          <p:cNvPr id="171" name="Google Shape;171;p15"/>
          <p:cNvSpPr/>
          <p:nvPr/>
        </p:nvSpPr>
        <p:spPr>
          <a:xfrm>
            <a:off x="1775850" y="4776093"/>
            <a:ext cx="2241900" cy="463500"/>
          </a:xfrm>
          <a:prstGeom prst="wedgeRoundRectCallout">
            <a:avLst>
              <a:gd name="adj1" fmla="val -58333"/>
              <a:gd name="adj2" fmla="val 47758"/>
              <a:gd name="adj3" fmla="val 0"/>
            </a:avLst>
          </a:prstGeom>
          <a:solidFill>
            <a:srgbClr val="FF9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b="1" i="1">
                <a:solidFill>
                  <a:schemeClr val="lt1"/>
                </a:solidFill>
                <a:latin typeface="Comfortaa"/>
                <a:ea typeface="Comfortaa"/>
                <a:cs typeface="Comfortaa"/>
                <a:sym typeface="Comfortaa"/>
              </a:rPr>
              <a:t>Release testosterone.</a:t>
            </a:r>
            <a:endParaRPr sz="1300" b="1" i="1">
              <a:solidFill>
                <a:schemeClr val="lt1"/>
              </a:solidFill>
              <a:latin typeface="Comfortaa"/>
              <a:ea typeface="Comfortaa"/>
              <a:cs typeface="Comfortaa"/>
              <a:sym typeface="Comfortaa"/>
            </a:endParaRPr>
          </a:p>
        </p:txBody>
      </p:sp>
      <p:sp>
        <p:nvSpPr>
          <p:cNvPr id="172" name="Google Shape;172;p15"/>
          <p:cNvSpPr/>
          <p:nvPr/>
        </p:nvSpPr>
        <p:spPr>
          <a:xfrm>
            <a:off x="5745571" y="4267977"/>
            <a:ext cx="1330200" cy="508200"/>
          </a:xfrm>
          <a:prstGeom prst="wedgeRoundRectCallout">
            <a:avLst>
              <a:gd name="adj1" fmla="val 68797"/>
              <a:gd name="adj2" fmla="val 31596"/>
              <a:gd name="adj3" fmla="val 0"/>
            </a:avLst>
          </a:prstGeom>
          <a:solidFill>
            <a:srgbClr val="C9DA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b="1" i="1">
                <a:solidFill>
                  <a:srgbClr val="1C4587"/>
                </a:solidFill>
                <a:latin typeface="Comfortaa"/>
                <a:ea typeface="Comfortaa"/>
                <a:cs typeface="Comfortaa"/>
                <a:sym typeface="Comfortaa"/>
              </a:rPr>
              <a:t>Lol BRAIN</a:t>
            </a:r>
            <a:endParaRPr sz="1300" b="1" i="1">
              <a:solidFill>
                <a:srgbClr val="1C4587"/>
              </a:solidFill>
              <a:latin typeface="Comfortaa"/>
              <a:ea typeface="Comfortaa"/>
              <a:cs typeface="Comfortaa"/>
              <a:sym typeface="Comfortaa"/>
            </a:endParaRPr>
          </a:p>
        </p:txBody>
      </p:sp>
      <p:sp>
        <p:nvSpPr>
          <p:cNvPr id="173" name="Google Shape;173;p15"/>
          <p:cNvSpPr txBox="1"/>
          <p:nvPr/>
        </p:nvSpPr>
        <p:spPr>
          <a:xfrm>
            <a:off x="1815573" y="2144926"/>
            <a:ext cx="965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Brain</a:t>
            </a:r>
            <a:endParaRPr sz="1200"/>
          </a:p>
        </p:txBody>
      </p:sp>
      <p:sp>
        <p:nvSpPr>
          <p:cNvPr id="174" name="Google Shape;174;p15"/>
          <p:cNvSpPr txBox="1"/>
          <p:nvPr/>
        </p:nvSpPr>
        <p:spPr>
          <a:xfrm>
            <a:off x="6402750" y="3163168"/>
            <a:ext cx="965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t>Repro S.</a:t>
            </a:r>
            <a:endParaRPr sz="1100"/>
          </a:p>
        </p:txBody>
      </p:sp>
      <p:sp>
        <p:nvSpPr>
          <p:cNvPr id="175" name="Google Shape;175;p15"/>
          <p:cNvSpPr txBox="1"/>
          <p:nvPr/>
        </p:nvSpPr>
        <p:spPr>
          <a:xfrm>
            <a:off x="428625" y="520700"/>
            <a:ext cx="65487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Arial"/>
              <a:buNone/>
            </a:pPr>
            <a:r>
              <a:rPr lang="en-US" sz="3000">
                <a:solidFill>
                  <a:srgbClr val="FFFFFF"/>
                </a:solidFill>
                <a:latin typeface="Lexend Thin"/>
                <a:ea typeface="Lexend Thin"/>
                <a:cs typeface="Lexend Thin"/>
                <a:sym typeface="Lexend Thin"/>
              </a:rPr>
              <a:t>Hormones: chemical text messages</a:t>
            </a:r>
            <a:endParaRPr>
              <a:latin typeface="Lexend Thin"/>
              <a:ea typeface="Lexend Thin"/>
              <a:cs typeface="Lexend Thin"/>
              <a:sym typeface="Lexend Thin"/>
            </a:endParaRPr>
          </a:p>
        </p:txBody>
      </p:sp>
      <p:sp>
        <p:nvSpPr>
          <p:cNvPr id="176" name="Google Shape;176;p15"/>
          <p:cNvSpPr/>
          <p:nvPr/>
        </p:nvSpPr>
        <p:spPr>
          <a:xfrm>
            <a:off x="4577567" y="1265425"/>
            <a:ext cx="1330200" cy="13521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p16"/>
          <p:cNvPicPr preferRelativeResize="0"/>
          <p:nvPr/>
        </p:nvPicPr>
        <p:blipFill>
          <a:blip r:embed="rId3">
            <a:alphaModFix/>
          </a:blip>
          <a:stretch>
            <a:fillRect/>
          </a:stretch>
        </p:blipFill>
        <p:spPr>
          <a:xfrm>
            <a:off x="591100" y="1399750"/>
            <a:ext cx="2139176" cy="5382036"/>
          </a:xfrm>
          <a:prstGeom prst="rect">
            <a:avLst/>
          </a:prstGeom>
          <a:noFill/>
          <a:ln>
            <a:noFill/>
          </a:ln>
        </p:spPr>
      </p:pic>
      <p:sp>
        <p:nvSpPr>
          <p:cNvPr id="183" name="Google Shape;183;p16"/>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84" name="Google Shape;184;p1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sz="1400" b="0" i="0" u="none" strike="noStrike" cap="none">
              <a:solidFill>
                <a:srgbClr val="000000"/>
              </a:solidFill>
              <a:latin typeface="Arial"/>
              <a:ea typeface="Arial"/>
              <a:cs typeface="Arial"/>
              <a:sym typeface="Arial"/>
            </a:endParaRPr>
          </a:p>
        </p:txBody>
      </p:sp>
      <p:sp>
        <p:nvSpPr>
          <p:cNvPr id="185" name="Google Shape;185;p16"/>
          <p:cNvSpPr txBox="1"/>
          <p:nvPr/>
        </p:nvSpPr>
        <p:spPr>
          <a:xfrm>
            <a:off x="3312375" y="1399750"/>
            <a:ext cx="5324100" cy="4769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2000" b="1" i="0" u="none" strike="noStrike" cap="none">
                <a:solidFill>
                  <a:srgbClr val="0055A4"/>
                </a:solidFill>
                <a:latin typeface="Lexend"/>
                <a:ea typeface="Lexend"/>
                <a:cs typeface="Lexend"/>
                <a:sym typeface="Lexend"/>
              </a:rPr>
              <a:t>Hormones</a:t>
            </a:r>
            <a:r>
              <a:rPr lang="en-US" sz="2000" b="1" i="0" u="none" strike="noStrike" cap="none">
                <a:solidFill>
                  <a:srgbClr val="595959"/>
                </a:solidFill>
                <a:latin typeface="Lexend"/>
                <a:ea typeface="Lexend"/>
                <a:cs typeface="Lexend"/>
                <a:sym typeface="Lexend"/>
              </a:rPr>
              <a:t> </a:t>
            </a:r>
            <a:r>
              <a:rPr lang="en-US" sz="2000" i="0" u="none" strike="noStrike" cap="none">
                <a:solidFill>
                  <a:srgbClr val="595959"/>
                </a:solidFill>
                <a:latin typeface="Lexend ExtraLight"/>
                <a:ea typeface="Lexend ExtraLight"/>
                <a:cs typeface="Lexend ExtraLight"/>
                <a:sym typeface="Lexend ExtraLight"/>
              </a:rPr>
              <a:t>cause all of the growing &amp; changing that your body does during puberty.</a:t>
            </a:r>
            <a:endParaRPr sz="20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000000"/>
              </a:buClr>
              <a:buSzPts val="1100"/>
              <a:buFont typeface="Arial"/>
              <a:buNone/>
            </a:pPr>
            <a:endParaRPr sz="20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000000"/>
              </a:buClr>
              <a:buSzPts val="1100"/>
              <a:buFont typeface="Arial"/>
              <a:buNone/>
            </a:pPr>
            <a:r>
              <a:rPr lang="en-US" sz="2000" b="1" i="0" u="none" strike="noStrike" cap="none">
                <a:solidFill>
                  <a:srgbClr val="0055A4"/>
                </a:solidFill>
                <a:latin typeface="Lexend"/>
                <a:ea typeface="Lexend"/>
                <a:cs typeface="Lexend"/>
                <a:sym typeface="Lexend"/>
              </a:rPr>
              <a:t>Your brain</a:t>
            </a:r>
            <a:r>
              <a:rPr lang="en-US" sz="2000" i="0" u="none" strike="noStrike" cap="none">
                <a:solidFill>
                  <a:srgbClr val="0055A4"/>
                </a:solidFill>
                <a:latin typeface="Lexend ExtraLight"/>
                <a:ea typeface="Lexend ExtraLight"/>
                <a:cs typeface="Lexend ExtraLight"/>
                <a:sym typeface="Lexend ExtraLight"/>
              </a:rPr>
              <a:t> </a:t>
            </a:r>
            <a:r>
              <a:rPr lang="en-US" sz="2000" i="0" u="none" strike="noStrike" cap="none">
                <a:solidFill>
                  <a:srgbClr val="595959"/>
                </a:solidFill>
                <a:latin typeface="Lexend ExtraLight"/>
                <a:ea typeface="Lexend ExtraLight"/>
                <a:cs typeface="Lexend ExtraLight"/>
                <a:sym typeface="Lexend ExtraLight"/>
              </a:rPr>
              <a:t>starts the process, sending hormonal signals throughout your body to trigger growth &amp; development.</a:t>
            </a:r>
            <a:endParaRPr sz="20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000000"/>
              </a:buClr>
              <a:buSzPts val="1100"/>
              <a:buFont typeface="Arial"/>
              <a:buNone/>
            </a:pPr>
            <a:endParaRPr sz="20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000000"/>
              </a:buClr>
              <a:buSzPts val="1100"/>
              <a:buFont typeface="Arial"/>
              <a:buNone/>
            </a:pPr>
            <a:endParaRPr sz="2000" b="1" i="1" u="none" strike="noStrike" cap="none">
              <a:solidFill>
                <a:srgbClr val="0055A4"/>
              </a:solidFill>
              <a:latin typeface="Lexend"/>
              <a:ea typeface="Lexend"/>
              <a:cs typeface="Lexend"/>
              <a:sym typeface="Lexend"/>
            </a:endParaRPr>
          </a:p>
          <a:p>
            <a:pPr marL="0" marR="0" lvl="0" indent="0" algn="l" rtl="0">
              <a:lnSpc>
                <a:spcPct val="100000"/>
              </a:lnSpc>
              <a:spcBef>
                <a:spcPts val="0"/>
              </a:spcBef>
              <a:spcAft>
                <a:spcPts val="0"/>
              </a:spcAft>
              <a:buClr>
                <a:srgbClr val="000000"/>
              </a:buClr>
              <a:buSzPts val="1100"/>
              <a:buFont typeface="Arial"/>
              <a:buNone/>
            </a:pPr>
            <a:endParaRPr sz="2000" i="1" u="none" strike="noStrike" cap="none">
              <a:solidFill>
                <a:srgbClr val="8587C2"/>
              </a:solidFill>
              <a:latin typeface="Lexend ExtraLight"/>
              <a:ea typeface="Lexend ExtraLight"/>
              <a:cs typeface="Lexend ExtraLight"/>
              <a:sym typeface="Lexend ExtraLight"/>
            </a:endParaRPr>
          </a:p>
        </p:txBody>
      </p:sp>
      <p:sp>
        <p:nvSpPr>
          <p:cNvPr id="186" name="Google Shape;186;p16"/>
          <p:cNvSpPr txBox="1"/>
          <p:nvPr/>
        </p:nvSpPr>
        <p:spPr>
          <a:xfrm>
            <a:off x="381000" y="512800"/>
            <a:ext cx="51501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750"/>
              <a:buFont typeface="Calibri"/>
              <a:buNone/>
            </a:pPr>
            <a:r>
              <a:rPr lang="en-US" sz="3000" i="0" u="none" strike="noStrike" cap="none">
                <a:solidFill>
                  <a:schemeClr val="lt1"/>
                </a:solidFill>
                <a:latin typeface="Lexend Thin"/>
                <a:ea typeface="Lexend Thin"/>
                <a:cs typeface="Lexend Thin"/>
                <a:sym typeface="Lexend Thin"/>
              </a:rPr>
              <a:t>Hormones &amp; your growth</a:t>
            </a:r>
            <a:endParaRPr sz="1400" i="0" u="none" strike="noStrike" cap="none">
              <a:solidFill>
                <a:srgbClr val="000000"/>
              </a:solidFill>
              <a:latin typeface="Lexend Thin"/>
              <a:ea typeface="Lexend Thin"/>
              <a:cs typeface="Lexend Thin"/>
              <a:sym typeface="Lexend Thin"/>
            </a:endParaRPr>
          </a:p>
        </p:txBody>
      </p:sp>
      <p:pic>
        <p:nvPicPr>
          <p:cNvPr id="187" name="Google Shape;187;p16"/>
          <p:cNvPicPr preferRelativeResize="0"/>
          <p:nvPr/>
        </p:nvPicPr>
        <p:blipFill rotWithShape="1">
          <a:blip r:embed="rId4">
            <a:alphaModFix/>
          </a:blip>
          <a:srcRect l="37239" r="30610" b="78516"/>
          <a:stretch/>
        </p:blipFill>
        <p:spPr>
          <a:xfrm>
            <a:off x="1752461" y="1225651"/>
            <a:ext cx="1068757" cy="1186125"/>
          </a:xfrm>
          <a:prstGeom prst="rect">
            <a:avLst/>
          </a:prstGeom>
          <a:noFill/>
          <a:ln>
            <a:noFill/>
          </a:ln>
        </p:spPr>
      </p:pic>
      <p:pic>
        <p:nvPicPr>
          <p:cNvPr id="188" name="Google Shape;188;p16"/>
          <p:cNvPicPr preferRelativeResize="0"/>
          <p:nvPr/>
        </p:nvPicPr>
        <p:blipFill rotWithShape="1">
          <a:blip r:embed="rId5">
            <a:alphaModFix/>
          </a:blip>
          <a:srcRect l="39155" t="2708" r="1292" b="4844"/>
          <a:stretch/>
        </p:blipFill>
        <p:spPr>
          <a:xfrm>
            <a:off x="4107600" y="3527500"/>
            <a:ext cx="3235351" cy="3047577"/>
          </a:xfrm>
          <a:prstGeom prst="rect">
            <a:avLst/>
          </a:prstGeom>
          <a:noFill/>
          <a:ln>
            <a:noFill/>
          </a:ln>
        </p:spPr>
      </p:pic>
      <p:cxnSp>
        <p:nvCxnSpPr>
          <p:cNvPr id="189" name="Google Shape;189;p16"/>
          <p:cNvCxnSpPr>
            <a:stCxn id="190" idx="2"/>
          </p:cNvCxnSpPr>
          <p:nvPr/>
        </p:nvCxnSpPr>
        <p:spPr>
          <a:xfrm>
            <a:off x="1703317" y="1818900"/>
            <a:ext cx="6143700" cy="2886900"/>
          </a:xfrm>
          <a:prstGeom prst="curvedConnector3">
            <a:avLst>
              <a:gd name="adj1" fmla="val -3876"/>
            </a:avLst>
          </a:prstGeom>
          <a:noFill/>
          <a:ln w="38100" cap="flat" cmpd="sng">
            <a:solidFill>
              <a:srgbClr val="FF9900"/>
            </a:solidFill>
            <a:prstDash val="dot"/>
            <a:round/>
            <a:headEnd type="none" w="med" len="med"/>
            <a:tailEnd type="triangle" w="med" len="med"/>
          </a:ln>
        </p:spPr>
      </p:cxnSp>
      <p:sp>
        <p:nvSpPr>
          <p:cNvPr id="190" name="Google Shape;190;p16"/>
          <p:cNvSpPr/>
          <p:nvPr/>
        </p:nvSpPr>
        <p:spPr>
          <a:xfrm>
            <a:off x="1703317" y="1225650"/>
            <a:ext cx="1167300" cy="11865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7"/>
          <p:cNvSpPr txBox="1">
            <a:spLocks noGrp="1"/>
          </p:cNvSpPr>
          <p:nvPr>
            <p:ph type="body" idx="4294967295"/>
          </p:nvPr>
        </p:nvSpPr>
        <p:spPr>
          <a:xfrm>
            <a:off x="3352800" y="2280361"/>
            <a:ext cx="5791200" cy="2438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8587C2"/>
              </a:buClr>
              <a:buSzPts val="1350"/>
              <a:buFont typeface="Calibri"/>
              <a:buNone/>
            </a:pPr>
            <a:r>
              <a:rPr lang="en-US" sz="5400" b="1" i="0" u="none" strike="noStrike" cap="none">
                <a:solidFill>
                  <a:srgbClr val="0055A4"/>
                </a:solidFill>
                <a:latin typeface="Comfortaa"/>
                <a:ea typeface="Comfortaa"/>
                <a:cs typeface="Comfortaa"/>
                <a:sym typeface="Comfortaa"/>
              </a:rPr>
              <a:t>Male</a:t>
            </a:r>
            <a:endParaRPr>
              <a:solidFill>
                <a:srgbClr val="0055A4"/>
              </a:solidFill>
              <a:latin typeface="Comfortaa"/>
              <a:ea typeface="Comfortaa"/>
              <a:cs typeface="Comfortaa"/>
              <a:sym typeface="Comfortaa"/>
            </a:endParaRPr>
          </a:p>
          <a:p>
            <a:pPr marL="0" marR="0" lvl="0" indent="0" algn="l" rtl="0">
              <a:lnSpc>
                <a:spcPct val="100000"/>
              </a:lnSpc>
              <a:spcBef>
                <a:spcPts val="600"/>
              </a:spcBef>
              <a:spcAft>
                <a:spcPts val="0"/>
              </a:spcAft>
              <a:buClr>
                <a:srgbClr val="8587C2"/>
              </a:buClr>
              <a:buSzPts val="1350"/>
              <a:buFont typeface="Calibri"/>
              <a:buNone/>
            </a:pPr>
            <a:r>
              <a:rPr lang="en-US" sz="5400" b="1" i="0" u="none" strike="noStrike" cap="none">
                <a:solidFill>
                  <a:srgbClr val="0055A4"/>
                </a:solidFill>
                <a:latin typeface="Comfortaa"/>
                <a:ea typeface="Comfortaa"/>
                <a:cs typeface="Comfortaa"/>
                <a:sym typeface="Comfortaa"/>
              </a:rPr>
              <a:t>Reproductive Anatomy</a:t>
            </a:r>
            <a:endParaRPr>
              <a:solidFill>
                <a:srgbClr val="0055A4"/>
              </a:solidFill>
              <a:latin typeface="Comfortaa"/>
              <a:ea typeface="Comfortaa"/>
              <a:cs typeface="Comfortaa"/>
              <a:sym typeface="Comfortaa"/>
            </a:endParaRPr>
          </a:p>
        </p:txBody>
      </p:sp>
      <p:pic>
        <p:nvPicPr>
          <p:cNvPr id="196" name="Google Shape;196;p17"/>
          <p:cNvPicPr preferRelativeResize="0"/>
          <p:nvPr/>
        </p:nvPicPr>
        <p:blipFill rotWithShape="1">
          <a:blip r:embed="rId3">
            <a:alphaModFix/>
          </a:blip>
          <a:srcRect/>
          <a:stretch/>
        </p:blipFill>
        <p:spPr>
          <a:xfrm>
            <a:off x="1871662" y="1650669"/>
            <a:ext cx="1226358" cy="4188689"/>
          </a:xfrm>
          <a:prstGeom prst="rect">
            <a:avLst/>
          </a:prstGeom>
          <a:noFill/>
          <a:ln>
            <a:noFill/>
          </a:ln>
        </p:spPr>
      </p:pic>
      <p:sp>
        <p:nvSpPr>
          <p:cNvPr id="197" name="Google Shape;197;p1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198" name="Google Shape;198;p17"/>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8"/>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05" name="Google Shape;205;p18"/>
          <p:cNvSpPr txBox="1">
            <a:spLocks noGrp="1"/>
          </p:cNvSpPr>
          <p:nvPr>
            <p:ph type="title"/>
          </p:nvPr>
        </p:nvSpPr>
        <p:spPr>
          <a:xfrm>
            <a:off x="425843" y="243278"/>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pic>
        <p:nvPicPr>
          <p:cNvPr id="206" name="Google Shape;206;p18" descr="wo_overview_male copy 2.png"/>
          <p:cNvPicPr preferRelativeResize="0"/>
          <p:nvPr/>
        </p:nvPicPr>
        <p:blipFill rotWithShape="1">
          <a:blip r:embed="rId3">
            <a:alphaModFix/>
          </a:blip>
          <a:srcRect/>
          <a:stretch/>
        </p:blipFill>
        <p:spPr>
          <a:xfrm>
            <a:off x="-1610" y="2024770"/>
            <a:ext cx="9143998" cy="4072990"/>
          </a:xfrm>
          <a:prstGeom prst="rect">
            <a:avLst/>
          </a:prstGeom>
          <a:noFill/>
          <a:ln>
            <a:noFill/>
          </a:ln>
        </p:spPr>
      </p:pic>
      <p:sp>
        <p:nvSpPr>
          <p:cNvPr id="207" name="Google Shape;207;p1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9"/>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214" name="Google Shape;214;p19" descr="Male _ Female Reproductive Anatomy (1)_male_testicle.png"/>
          <p:cNvPicPr preferRelativeResize="0"/>
          <p:nvPr/>
        </p:nvPicPr>
        <p:blipFill rotWithShape="1">
          <a:blip r:embed="rId3">
            <a:alphaModFix/>
          </a:blip>
          <a:srcRect t="8458"/>
          <a:stretch/>
        </p:blipFill>
        <p:spPr>
          <a:xfrm>
            <a:off x="0" y="2002601"/>
            <a:ext cx="9144000" cy="4015850"/>
          </a:xfrm>
          <a:prstGeom prst="rect">
            <a:avLst/>
          </a:prstGeom>
          <a:noFill/>
          <a:ln>
            <a:noFill/>
          </a:ln>
        </p:spPr>
      </p:pic>
      <p:sp>
        <p:nvSpPr>
          <p:cNvPr id="215" name="Google Shape;215;p1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216" name="Google Shape;216;p19"/>
          <p:cNvSpPr txBox="1">
            <a:spLocks noGrp="1"/>
          </p:cNvSpPr>
          <p:nvPr>
            <p:ph type="title"/>
          </p:nvPr>
        </p:nvSpPr>
        <p:spPr>
          <a:xfrm>
            <a:off x="425843" y="243278"/>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217" name="Google Shape;217;p19"/>
          <p:cNvSpPr txBox="1"/>
          <p:nvPr/>
        </p:nvSpPr>
        <p:spPr>
          <a:xfrm>
            <a:off x="384675" y="1431100"/>
            <a:ext cx="2637000" cy="71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rgbClr val="1C4587"/>
                </a:solidFill>
              </a:rPr>
              <a:t>Testicles </a:t>
            </a:r>
            <a:endParaRPr sz="2700">
              <a:solidFill>
                <a:srgbClr val="1C4587"/>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0"/>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224" name="Google Shape;224;p20" descr="Male _ Female Reproductive Anatomy (1)_male_scrotum.png"/>
          <p:cNvPicPr preferRelativeResize="0"/>
          <p:nvPr/>
        </p:nvPicPr>
        <p:blipFill rotWithShape="1">
          <a:blip r:embed="rId3">
            <a:alphaModFix/>
          </a:blip>
          <a:srcRect/>
          <a:stretch/>
        </p:blipFill>
        <p:spPr>
          <a:xfrm>
            <a:off x="0" y="1668487"/>
            <a:ext cx="9143996" cy="4396673"/>
          </a:xfrm>
          <a:prstGeom prst="rect">
            <a:avLst/>
          </a:prstGeom>
          <a:noFill/>
          <a:ln>
            <a:noFill/>
          </a:ln>
        </p:spPr>
      </p:pic>
      <p:sp>
        <p:nvSpPr>
          <p:cNvPr id="225" name="Google Shape;225;p2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226" name="Google Shape;226;p20"/>
          <p:cNvSpPr txBox="1">
            <a:spLocks noGrp="1"/>
          </p:cNvSpPr>
          <p:nvPr>
            <p:ph type="title"/>
          </p:nvPr>
        </p:nvSpPr>
        <p:spPr>
          <a:xfrm>
            <a:off x="425843" y="243278"/>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1"/>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233" name="Google Shape;233;p21" descr="Male _ Female Reproductive Anatomy (1)_male_vasdeferens.png"/>
          <p:cNvPicPr preferRelativeResize="0"/>
          <p:nvPr/>
        </p:nvPicPr>
        <p:blipFill rotWithShape="1">
          <a:blip r:embed="rId3">
            <a:alphaModFix/>
          </a:blip>
          <a:srcRect/>
          <a:stretch/>
        </p:blipFill>
        <p:spPr>
          <a:xfrm>
            <a:off x="0" y="1656282"/>
            <a:ext cx="9145613" cy="4423644"/>
          </a:xfrm>
          <a:prstGeom prst="rect">
            <a:avLst/>
          </a:prstGeom>
          <a:noFill/>
          <a:ln>
            <a:noFill/>
          </a:ln>
        </p:spPr>
      </p:pic>
      <p:sp>
        <p:nvSpPr>
          <p:cNvPr id="234" name="Google Shape;234;p2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235" name="Google Shape;235;p21"/>
          <p:cNvSpPr txBox="1">
            <a:spLocks noGrp="1"/>
          </p:cNvSpPr>
          <p:nvPr>
            <p:ph type="title"/>
          </p:nvPr>
        </p:nvSpPr>
        <p:spPr>
          <a:xfrm>
            <a:off x="425843" y="243278"/>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2"/>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242" name="Google Shape;242;p22" descr="Male _ Female Reproductive Anatomy (1)_male_urethra.png"/>
          <p:cNvPicPr preferRelativeResize="0"/>
          <p:nvPr/>
        </p:nvPicPr>
        <p:blipFill rotWithShape="1">
          <a:blip r:embed="rId3">
            <a:alphaModFix/>
          </a:blip>
          <a:srcRect/>
          <a:stretch/>
        </p:blipFill>
        <p:spPr>
          <a:xfrm>
            <a:off x="2" y="1657777"/>
            <a:ext cx="9143996" cy="4421194"/>
          </a:xfrm>
          <a:prstGeom prst="rect">
            <a:avLst/>
          </a:prstGeom>
          <a:noFill/>
          <a:ln>
            <a:noFill/>
          </a:ln>
        </p:spPr>
      </p:pic>
      <p:sp>
        <p:nvSpPr>
          <p:cNvPr id="243" name="Google Shape;243;p2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244" name="Google Shape;244;p22"/>
          <p:cNvSpPr txBox="1">
            <a:spLocks noGrp="1"/>
          </p:cNvSpPr>
          <p:nvPr>
            <p:ph type="title"/>
          </p:nvPr>
        </p:nvSpPr>
        <p:spPr>
          <a:xfrm>
            <a:off x="425843" y="243278"/>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3"/>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251" name="Google Shape;251;p23" descr="Male _ Female Reproductive Anatomy (1)_male_penis.png"/>
          <p:cNvPicPr preferRelativeResize="0"/>
          <p:nvPr/>
        </p:nvPicPr>
        <p:blipFill rotWithShape="1">
          <a:blip r:embed="rId3">
            <a:alphaModFix/>
          </a:blip>
          <a:srcRect/>
          <a:stretch/>
        </p:blipFill>
        <p:spPr>
          <a:xfrm>
            <a:off x="2" y="1657777"/>
            <a:ext cx="9144002" cy="4367245"/>
          </a:xfrm>
          <a:prstGeom prst="rect">
            <a:avLst/>
          </a:prstGeom>
          <a:noFill/>
          <a:ln>
            <a:noFill/>
          </a:ln>
        </p:spPr>
      </p:pic>
      <p:sp>
        <p:nvSpPr>
          <p:cNvPr id="252" name="Google Shape;252;p2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253" name="Google Shape;253;p23"/>
          <p:cNvSpPr txBox="1">
            <a:spLocks noGrp="1"/>
          </p:cNvSpPr>
          <p:nvPr>
            <p:ph type="title"/>
          </p:nvPr>
        </p:nvSpPr>
        <p:spPr>
          <a:xfrm>
            <a:off x="425843" y="243278"/>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24"/>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260" name="Google Shape;260;p24" descr="Male _ Female Reproductive Anatomy (1)_male_penis.png"/>
          <p:cNvPicPr preferRelativeResize="0"/>
          <p:nvPr/>
        </p:nvPicPr>
        <p:blipFill rotWithShape="1">
          <a:blip r:embed="rId3">
            <a:alphaModFix/>
          </a:blip>
          <a:srcRect t="8036"/>
          <a:stretch/>
        </p:blipFill>
        <p:spPr>
          <a:xfrm>
            <a:off x="0" y="2008750"/>
            <a:ext cx="9144002" cy="4016275"/>
          </a:xfrm>
          <a:prstGeom prst="rect">
            <a:avLst/>
          </a:prstGeom>
          <a:noFill/>
          <a:ln>
            <a:noFill/>
          </a:ln>
        </p:spPr>
      </p:pic>
      <p:sp>
        <p:nvSpPr>
          <p:cNvPr id="261" name="Google Shape;261;p2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262" name="Google Shape;262;p24"/>
          <p:cNvSpPr txBox="1">
            <a:spLocks noGrp="1"/>
          </p:cNvSpPr>
          <p:nvPr>
            <p:ph type="title"/>
          </p:nvPr>
        </p:nvSpPr>
        <p:spPr>
          <a:xfrm>
            <a:off x="425843" y="243278"/>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Male Reproductive Anatomy</a:t>
            </a:r>
            <a:endParaRPr>
              <a:latin typeface="Lexend Thin"/>
              <a:ea typeface="Lexend Thin"/>
              <a:cs typeface="Lexend Thin"/>
              <a:sym typeface="Lexend Thin"/>
            </a:endParaRPr>
          </a:p>
        </p:txBody>
      </p:sp>
      <p:sp>
        <p:nvSpPr>
          <p:cNvPr id="263" name="Google Shape;263;p24"/>
          <p:cNvSpPr txBox="1"/>
          <p:nvPr/>
        </p:nvSpPr>
        <p:spPr>
          <a:xfrm>
            <a:off x="413550" y="1440150"/>
            <a:ext cx="2860500" cy="374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65668A"/>
                </a:solidFill>
                <a:latin typeface="Calibri"/>
                <a:ea typeface="Calibri"/>
                <a:cs typeface="Calibri"/>
                <a:sym typeface="Calibri"/>
              </a:rPr>
              <a:t>2 openings</a:t>
            </a:r>
            <a:endParaRPr sz="3000" b="0" i="0" u="none" strike="noStrike" cap="none">
              <a:solidFill>
                <a:srgbClr val="65668A"/>
              </a:solidFill>
              <a:latin typeface="Calibri"/>
              <a:ea typeface="Calibri"/>
              <a:cs typeface="Calibri"/>
              <a:sym typeface="Calibri"/>
            </a:endParaRPr>
          </a:p>
        </p:txBody>
      </p:sp>
      <p:sp>
        <p:nvSpPr>
          <p:cNvPr id="264" name="Google Shape;264;p24"/>
          <p:cNvSpPr txBox="1"/>
          <p:nvPr/>
        </p:nvSpPr>
        <p:spPr>
          <a:xfrm>
            <a:off x="6208138" y="5298700"/>
            <a:ext cx="947700" cy="327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666666"/>
                </a:solidFill>
                <a:latin typeface="Calibri"/>
                <a:ea typeface="Calibri"/>
                <a:cs typeface="Calibri"/>
                <a:sym typeface="Calibri"/>
              </a:rPr>
              <a:t>Anus</a:t>
            </a:r>
            <a:endParaRPr sz="1600" b="0" i="0" u="none" strike="noStrike" cap="none">
              <a:solidFill>
                <a:srgbClr val="666666"/>
              </a:solidFill>
              <a:latin typeface="Calibri"/>
              <a:ea typeface="Calibri"/>
              <a:cs typeface="Calibri"/>
              <a:sym typeface="Calibri"/>
            </a:endParaRPr>
          </a:p>
        </p:txBody>
      </p:sp>
      <p:cxnSp>
        <p:nvCxnSpPr>
          <p:cNvPr id="265" name="Google Shape;265;p24"/>
          <p:cNvCxnSpPr/>
          <p:nvPr/>
        </p:nvCxnSpPr>
        <p:spPr>
          <a:xfrm>
            <a:off x="6524025" y="4778225"/>
            <a:ext cx="3900" cy="585900"/>
          </a:xfrm>
          <a:prstGeom prst="straightConnector1">
            <a:avLst/>
          </a:prstGeom>
          <a:noFill/>
          <a:ln w="9525" cap="flat" cmpd="sng">
            <a:solidFill>
              <a:srgbClr val="595959"/>
            </a:solidFill>
            <a:prstDash val="solid"/>
            <a:round/>
            <a:headEnd type="none" w="sm" len="sm"/>
            <a:tailEnd type="none" w="sm" len="sm"/>
          </a:ln>
        </p:spPr>
      </p:cxnSp>
      <p:sp>
        <p:nvSpPr>
          <p:cNvPr id="266" name="Google Shape;266;p24"/>
          <p:cNvSpPr txBox="1"/>
          <p:nvPr/>
        </p:nvSpPr>
        <p:spPr>
          <a:xfrm>
            <a:off x="6844213" y="4632050"/>
            <a:ext cx="947700" cy="327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666666"/>
                </a:solidFill>
                <a:latin typeface="Calibri"/>
                <a:ea typeface="Calibri"/>
                <a:cs typeface="Calibri"/>
                <a:sym typeface="Calibri"/>
              </a:rPr>
              <a:t>Urethra</a:t>
            </a:r>
            <a:endParaRPr sz="1600" b="0" i="0" u="none" strike="noStrike" cap="none">
              <a:solidFill>
                <a:srgbClr val="666666"/>
              </a:solidFill>
              <a:latin typeface="Calibri"/>
              <a:ea typeface="Calibri"/>
              <a:cs typeface="Calibri"/>
              <a:sym typeface="Calibri"/>
            </a:endParaRPr>
          </a:p>
        </p:txBody>
      </p:sp>
      <p:cxnSp>
        <p:nvCxnSpPr>
          <p:cNvPr id="267" name="Google Shape;267;p24"/>
          <p:cNvCxnSpPr/>
          <p:nvPr/>
        </p:nvCxnSpPr>
        <p:spPr>
          <a:xfrm>
            <a:off x="7701038" y="4858475"/>
            <a:ext cx="508500" cy="0"/>
          </a:xfrm>
          <a:prstGeom prst="straightConnector1">
            <a:avLst/>
          </a:prstGeom>
          <a:noFill/>
          <a:ln w="9525" cap="flat" cmpd="sng">
            <a:solidFill>
              <a:srgbClr val="595959"/>
            </a:solidFill>
            <a:prstDash val="solid"/>
            <a:round/>
            <a:headEnd type="none" w="sm" len="sm"/>
            <a:tailEnd type="none" w="sm" len="sm"/>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5"/>
          <p:cNvSpPr txBox="1">
            <a:spLocks noGrp="1"/>
          </p:cNvSpPr>
          <p:nvPr>
            <p:ph type="body" idx="1"/>
          </p:nvPr>
        </p:nvSpPr>
        <p:spPr>
          <a:xfrm>
            <a:off x="1392149" y="2468925"/>
            <a:ext cx="6359700" cy="2438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8587C2"/>
              </a:buClr>
              <a:buSzPts val="1350"/>
              <a:buFont typeface="Calibri"/>
              <a:buNone/>
            </a:pPr>
            <a:r>
              <a:rPr lang="en-US" sz="5400" b="1">
                <a:solidFill>
                  <a:srgbClr val="0055A4"/>
                </a:solidFill>
                <a:latin typeface="Comfortaa"/>
                <a:ea typeface="Comfortaa"/>
                <a:cs typeface="Comfortaa"/>
                <a:sym typeface="Comfortaa"/>
              </a:rPr>
              <a:t>Male Reproductive Anatomy Quiz</a:t>
            </a:r>
            <a:endParaRPr sz="5400" b="1" i="0" u="none" strike="noStrike" cap="none">
              <a:solidFill>
                <a:srgbClr val="0055A4"/>
              </a:solidFill>
              <a:latin typeface="Comfortaa"/>
              <a:ea typeface="Comfortaa"/>
              <a:cs typeface="Comfortaa"/>
              <a:sym typeface="Comfortaa"/>
            </a:endParaRPr>
          </a:p>
          <a:p>
            <a:pPr marL="0" marR="0" lvl="0" indent="0" algn="ctr" rtl="0">
              <a:lnSpc>
                <a:spcPct val="100000"/>
              </a:lnSpc>
              <a:spcBef>
                <a:spcPts val="0"/>
              </a:spcBef>
              <a:spcAft>
                <a:spcPts val="0"/>
              </a:spcAft>
              <a:buClr>
                <a:srgbClr val="8587C2"/>
              </a:buClr>
              <a:buSzPts val="1350"/>
              <a:buFont typeface="Calibri"/>
              <a:buNone/>
            </a:pPr>
            <a:endParaRPr sz="3600" b="1" i="1">
              <a:solidFill>
                <a:srgbClr val="757AA8"/>
              </a:solidFill>
            </a:endParaRPr>
          </a:p>
        </p:txBody>
      </p:sp>
      <p:sp>
        <p:nvSpPr>
          <p:cNvPr id="273" name="Google Shape;273;p2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274" name="Google Shape;274;p25"/>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6"/>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80" name="Google Shape;280;p26"/>
          <p:cNvSpPr txBox="1"/>
          <p:nvPr/>
        </p:nvSpPr>
        <p:spPr>
          <a:xfrm>
            <a:off x="230625" y="549250"/>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How well do you know your body?</a:t>
            </a:r>
            <a:endParaRPr sz="1400" i="0" u="none" strike="noStrike" cap="none">
              <a:solidFill>
                <a:srgbClr val="000000"/>
              </a:solidFill>
              <a:latin typeface="Lexend Thin"/>
              <a:ea typeface="Lexend Thin"/>
              <a:cs typeface="Lexend Thin"/>
              <a:sym typeface="Lexend Thin"/>
            </a:endParaRPr>
          </a:p>
        </p:txBody>
      </p:sp>
      <p:sp>
        <p:nvSpPr>
          <p:cNvPr id="281" name="Google Shape;281;p2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pic>
        <p:nvPicPr>
          <p:cNvPr id="282" name="Google Shape;282;p26"/>
          <p:cNvPicPr preferRelativeResize="0"/>
          <p:nvPr/>
        </p:nvPicPr>
        <p:blipFill>
          <a:blip r:embed="rId3">
            <a:alphaModFix/>
          </a:blip>
          <a:stretch>
            <a:fillRect/>
          </a:stretch>
        </p:blipFill>
        <p:spPr>
          <a:xfrm>
            <a:off x="2299875" y="1186625"/>
            <a:ext cx="4405650" cy="5630499"/>
          </a:xfrm>
          <a:prstGeom prst="rect">
            <a:avLst/>
          </a:prstGeom>
          <a:noFill/>
          <a:ln>
            <a:noFill/>
          </a:ln>
          <a:effectLst>
            <a:outerShdw blurRad="57150" dist="19050" dir="5400000" algn="bl" rotWithShape="0">
              <a:srgbClr val="000000">
                <a:alpha val="50000"/>
              </a:srgbClr>
            </a:outerShdw>
          </a:effectLst>
        </p:spPr>
      </p:pic>
      <p:sp>
        <p:nvSpPr>
          <p:cNvPr id="283" name="Google Shape;283;p26"/>
          <p:cNvSpPr/>
          <p:nvPr/>
        </p:nvSpPr>
        <p:spPr>
          <a:xfrm>
            <a:off x="1534050" y="2453775"/>
            <a:ext cx="6075900" cy="1764600"/>
          </a:xfrm>
          <a:prstGeom prst="rect">
            <a:avLst/>
          </a:prstGeom>
          <a:solidFill>
            <a:srgbClr val="FF99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284" name="Google Shape;284;p26"/>
          <p:cNvSpPr txBox="1"/>
          <p:nvPr/>
        </p:nvSpPr>
        <p:spPr>
          <a:xfrm>
            <a:off x="1744950" y="3065475"/>
            <a:ext cx="5654100" cy="115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500" b="1">
                <a:solidFill>
                  <a:schemeClr val="lt1"/>
                </a:solidFill>
                <a:latin typeface="Lexend"/>
                <a:ea typeface="Lexend"/>
                <a:cs typeface="Lexend"/>
                <a:sym typeface="Lexend"/>
              </a:rPr>
              <a:t>Male Anatomy Quiz</a:t>
            </a:r>
            <a:endParaRPr sz="3500" b="1">
              <a:solidFill>
                <a:schemeClr val="lt1"/>
              </a:solidFill>
              <a:latin typeface="Lexend"/>
              <a:ea typeface="Lexend"/>
              <a:cs typeface="Lexend"/>
              <a:sym typeface="Lexen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7"/>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90" name="Google Shape;290;p27"/>
          <p:cNvSpPr txBox="1"/>
          <p:nvPr/>
        </p:nvSpPr>
        <p:spPr>
          <a:xfrm>
            <a:off x="381000" y="519100"/>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0" u="none" strike="noStrike" cap="none">
                <a:solidFill>
                  <a:srgbClr val="FFFFFF"/>
                </a:solidFill>
                <a:latin typeface="Lexend Thin"/>
                <a:ea typeface="Lexend Thin"/>
                <a:cs typeface="Lexend Thin"/>
                <a:sym typeface="Lexend Thin"/>
              </a:rPr>
              <a:t>Male Anatomy Quiz</a:t>
            </a:r>
            <a:endParaRPr sz="1400" i="0" u="none" strike="noStrike" cap="none">
              <a:solidFill>
                <a:srgbClr val="000000"/>
              </a:solidFill>
              <a:latin typeface="Lexend Thin"/>
              <a:ea typeface="Lexend Thin"/>
              <a:cs typeface="Lexend Thin"/>
              <a:sym typeface="Lexend Thin"/>
            </a:endParaRPr>
          </a:p>
        </p:txBody>
      </p:sp>
      <p:sp>
        <p:nvSpPr>
          <p:cNvPr id="291" name="Google Shape;291;p2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pic>
        <p:nvPicPr>
          <p:cNvPr id="292" name="Google Shape;292;p27"/>
          <p:cNvPicPr preferRelativeResize="0"/>
          <p:nvPr/>
        </p:nvPicPr>
        <p:blipFill rotWithShape="1">
          <a:blip r:embed="rId3">
            <a:alphaModFix/>
          </a:blip>
          <a:srcRect t="5030" b="42401"/>
          <a:stretch/>
        </p:blipFill>
        <p:spPr>
          <a:xfrm>
            <a:off x="1276150" y="1390975"/>
            <a:ext cx="6790451" cy="3439024"/>
          </a:xfrm>
          <a:prstGeom prst="rect">
            <a:avLst/>
          </a:prstGeom>
          <a:noFill/>
          <a:ln>
            <a:noFill/>
          </a:ln>
        </p:spPr>
      </p:pic>
      <p:pic>
        <p:nvPicPr>
          <p:cNvPr id="293" name="Google Shape;293;p27"/>
          <p:cNvPicPr preferRelativeResize="0"/>
          <p:nvPr/>
        </p:nvPicPr>
        <p:blipFill rotWithShape="1">
          <a:blip r:embed="rId3">
            <a:alphaModFix/>
          </a:blip>
          <a:srcRect t="55931" r="9624" b="6677"/>
          <a:stretch/>
        </p:blipFill>
        <p:spPr>
          <a:xfrm>
            <a:off x="2130700" y="4519200"/>
            <a:ext cx="5081349" cy="20253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28"/>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99" name="Google Shape;299;p28"/>
          <p:cNvSpPr txBox="1"/>
          <p:nvPr/>
        </p:nvSpPr>
        <p:spPr>
          <a:xfrm>
            <a:off x="381000" y="519100"/>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0" u="none" strike="noStrike" cap="none">
                <a:solidFill>
                  <a:srgbClr val="FFFFFF"/>
                </a:solidFill>
                <a:latin typeface="Lexend Thin"/>
                <a:ea typeface="Lexend Thin"/>
                <a:cs typeface="Lexend Thin"/>
                <a:sym typeface="Lexend Thin"/>
              </a:rPr>
              <a:t>Male Anatomy Quiz </a:t>
            </a:r>
            <a:r>
              <a:rPr lang="en-US" sz="3000" b="1">
                <a:solidFill>
                  <a:srgbClr val="FFFFFF"/>
                </a:solidFill>
                <a:latin typeface="Lexend"/>
                <a:ea typeface="Lexend"/>
                <a:cs typeface="Lexend"/>
                <a:sym typeface="Lexend"/>
              </a:rPr>
              <a:t>| Answers</a:t>
            </a:r>
            <a:endParaRPr sz="1400" b="1" i="0" u="none" strike="noStrike" cap="none">
              <a:solidFill>
                <a:srgbClr val="000000"/>
              </a:solidFill>
              <a:latin typeface="Lexend"/>
              <a:ea typeface="Lexend"/>
              <a:cs typeface="Lexend"/>
              <a:sym typeface="Lexend"/>
            </a:endParaRPr>
          </a:p>
        </p:txBody>
      </p:sp>
      <p:sp>
        <p:nvSpPr>
          <p:cNvPr id="300" name="Google Shape;300;p2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pic>
        <p:nvPicPr>
          <p:cNvPr id="301" name="Google Shape;301;p28"/>
          <p:cNvPicPr preferRelativeResize="0"/>
          <p:nvPr/>
        </p:nvPicPr>
        <p:blipFill rotWithShape="1">
          <a:blip r:embed="rId3">
            <a:alphaModFix/>
          </a:blip>
          <a:srcRect t="5030" b="42401"/>
          <a:stretch/>
        </p:blipFill>
        <p:spPr>
          <a:xfrm>
            <a:off x="1276150" y="1390975"/>
            <a:ext cx="6790451" cy="3439024"/>
          </a:xfrm>
          <a:prstGeom prst="rect">
            <a:avLst/>
          </a:prstGeom>
          <a:noFill/>
          <a:ln>
            <a:noFill/>
          </a:ln>
        </p:spPr>
      </p:pic>
      <p:pic>
        <p:nvPicPr>
          <p:cNvPr id="302" name="Google Shape;302;p28"/>
          <p:cNvPicPr preferRelativeResize="0"/>
          <p:nvPr/>
        </p:nvPicPr>
        <p:blipFill rotWithShape="1">
          <a:blip r:embed="rId3">
            <a:alphaModFix/>
          </a:blip>
          <a:srcRect t="55931" r="9624" b="6677"/>
          <a:stretch/>
        </p:blipFill>
        <p:spPr>
          <a:xfrm>
            <a:off x="2130700" y="4519200"/>
            <a:ext cx="5081349" cy="2025325"/>
          </a:xfrm>
          <a:prstGeom prst="rect">
            <a:avLst/>
          </a:prstGeom>
          <a:noFill/>
          <a:ln>
            <a:noFill/>
          </a:ln>
        </p:spPr>
      </p:pic>
      <p:sp>
        <p:nvSpPr>
          <p:cNvPr id="303" name="Google Shape;303;p28"/>
          <p:cNvSpPr txBox="1"/>
          <p:nvPr/>
        </p:nvSpPr>
        <p:spPr>
          <a:xfrm>
            <a:off x="3157950" y="4378825"/>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595959"/>
                </a:solidFill>
                <a:latin typeface="Caveat"/>
                <a:ea typeface="Caveat"/>
                <a:cs typeface="Caveat"/>
                <a:sym typeface="Caveat"/>
              </a:rPr>
              <a:t>B</a:t>
            </a:r>
            <a:endParaRPr sz="2800">
              <a:solidFill>
                <a:srgbClr val="595959"/>
              </a:solidFill>
              <a:latin typeface="Caveat"/>
              <a:ea typeface="Caveat"/>
              <a:cs typeface="Caveat"/>
              <a:sym typeface="Caveat"/>
            </a:endParaRPr>
          </a:p>
        </p:txBody>
      </p:sp>
      <p:sp>
        <p:nvSpPr>
          <p:cNvPr id="304" name="Google Shape;304;p28"/>
          <p:cNvSpPr txBox="1"/>
          <p:nvPr/>
        </p:nvSpPr>
        <p:spPr>
          <a:xfrm>
            <a:off x="3117825" y="4830025"/>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595959"/>
                </a:solidFill>
                <a:latin typeface="Caveat"/>
                <a:ea typeface="Caveat"/>
                <a:cs typeface="Caveat"/>
                <a:sym typeface="Caveat"/>
              </a:rPr>
              <a:t>D</a:t>
            </a:r>
            <a:endParaRPr sz="2800">
              <a:solidFill>
                <a:srgbClr val="595959"/>
              </a:solidFill>
              <a:latin typeface="Caveat"/>
              <a:ea typeface="Caveat"/>
              <a:cs typeface="Caveat"/>
              <a:sym typeface="Caveat"/>
            </a:endParaRPr>
          </a:p>
        </p:txBody>
      </p:sp>
      <p:sp>
        <p:nvSpPr>
          <p:cNvPr id="305" name="Google Shape;305;p28"/>
          <p:cNvSpPr txBox="1"/>
          <p:nvPr/>
        </p:nvSpPr>
        <p:spPr>
          <a:xfrm>
            <a:off x="3157950" y="5381475"/>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595959"/>
                </a:solidFill>
                <a:latin typeface="Caveat"/>
                <a:ea typeface="Caveat"/>
                <a:cs typeface="Caveat"/>
                <a:sym typeface="Caveat"/>
              </a:rPr>
              <a:t>E</a:t>
            </a:r>
            <a:endParaRPr sz="2800">
              <a:solidFill>
                <a:srgbClr val="595959"/>
              </a:solidFill>
              <a:latin typeface="Caveat"/>
              <a:ea typeface="Caveat"/>
              <a:cs typeface="Caveat"/>
              <a:sym typeface="Caveat"/>
            </a:endParaRPr>
          </a:p>
        </p:txBody>
      </p:sp>
      <p:sp>
        <p:nvSpPr>
          <p:cNvPr id="306" name="Google Shape;306;p28"/>
          <p:cNvSpPr txBox="1"/>
          <p:nvPr/>
        </p:nvSpPr>
        <p:spPr>
          <a:xfrm>
            <a:off x="3157950" y="5832675"/>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595959"/>
                </a:solidFill>
                <a:latin typeface="Caveat"/>
                <a:ea typeface="Caveat"/>
                <a:cs typeface="Caveat"/>
                <a:sym typeface="Caveat"/>
              </a:rPr>
              <a:t>F</a:t>
            </a:r>
            <a:endParaRPr sz="2800">
              <a:solidFill>
                <a:srgbClr val="595959"/>
              </a:solidFill>
              <a:latin typeface="Caveat"/>
              <a:ea typeface="Caveat"/>
              <a:cs typeface="Caveat"/>
              <a:sym typeface="Caveat"/>
            </a:endParaRPr>
          </a:p>
        </p:txBody>
      </p:sp>
      <p:sp>
        <p:nvSpPr>
          <p:cNvPr id="307" name="Google Shape;307;p28"/>
          <p:cNvSpPr txBox="1"/>
          <p:nvPr/>
        </p:nvSpPr>
        <p:spPr>
          <a:xfrm>
            <a:off x="4712025" y="4378825"/>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595959"/>
                </a:solidFill>
                <a:latin typeface="Caveat"/>
                <a:ea typeface="Caveat"/>
                <a:cs typeface="Caveat"/>
                <a:sym typeface="Caveat"/>
              </a:rPr>
              <a:t>A</a:t>
            </a:r>
            <a:endParaRPr sz="2800">
              <a:solidFill>
                <a:srgbClr val="595959"/>
              </a:solidFill>
              <a:latin typeface="Caveat"/>
              <a:ea typeface="Caveat"/>
              <a:cs typeface="Caveat"/>
              <a:sym typeface="Caveat"/>
            </a:endParaRPr>
          </a:p>
        </p:txBody>
      </p:sp>
      <p:sp>
        <p:nvSpPr>
          <p:cNvPr id="308" name="Google Shape;308;p28"/>
          <p:cNvSpPr txBox="1"/>
          <p:nvPr/>
        </p:nvSpPr>
        <p:spPr>
          <a:xfrm>
            <a:off x="4712025" y="4830025"/>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595959"/>
                </a:solidFill>
                <a:latin typeface="Caveat"/>
                <a:ea typeface="Caveat"/>
                <a:cs typeface="Caveat"/>
                <a:sym typeface="Caveat"/>
              </a:rPr>
              <a:t>C</a:t>
            </a:r>
            <a:endParaRPr sz="2800">
              <a:solidFill>
                <a:srgbClr val="595959"/>
              </a:solidFill>
              <a:latin typeface="Caveat"/>
              <a:ea typeface="Caveat"/>
              <a:cs typeface="Caveat"/>
              <a:sym typeface="Caveat"/>
            </a:endParaRPr>
          </a:p>
        </p:txBody>
      </p:sp>
      <p:sp>
        <p:nvSpPr>
          <p:cNvPr id="309" name="Google Shape;309;p28"/>
          <p:cNvSpPr txBox="1"/>
          <p:nvPr/>
        </p:nvSpPr>
        <p:spPr>
          <a:xfrm>
            <a:off x="4712025" y="5381475"/>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595959"/>
                </a:solidFill>
                <a:latin typeface="Caveat"/>
                <a:ea typeface="Caveat"/>
                <a:cs typeface="Caveat"/>
                <a:sym typeface="Caveat"/>
              </a:rPr>
              <a:t>G</a:t>
            </a:r>
            <a:endParaRPr sz="2800">
              <a:solidFill>
                <a:srgbClr val="595959"/>
              </a:solidFill>
              <a:latin typeface="Caveat"/>
              <a:ea typeface="Caveat"/>
              <a:cs typeface="Caveat"/>
              <a:sym typeface="Cavea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313"/>
        <p:cNvGrpSpPr/>
        <p:nvPr/>
      </p:nvGrpSpPr>
      <p:grpSpPr>
        <a:xfrm>
          <a:off x="0" y="0"/>
          <a:ext cx="0" cy="0"/>
          <a:chOff x="0" y="0"/>
          <a:chExt cx="0" cy="0"/>
        </a:xfrm>
      </p:grpSpPr>
      <p:sp>
        <p:nvSpPr>
          <p:cNvPr id="314" name="Google Shape;314;p2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315" name="Google Shape;315;p29"/>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316" name="Google Shape;316;p29"/>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17" name="Google Shape;317;p29"/>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318" name="Google Shape;318;p29"/>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2</a:t>
            </a:r>
            <a:endParaRPr sz="3400">
              <a:solidFill>
                <a:srgbClr val="FFFFFF"/>
              </a:solidFill>
              <a:latin typeface="Lexend Medium"/>
              <a:ea typeface="Lexend Medium"/>
              <a:cs typeface="Lexend Medium"/>
              <a:sym typeface="Lexend Medium"/>
            </a:endParaRPr>
          </a:p>
        </p:txBody>
      </p:sp>
      <p:sp>
        <p:nvSpPr>
          <p:cNvPr id="319" name="Google Shape;319;p29"/>
          <p:cNvSpPr txBox="1"/>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1864</Words>
  <Application>Microsoft Office PowerPoint</Application>
  <PresentationFormat>On-screen Show (4:3)</PresentationFormat>
  <Paragraphs>181</Paragraphs>
  <Slides>21</Slides>
  <Notes>21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21</vt:i4>
      </vt:variant>
    </vt:vector>
  </HeadingPairs>
  <TitlesOfParts>
    <vt:vector size="33" baseType="lpstr">
      <vt:lpstr>Lexend Light</vt:lpstr>
      <vt:lpstr>Lexend Thin</vt:lpstr>
      <vt:lpstr>Lexend</vt:lpstr>
      <vt:lpstr>Arial</vt:lpstr>
      <vt:lpstr>Helvetica Neue</vt:lpstr>
      <vt:lpstr>Lexend ExtraLight</vt:lpstr>
      <vt:lpstr>Lexend Medium</vt:lpstr>
      <vt:lpstr>Comfortaa</vt:lpstr>
      <vt:lpstr>Calibri</vt:lpstr>
      <vt:lpstr>Open Sans</vt:lpstr>
      <vt:lpstr>Caveat</vt:lpstr>
      <vt:lpstr>4_FEMM Powerpoint_VER02</vt:lpstr>
      <vt:lpstr>Grade 6</vt:lpstr>
      <vt:lpstr>Entry Ticket Activity</vt:lpstr>
      <vt:lpstr>PowerPoint Presentation</vt:lpstr>
      <vt:lpstr>Can you name some of your body’s systems? </vt:lpstr>
      <vt:lpstr>⚡Answers⚡  </vt:lpstr>
      <vt:lpstr>PowerPoint Presentation</vt:lpstr>
      <vt:lpstr>PowerPoint Presentation</vt:lpstr>
      <vt:lpstr>PowerPoint Presentation</vt:lpstr>
      <vt:lpstr>PowerPoint Presentation</vt:lpstr>
      <vt:lpstr>Male Reproductive Anatomy</vt:lpstr>
      <vt:lpstr>Male Reproductive Anatomy</vt:lpstr>
      <vt:lpstr>Male Reproductive Anatomy</vt:lpstr>
      <vt:lpstr>Male Reproductive Anatomy</vt:lpstr>
      <vt:lpstr>Male Reproductive Anatomy</vt:lpstr>
      <vt:lpstr>Male Reproductive Anatomy</vt:lpstr>
      <vt:lpstr>Male Reproductive Anatomy</vt:lpstr>
      <vt:lpstr>PowerPoint Presentation</vt:lpstr>
      <vt:lpstr>PowerPoint Presentation</vt:lpstr>
      <vt:lpstr>PowerPoint Presentation</vt:lpstr>
      <vt:lpstr>PowerPoint Presentation</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2024-11-19T03:06:21Z</dcterms:modified>
</cp:coreProperties>
</file>