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8" r:id="rId1"/>
    <p:sldMasterId id="2147483749" r:id="rId2"/>
    <p:sldMasterId id="2147483750" r:id="rId3"/>
    <p:sldMasterId id="2147483751" r:id="rId4"/>
    <p:sldMasterId id="2147483752" r:id="rId5"/>
    <p:sldMasterId id="2147483753" r:id="rId6"/>
  </p:sldMasterIdLst>
  <p:notesMasterIdLst>
    <p:notesMasterId r:id="rId23"/>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embeddedFontLst>
    <p:embeddedFont>
      <p:font typeface="Caveat" pitchFamily="2" charset="0"/>
      <p:regular r:id="rId24"/>
      <p:bold r:id="rId25"/>
    </p:embeddedFont>
    <p:embeddedFont>
      <p:font typeface="Helvetica Neue" panose="02000503040000020004" pitchFamily="50" charset="-52"/>
      <p:regular r:id="rId26"/>
      <p:bold r:id="rId27"/>
      <p:italic r:id="rId28"/>
      <p:boldItalic r:id="rId29"/>
    </p:embeddedFont>
    <p:embeddedFont>
      <p:font typeface="Lexend" pitchFamily="2" charset="0"/>
      <p:regular r:id="rId30"/>
      <p:bold r:id="rId31"/>
    </p:embeddedFont>
    <p:embeddedFont>
      <p:font typeface="Lexend ExtraLight" pitchFamily="2" charset="0"/>
      <p:regular r:id="rId32"/>
      <p:bold r:id="rId33"/>
    </p:embeddedFont>
    <p:embeddedFont>
      <p:font typeface="Lexend Medium" pitchFamily="2" charset="0"/>
      <p:regular r:id="rId34"/>
      <p:bold r:id="rId35"/>
    </p:embeddedFont>
    <p:embeddedFont>
      <p:font typeface="Lexend Thin" pitchFamily="2" charset="0"/>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font" Target="fonts/font11.fntdata"/><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543cd490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(5 minutes): Activity: Two Truths &amp; A Lie</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Print and cut out the </a:t>
            </a:r>
            <a:r>
              <a:rPr lang="en-US" sz="1300" b="1">
                <a:solidFill>
                  <a:srgbClr val="757AA8"/>
                </a:solidFill>
                <a:latin typeface="Calibri"/>
                <a:ea typeface="Calibri"/>
                <a:cs typeface="Calibri"/>
                <a:sym typeface="Calibri"/>
              </a:rPr>
              <a:t>What Am I? Two Truths and A Lie </a:t>
            </a:r>
            <a:r>
              <a:rPr lang="en-US" sz="1300">
                <a:solidFill>
                  <a:schemeClr val="dk1"/>
                </a:solidFill>
                <a:latin typeface="Calibri"/>
                <a:ea typeface="Calibri"/>
                <a:cs typeface="Calibri"/>
                <a:sym typeface="Calibri"/>
              </a:rPr>
              <a:t>activity cards. </a:t>
            </a:r>
            <a:r>
              <a:rPr lang="en-US" sz="1300" i="1">
                <a:solidFill>
                  <a:schemeClr val="dk1"/>
                </a:solidFill>
                <a:latin typeface="Calibri"/>
                <a:ea typeface="Calibri"/>
                <a:cs typeface="Calibri"/>
                <a:sym typeface="Calibri"/>
              </a:rPr>
              <a:t>Hand out the cards for students to read aloud to the class. The rest of the class will guess: first, which body system or part of the body the statements are talking about, and second, which of the three statements is false. </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Check answers using the </a:t>
            </a:r>
            <a:r>
              <a:rPr lang="en-US" sz="1300" b="1" i="1">
                <a:solidFill>
                  <a:schemeClr val="dk1"/>
                </a:solidFill>
                <a:latin typeface="Calibri"/>
                <a:ea typeface="Calibri"/>
                <a:cs typeface="Calibri"/>
                <a:sym typeface="Calibri"/>
              </a:rPr>
              <a:t>Answer Key</a:t>
            </a:r>
            <a:r>
              <a:rPr lang="en-US" sz="1300" i="1">
                <a:solidFill>
                  <a:schemeClr val="dk1"/>
                </a:solidFill>
                <a:latin typeface="Calibri"/>
                <a:ea typeface="Calibri"/>
                <a:cs typeface="Calibri"/>
                <a:sym typeface="Calibri"/>
              </a:rPr>
              <a:t> provided in the materials.</a:t>
            </a:r>
            <a:endParaRPr/>
          </a:p>
        </p:txBody>
      </p:sp>
      <p:sp>
        <p:nvSpPr>
          <p:cNvPr id="540" name="Google Shape;540;g2543cd4904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d19bdfc47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9" name="Google Shape;549;g2d19bdfc47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Last class, we went over the female reproductive system parts and how they work together. Let’s review these important parts of the body!</a:t>
            </a:r>
            <a:endParaRPr sz="1300" i="1">
              <a:solidFill>
                <a:srgbClr val="9599CC"/>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50" name="Google Shape;550;g2d19bdfc47_0_1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2</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2d19bdfc47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ovaries</a:t>
            </a:r>
            <a:r>
              <a:rPr lang="en-US" sz="1300">
                <a:solidFill>
                  <a:schemeClr val="dk1"/>
                </a:solidFill>
                <a:latin typeface="Calibri"/>
                <a:ea typeface="Calibri"/>
                <a:cs typeface="Calibri"/>
                <a:sym typeface="Calibri"/>
              </a:rPr>
              <a:t> are the two small organs on either side of the uterus that contain a woman’s eggs. They are shown here in yellow. They are each about the size of an almond. They are small but mighty! In the ovary, an egg (a cell about the size of a pinhead) develops and is released from the ovary into the fallopian tube. This process is called ovulation. This process is not just necessary for reproduction, but it’s also a sign of hormonal health. We’ll learn about this in the coming lessons.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a:t>
            </a:r>
            <a:r>
              <a:rPr lang="en-US" sz="1300" b="1">
                <a:solidFill>
                  <a:srgbClr val="8E7CC3"/>
                </a:solidFill>
                <a:latin typeface="Calibri"/>
                <a:ea typeface="Calibri"/>
                <a:cs typeface="Calibri"/>
                <a:sym typeface="Calibri"/>
              </a:rPr>
              <a:t> </a:t>
            </a:r>
            <a:r>
              <a:rPr lang="en-US" sz="1300" b="1">
                <a:solidFill>
                  <a:srgbClr val="757AA8"/>
                </a:solidFill>
                <a:latin typeface="Calibri"/>
                <a:ea typeface="Calibri"/>
                <a:cs typeface="Calibri"/>
                <a:sym typeface="Calibri"/>
              </a:rPr>
              <a:t>fallopian tubes</a:t>
            </a:r>
            <a:r>
              <a:rPr lang="en-US" sz="1300" b="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are the</a:t>
            </a:r>
            <a:r>
              <a:rPr lang="en-US" sz="1300" b="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two thin tubes attached to either side of the uterus. </a:t>
            </a:r>
            <a:r>
              <a:rPr lang="en-US" sz="1300" i="1">
                <a:solidFill>
                  <a:schemeClr val="dk1"/>
                </a:solidFill>
                <a:latin typeface="Calibri"/>
                <a:ea typeface="Calibri"/>
                <a:cs typeface="Calibri"/>
                <a:sym typeface="Calibri"/>
              </a:rPr>
              <a:t>Fun fact: as we learned in the previous activity, the fallopian tubes are about the size (diameter) of a piece of spaghetti! </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uterus</a:t>
            </a:r>
            <a:r>
              <a:rPr lang="en-US" sz="1300" b="1">
                <a:solidFill>
                  <a:srgbClr val="9498CB"/>
                </a:solidFill>
                <a:latin typeface="Calibri"/>
                <a:ea typeface="Calibri"/>
                <a:cs typeface="Calibri"/>
                <a:sym typeface="Calibri"/>
              </a:rPr>
              <a:t>, </a:t>
            </a:r>
            <a:r>
              <a:rPr lang="en-US" sz="1300">
                <a:solidFill>
                  <a:schemeClr val="dk1"/>
                </a:solidFill>
                <a:latin typeface="Calibri"/>
                <a:ea typeface="Calibri"/>
                <a:cs typeface="Calibri"/>
                <a:sym typeface="Calibri"/>
              </a:rPr>
              <a:t>also called the womb, is where all of us begin and grow. It’s an organ that can expand for pregnancy from the size of a lemon to the size of a watermelon. The lining of the uterus thickens during each cycle to prepare the body so that someday it can support a pregnancy. Without a pregnancy, the lining sheds in menstruation. This is what is known as a “period.” This process is normal and healthy for your body.</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cervix</a:t>
            </a:r>
            <a:r>
              <a:rPr lang="en-US" sz="1300">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is the lower portion of the uterus, a narrow canal opening into the vagina.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vagina</a:t>
            </a:r>
            <a:r>
              <a:rPr lang="en-US" sz="1300">
                <a:solidFill>
                  <a:schemeClr val="dk1"/>
                </a:solidFill>
                <a:latin typeface="Calibri"/>
                <a:ea typeface="Calibri"/>
                <a:cs typeface="Calibri"/>
                <a:sym typeface="Calibri"/>
              </a:rPr>
              <a:t> is the canal that connects the uterus to the outside of the body. It’s the entrance to the reproductive organs and exit for menstrual bleeding and the delivery of a baby.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endParaRPr sz="1100" b="1">
              <a:solidFill>
                <a:srgbClr val="8E7CC3"/>
              </a:solidFill>
              <a:latin typeface="Helvetica Neue"/>
              <a:ea typeface="Helvetica Neue"/>
              <a:cs typeface="Helvetica Neue"/>
              <a:sym typeface="Helvetica Neue"/>
            </a:endParaRPr>
          </a:p>
        </p:txBody>
      </p:sp>
      <p:sp>
        <p:nvSpPr>
          <p:cNvPr id="557" name="Google Shape;557;g2d19bdfc47_0_4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30c3bf39a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Have</a:t>
            </a:r>
            <a:r>
              <a:rPr lang="en-US" sz="1300" b="1" i="1">
                <a:solidFill>
                  <a:srgbClr val="8E7CC3"/>
                </a:solidFill>
                <a:latin typeface="Calibri"/>
                <a:ea typeface="Calibri"/>
                <a:cs typeface="Calibri"/>
                <a:sym typeface="Calibri"/>
              </a:rPr>
              <a:t> </a:t>
            </a:r>
            <a:r>
              <a:rPr lang="en-US" sz="1300" i="1">
                <a:solidFill>
                  <a:schemeClr val="dk1"/>
                </a:solidFill>
                <a:latin typeface="Calibri"/>
                <a:ea typeface="Calibri"/>
                <a:cs typeface="Calibri"/>
                <a:sym typeface="Calibri"/>
              </a:rPr>
              <a:t>students identify the labeled anatomy on the Female Anatomy Quiz slide, by answering aloud in class. Then show the Answers slide once students have had a chance to respond.</a:t>
            </a:r>
            <a:endParaRPr sz="1100" i="1">
              <a:solidFill>
                <a:srgbClr val="434343"/>
              </a:solidFill>
              <a:latin typeface="Helvetica Neue"/>
              <a:ea typeface="Helvetica Neue"/>
              <a:cs typeface="Helvetica Neue"/>
              <a:sym typeface="Helvetica Neue"/>
            </a:endParaRPr>
          </a:p>
        </p:txBody>
      </p:sp>
      <p:sp>
        <p:nvSpPr>
          <p:cNvPr id="564" name="Google Shape;564;g30c3bf39a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30c3bf39a6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85800" lvl="0" indent="-298450" algn="just" rtl="0">
              <a:lnSpc>
                <a:spcPct val="115000"/>
              </a:lnSpc>
              <a:spcBef>
                <a:spcPts val="0"/>
              </a:spcBef>
              <a:spcAft>
                <a:spcPts val="0"/>
              </a:spcAft>
              <a:buClr>
                <a:schemeClr val="dk1"/>
              </a:buClr>
              <a:buSzPts val="1100"/>
              <a:buChar char="●"/>
            </a:pPr>
            <a:r>
              <a:rPr lang="en-US" sz="1100" b="1">
                <a:solidFill>
                  <a:srgbClr val="8E7CC3"/>
                </a:solidFill>
                <a:latin typeface="Helvetica Neue"/>
                <a:ea typeface="Helvetica Neue"/>
                <a:cs typeface="Helvetica Neue"/>
                <a:sym typeface="Helvetica Neue"/>
              </a:rPr>
              <a:t>Ovary:</a:t>
            </a:r>
            <a:r>
              <a:rPr lang="en-US" sz="1100" b="1" i="1">
                <a:solidFill>
                  <a:srgbClr val="8E7CC3"/>
                </a:solidFill>
                <a:latin typeface="Helvetica Neue"/>
                <a:ea typeface="Helvetica Neue"/>
                <a:cs typeface="Helvetica Neue"/>
                <a:sym typeface="Helvetica Neue"/>
              </a:rPr>
              <a:t> </a:t>
            </a:r>
            <a:r>
              <a:rPr lang="en-US" sz="1100">
                <a:solidFill>
                  <a:schemeClr val="dk1"/>
                </a:solidFill>
                <a:latin typeface="Helvetica Neue"/>
                <a:ea typeface="Helvetica Neue"/>
                <a:cs typeface="Helvetica Neue"/>
                <a:sym typeface="Helvetica Neue"/>
              </a:rPr>
              <a:t>Two small organs on either side of the uterus that contain a woman’s eggs - develop and release an egg, each month.  </a:t>
            </a:r>
            <a:endParaRPr sz="1100" b="1">
              <a:solidFill>
                <a:srgbClr val="8E7CC3"/>
              </a:solidFill>
              <a:latin typeface="Helvetica Neue"/>
              <a:ea typeface="Helvetica Neue"/>
              <a:cs typeface="Helvetica Neue"/>
              <a:sym typeface="Helvetica Neue"/>
            </a:endParaRPr>
          </a:p>
          <a:p>
            <a:pPr marL="685800" lvl="0" indent="-298450" algn="just" rtl="0">
              <a:lnSpc>
                <a:spcPct val="115000"/>
              </a:lnSpc>
              <a:spcBef>
                <a:spcPts val="0"/>
              </a:spcBef>
              <a:spcAft>
                <a:spcPts val="0"/>
              </a:spcAft>
              <a:buClr>
                <a:schemeClr val="dk1"/>
              </a:buClr>
              <a:buSzPts val="1100"/>
              <a:buChar char="●"/>
            </a:pPr>
            <a:r>
              <a:rPr lang="en-US" sz="1100" b="1">
                <a:solidFill>
                  <a:srgbClr val="8E7CC3"/>
                </a:solidFill>
                <a:latin typeface="Helvetica Neue"/>
                <a:ea typeface="Helvetica Neue"/>
                <a:cs typeface="Helvetica Neue"/>
                <a:sym typeface="Helvetica Neue"/>
              </a:rPr>
              <a:t>Fallopian Tube:</a:t>
            </a:r>
            <a:r>
              <a:rPr lang="en-US" sz="1100" b="1" i="1">
                <a:solidFill>
                  <a:srgbClr val="8E7CC3"/>
                </a:solidFill>
                <a:latin typeface="Helvetica Neue"/>
                <a:ea typeface="Helvetica Neue"/>
                <a:cs typeface="Helvetica Neue"/>
                <a:sym typeface="Helvetica Neue"/>
              </a:rPr>
              <a:t> </a:t>
            </a:r>
            <a:r>
              <a:rPr lang="en-US" sz="1100">
                <a:solidFill>
                  <a:schemeClr val="dk1"/>
                </a:solidFill>
                <a:latin typeface="Helvetica Neue"/>
                <a:ea typeface="Helvetica Neue"/>
                <a:cs typeface="Helvetica Neue"/>
                <a:sym typeface="Helvetica Neue"/>
              </a:rPr>
              <a:t>Two tubes, on either side of the uterus, where the egg travels after ovulation.</a:t>
            </a:r>
            <a:endParaRPr sz="1100">
              <a:solidFill>
                <a:schemeClr val="dk1"/>
              </a:solidFill>
              <a:latin typeface="Helvetica Neue"/>
              <a:ea typeface="Helvetica Neue"/>
              <a:cs typeface="Helvetica Neue"/>
              <a:sym typeface="Helvetica Neue"/>
            </a:endParaRPr>
          </a:p>
          <a:p>
            <a:pPr marL="685800" lvl="0" indent="-298450" algn="just" rtl="0">
              <a:lnSpc>
                <a:spcPct val="115000"/>
              </a:lnSpc>
              <a:spcBef>
                <a:spcPts val="0"/>
              </a:spcBef>
              <a:spcAft>
                <a:spcPts val="0"/>
              </a:spcAft>
              <a:buClr>
                <a:schemeClr val="dk1"/>
              </a:buClr>
              <a:buSzPts val="1100"/>
              <a:buChar char="●"/>
            </a:pPr>
            <a:r>
              <a:rPr lang="en-US" sz="1100" b="1">
                <a:solidFill>
                  <a:srgbClr val="8E7CC3"/>
                </a:solidFill>
                <a:latin typeface="Helvetica Neue"/>
                <a:ea typeface="Helvetica Neue"/>
                <a:cs typeface="Helvetica Neue"/>
                <a:sym typeface="Helvetica Neue"/>
              </a:rPr>
              <a:t>Uterus:</a:t>
            </a:r>
            <a:r>
              <a:rPr lang="en-US" sz="1100" b="1" i="1">
                <a:solidFill>
                  <a:srgbClr val="8E7CC3"/>
                </a:solidFill>
                <a:latin typeface="Helvetica Neue"/>
                <a:ea typeface="Helvetica Neue"/>
                <a:cs typeface="Helvetica Neue"/>
                <a:sym typeface="Helvetica Neue"/>
              </a:rPr>
              <a:t> </a:t>
            </a:r>
            <a:r>
              <a:rPr lang="en-US" sz="1100">
                <a:solidFill>
                  <a:schemeClr val="dk1"/>
                </a:solidFill>
                <a:latin typeface="Helvetica Neue"/>
                <a:ea typeface="Helvetica Neue"/>
                <a:cs typeface="Helvetica Neue"/>
                <a:sym typeface="Helvetica Neue"/>
              </a:rPr>
              <a:t>Also called the ‘womb’, is where babies begin to grow. </a:t>
            </a:r>
            <a:endParaRPr sz="1100">
              <a:solidFill>
                <a:schemeClr val="dk1"/>
              </a:solidFill>
              <a:latin typeface="Helvetica Neue"/>
              <a:ea typeface="Helvetica Neue"/>
              <a:cs typeface="Helvetica Neue"/>
              <a:sym typeface="Helvetica Neue"/>
            </a:endParaRPr>
          </a:p>
          <a:p>
            <a:pPr marL="685800" lvl="0" indent="-298450" algn="just" rtl="0">
              <a:lnSpc>
                <a:spcPct val="115000"/>
              </a:lnSpc>
              <a:spcBef>
                <a:spcPts val="0"/>
              </a:spcBef>
              <a:spcAft>
                <a:spcPts val="0"/>
              </a:spcAft>
              <a:buClr>
                <a:schemeClr val="dk1"/>
              </a:buClr>
              <a:buSzPts val="1100"/>
              <a:buChar char="●"/>
            </a:pPr>
            <a:r>
              <a:rPr lang="en-US" sz="1100" b="1">
                <a:solidFill>
                  <a:srgbClr val="8E7CC3"/>
                </a:solidFill>
                <a:latin typeface="Helvetica Neue"/>
                <a:ea typeface="Helvetica Neue"/>
                <a:cs typeface="Helvetica Neue"/>
                <a:sym typeface="Helvetica Neue"/>
              </a:rPr>
              <a:t>Cervix:</a:t>
            </a:r>
            <a:r>
              <a:rPr lang="en-US" sz="1100" b="1" i="1">
                <a:solidFill>
                  <a:srgbClr val="8E7CC3"/>
                </a:solidFill>
                <a:latin typeface="Helvetica Neue"/>
                <a:ea typeface="Helvetica Neue"/>
                <a:cs typeface="Helvetica Neue"/>
                <a:sym typeface="Helvetica Neue"/>
              </a:rPr>
              <a:t> </a:t>
            </a:r>
            <a:r>
              <a:rPr lang="en-US" sz="1100">
                <a:solidFill>
                  <a:schemeClr val="dk1"/>
                </a:solidFill>
                <a:latin typeface="Helvetica Neue"/>
                <a:ea typeface="Helvetica Neue"/>
                <a:cs typeface="Helvetica Neue"/>
                <a:sym typeface="Helvetica Neue"/>
              </a:rPr>
              <a:t>A canal at the base of the uterus, that opens into the vagina. </a:t>
            </a:r>
            <a:endParaRPr sz="1100">
              <a:solidFill>
                <a:schemeClr val="dk1"/>
              </a:solidFill>
              <a:latin typeface="Helvetica Neue"/>
              <a:ea typeface="Helvetica Neue"/>
              <a:cs typeface="Helvetica Neue"/>
              <a:sym typeface="Helvetica Neue"/>
            </a:endParaRPr>
          </a:p>
          <a:p>
            <a:pPr marL="685800" lvl="0" indent="-298450" algn="just" rtl="0">
              <a:lnSpc>
                <a:spcPct val="115000"/>
              </a:lnSpc>
              <a:spcBef>
                <a:spcPts val="0"/>
              </a:spcBef>
              <a:spcAft>
                <a:spcPts val="0"/>
              </a:spcAft>
              <a:buClr>
                <a:schemeClr val="dk1"/>
              </a:buClr>
              <a:buSzPts val="1100"/>
              <a:buChar char="●"/>
            </a:pPr>
            <a:r>
              <a:rPr lang="en-US" sz="1100" b="1">
                <a:solidFill>
                  <a:srgbClr val="8E7CC3"/>
                </a:solidFill>
                <a:latin typeface="Helvetica Neue"/>
                <a:ea typeface="Helvetica Neue"/>
                <a:cs typeface="Helvetica Neue"/>
                <a:sym typeface="Helvetica Neue"/>
              </a:rPr>
              <a:t>Vagina:</a:t>
            </a:r>
            <a:r>
              <a:rPr lang="en-US" sz="1100" b="1" i="1">
                <a:solidFill>
                  <a:srgbClr val="8E7CC3"/>
                </a:solidFill>
                <a:latin typeface="Helvetica Neue"/>
                <a:ea typeface="Helvetica Neue"/>
                <a:cs typeface="Helvetica Neue"/>
                <a:sym typeface="Helvetica Neue"/>
              </a:rPr>
              <a:t> </a:t>
            </a:r>
            <a:r>
              <a:rPr lang="en-US" sz="1100">
                <a:solidFill>
                  <a:schemeClr val="dk1"/>
                </a:solidFill>
                <a:latin typeface="Helvetica Neue"/>
                <a:ea typeface="Helvetica Neue"/>
                <a:cs typeface="Helvetica Neue"/>
                <a:sym typeface="Helvetica Neue"/>
              </a:rPr>
              <a:t>Canal that connects the uterus to the outside of the body. Entrance to the reproductive organs and exit for the delivery of a baby.</a:t>
            </a:r>
            <a:endParaRPr sz="1100">
              <a:solidFill>
                <a:schemeClr val="dk1"/>
              </a:solidFill>
              <a:latin typeface="Helvetica Neue"/>
              <a:ea typeface="Helvetica Neue"/>
              <a:cs typeface="Helvetica Neue"/>
              <a:sym typeface="Helvetica Neue"/>
            </a:endParaRPr>
          </a:p>
          <a:p>
            <a:pPr marL="685800" lvl="0" indent="-298450" algn="just" rtl="0">
              <a:lnSpc>
                <a:spcPct val="115000"/>
              </a:lnSpc>
              <a:spcBef>
                <a:spcPts val="0"/>
              </a:spcBef>
              <a:spcAft>
                <a:spcPts val="0"/>
              </a:spcAft>
              <a:buClr>
                <a:schemeClr val="dk1"/>
              </a:buClr>
              <a:buSzPts val="1100"/>
              <a:buFont typeface="Helvetica Neue"/>
              <a:buChar char="●"/>
            </a:pPr>
            <a:r>
              <a:rPr lang="en-US" sz="1100" b="1">
                <a:solidFill>
                  <a:srgbClr val="8E7CC3"/>
                </a:solidFill>
                <a:latin typeface="Helvetica Neue"/>
                <a:ea typeface="Helvetica Neue"/>
                <a:cs typeface="Helvetica Neue"/>
                <a:sym typeface="Helvetica Neue"/>
              </a:rPr>
              <a:t>Urethra: </a:t>
            </a:r>
            <a:r>
              <a:rPr lang="en-US" sz="1100">
                <a:solidFill>
                  <a:schemeClr val="dk1"/>
                </a:solidFill>
                <a:latin typeface="Helvetica Neue"/>
                <a:ea typeface="Helvetica Neue"/>
                <a:cs typeface="Helvetica Neue"/>
                <a:sym typeface="Helvetica Neue"/>
              </a:rPr>
              <a:t>The tube that carries urine from the bladder to the outside of the body.</a:t>
            </a:r>
            <a:endParaRPr sz="1100">
              <a:solidFill>
                <a:schemeClr val="dk1"/>
              </a:solidFill>
              <a:latin typeface="Helvetica Neue"/>
              <a:ea typeface="Helvetica Neue"/>
              <a:cs typeface="Helvetica Neue"/>
              <a:sym typeface="Helvetica Neue"/>
            </a:endParaRPr>
          </a:p>
          <a:p>
            <a:pPr marL="685800" lvl="0" indent="-298450" algn="just" rtl="0">
              <a:lnSpc>
                <a:spcPct val="115000"/>
              </a:lnSpc>
              <a:spcBef>
                <a:spcPts val="0"/>
              </a:spcBef>
              <a:spcAft>
                <a:spcPts val="0"/>
              </a:spcAft>
              <a:buClr>
                <a:schemeClr val="dk1"/>
              </a:buClr>
              <a:buSzPts val="1100"/>
              <a:buFont typeface="Helvetica Neue"/>
              <a:buChar char="●"/>
            </a:pPr>
            <a:r>
              <a:rPr lang="en-US" sz="1100" b="1">
                <a:solidFill>
                  <a:srgbClr val="8E7CC3"/>
                </a:solidFill>
                <a:latin typeface="Helvetica Neue"/>
                <a:ea typeface="Helvetica Neue"/>
                <a:cs typeface="Helvetica Neue"/>
                <a:sym typeface="Helvetica Neue"/>
              </a:rPr>
              <a:t>Anus:</a:t>
            </a:r>
            <a:r>
              <a:rPr lang="en-US" sz="1100">
                <a:solidFill>
                  <a:schemeClr val="dk1"/>
                </a:solidFill>
                <a:latin typeface="Helvetica Neue"/>
                <a:ea typeface="Helvetica Neue"/>
                <a:cs typeface="Helvetica Neue"/>
                <a:sym typeface="Helvetica Neue"/>
              </a:rPr>
              <a:t> The opening for waste matter from the digestive system to exit the body.  </a:t>
            </a:r>
            <a:endParaRPr/>
          </a:p>
        </p:txBody>
      </p:sp>
      <p:sp>
        <p:nvSpPr>
          <p:cNvPr id="573" name="Google Shape;573;g30c3bf39a6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2ddb2b907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t>All of the activity of the female reproductive system begins in the ovary.  </a:t>
            </a:r>
            <a:endParaRPr sz="1200"/>
          </a:p>
          <a:p>
            <a:pPr marL="0" lvl="0" indent="0" algn="l" rtl="0">
              <a:spcBef>
                <a:spcPts val="0"/>
              </a:spcBef>
              <a:spcAft>
                <a:spcPts val="0"/>
              </a:spcAft>
              <a:buNone/>
            </a:pPr>
            <a:r>
              <a:rPr lang="en-US" sz="1300" b="1">
                <a:solidFill>
                  <a:schemeClr val="dk1"/>
                </a:solidFill>
                <a:latin typeface="Calibri"/>
                <a:ea typeface="Calibri"/>
                <a:cs typeface="Calibri"/>
                <a:sym typeface="Calibri"/>
              </a:rPr>
              <a:t>The ovary is responsible for developing and releasing an egg.</a:t>
            </a:r>
            <a:r>
              <a:rPr lang="en-US" sz="1300">
                <a:solidFill>
                  <a:schemeClr val="dk1"/>
                </a:solidFill>
                <a:latin typeface="Calibri"/>
                <a:ea typeface="Calibri"/>
                <a:cs typeface="Calibri"/>
                <a:sym typeface="Calibri"/>
              </a:rPr>
              <a:t> An egg is the female cell of reproduction. An egg is no bigger than the point of a pin, but every egg in your ovary contains all of your DNA! That’s a lot of amazing information in one tiny egg!</a:t>
            </a:r>
            <a:endParaRPr sz="1200"/>
          </a:p>
        </p:txBody>
      </p:sp>
      <p:sp>
        <p:nvSpPr>
          <p:cNvPr id="585" name="Google Shape;585;g2ddb2b907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2543cd49049_0_5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2543cd49049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of the onset of puberty, every month, an egg starts to grow and develop in the ovary.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egg is surrounded by a special, protective tissue, called a follicle (point out the small egg and the follicle, in the image). The egg and the follicle grow together (point out the egg and follicle mid-size).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595" name="Google Shape;595;g2543cd49049_0_55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2d22c08270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2d22c0827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the egg is ready, it is released from its follicle -- </a:t>
            </a:r>
            <a:r>
              <a:rPr lang="en-US" sz="1300" i="1">
                <a:solidFill>
                  <a:schemeClr val="dk1"/>
                </a:solidFill>
                <a:latin typeface="Calibri"/>
                <a:ea typeface="Calibri"/>
                <a:cs typeface="Calibri"/>
                <a:sym typeface="Calibri"/>
              </a:rPr>
              <a:t>this is called </a:t>
            </a:r>
            <a:r>
              <a:rPr lang="en-US" sz="1300">
                <a:solidFill>
                  <a:schemeClr val="dk1"/>
                </a:solidFill>
                <a:latin typeface="Calibri"/>
                <a:ea typeface="Calibri"/>
                <a:cs typeface="Calibri"/>
                <a:sym typeface="Calibri"/>
              </a:rPr>
              <a:t>OVULATION (</a:t>
            </a:r>
            <a:r>
              <a:rPr lang="en-US" sz="1300" i="1">
                <a:solidFill>
                  <a:schemeClr val="dk1"/>
                </a:solidFill>
                <a:latin typeface="Calibri"/>
                <a:ea typeface="Calibri"/>
                <a:cs typeface="Calibri"/>
                <a:sym typeface="Calibri"/>
              </a:rPr>
              <a:t>point out the empty follicle)</a:t>
            </a:r>
            <a:r>
              <a:rPr lang="en-US" sz="1300">
                <a:solidFill>
                  <a:schemeClr val="dk1"/>
                </a:solidFill>
                <a:latin typeface="Calibri"/>
                <a:ea typeface="Calibri"/>
                <a:cs typeface="Calibri"/>
                <a:sym typeface="Calibri"/>
              </a:rPr>
              <a:t> -- into the fallopian tube, to begin its journey. (We will talk more about this journey in the next lesson.)</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r>
              <a:rPr lang="en-US" sz="1200"/>
              <a:t>Ovulation takes place in the ovary every month. Something else happens …</a:t>
            </a:r>
            <a:endParaRPr sz="1200"/>
          </a:p>
          <a:p>
            <a:pPr marL="0" lvl="0" indent="0" algn="l" rtl="0">
              <a:spcBef>
                <a:spcPts val="0"/>
              </a:spcBef>
              <a:spcAft>
                <a:spcPts val="0"/>
              </a:spcAft>
              <a:buNone/>
            </a:pPr>
            <a:r>
              <a:rPr lang="en-US" sz="1200"/>
              <a:t>Ovulation makes the 2 main female hormones: estrogen and progesterone.</a:t>
            </a:r>
            <a:endParaRPr sz="1200"/>
          </a:p>
        </p:txBody>
      </p:sp>
      <p:sp>
        <p:nvSpPr>
          <p:cNvPr id="608" name="Google Shape;608;g2d22c08270_0_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2ad85f727a3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2ad85f727a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300">
                <a:solidFill>
                  <a:schemeClr val="dk1"/>
                </a:solidFill>
                <a:latin typeface="Calibri"/>
                <a:ea typeface="Calibri"/>
                <a:cs typeface="Calibri"/>
                <a:sym typeface="Calibri"/>
              </a:rPr>
              <a:t>The growing egg and follicle produce the hormone estrogen. The bigger and more mature the egg and follicle get, the more estrogen they make (point out the growing egg/follicle).  This seemingly small event in the ovary releases estrogen to every part of your body: brain, bones, skin, etc!</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620" name="Google Shape;620;g2ad85f727a3_0_7: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2543cd49049_0_5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2543cd49049_0_5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the egg is ready, it is released from its follicle -- this is called OVULATION (point out the empty follicle) -- into the fallopian tube.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After ovulation, the empty follicle in the ovary is turned into a new tissue that now makes the hormone progesterone. This tissue is called the corpus luteum.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Fun facts: corpus is the Latin word for ‘body’ and luteum comes from the word ‘lutum’ which is a plant that was used to dye cloth yellow. Under the microscope the corpus luteum tissue is yellowish in color. Hence the name, “yellow body”.</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35" name="Google Shape;635;g2543cd49049_0_59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d22c08270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434343"/>
                </a:solidFill>
                <a:latin typeface="Calibri"/>
                <a:ea typeface="Calibri"/>
                <a:cs typeface="Calibri"/>
                <a:sym typeface="Calibri"/>
              </a:rPr>
              <a:t>Now it’s your turn to describe what happens in the ovary each month.</a:t>
            </a:r>
            <a:endParaRPr sz="1300" b="1">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rgbClr val="434343"/>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Drawing Anatomy</a:t>
            </a:r>
            <a:r>
              <a:rPr lang="en-US" sz="1300" i="1">
                <a:solidFill>
                  <a:srgbClr val="434343"/>
                </a:solidFill>
                <a:latin typeface="Calibri"/>
                <a:ea typeface="Calibri"/>
                <a:cs typeface="Calibri"/>
                <a:sym typeface="Calibri"/>
              </a:rPr>
              <a:t> worksheet for students to complete. </a:t>
            </a:r>
            <a:endParaRPr sz="1300" b="1">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rgbClr val="434343"/>
                </a:solidFill>
                <a:latin typeface="Calibri"/>
                <a:ea typeface="Calibri"/>
                <a:cs typeface="Calibri"/>
                <a:sym typeface="Calibri"/>
              </a:rPr>
              <a:t>Give students a few minutes to complete, then, click through the following four slides to illustrate both the growth of the egg and follicle in the ovary and how estrogen and then progesterone are produced. </a:t>
            </a:r>
            <a:endParaRPr/>
          </a:p>
        </p:txBody>
      </p:sp>
      <p:sp>
        <p:nvSpPr>
          <p:cNvPr id="651" name="Google Shape;651;g2d22c08270_0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ad85f727a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434343"/>
                </a:solidFill>
                <a:latin typeface="Calibri"/>
                <a:ea typeface="Calibri"/>
                <a:cs typeface="Calibri"/>
                <a:sym typeface="Calibri"/>
              </a:rPr>
              <a:t>1. Now it’s your turn to describe what happens in the ovary each month.</a:t>
            </a:r>
            <a:endParaRPr sz="1300" i="1">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What happens to the egg? What happens to the follicle?</a:t>
            </a:r>
            <a:endParaRPr sz="1300">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rgbClr val="434343"/>
                </a:solidFill>
                <a:latin typeface="Calibri"/>
                <a:ea typeface="Calibri"/>
                <a:cs typeface="Calibri"/>
                <a:sym typeface="Calibri"/>
              </a:rPr>
              <a:t>Have the students describe the ovulation cycle to the best of their ability. Other students can add or correct statements. Prompt what has not been addressed by the students. </a:t>
            </a:r>
            <a:endParaRPr/>
          </a:p>
        </p:txBody>
      </p:sp>
      <p:sp>
        <p:nvSpPr>
          <p:cNvPr id="659" name="Google Shape;659;g2ad85f727a3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2d22c0827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2. What is OVULATION and where in the body does it happen?</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Ovulation is the bursting of the mature egg from the follicle; it happens in the ovary.</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68" name="Google Shape;668;g2d22c08270_0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2d22c08270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3. What are the 2 main jobs of the ovary that happen together?  </a:t>
            </a:r>
            <a:endParaRPr sz="1300" b="1">
              <a:solidFill>
                <a:schemeClr val="dk1"/>
              </a:solidFill>
              <a:latin typeface="Calibri"/>
              <a:ea typeface="Calibri"/>
              <a:cs typeface="Calibri"/>
              <a:sym typeface="Calibri"/>
            </a:endParaRPr>
          </a:p>
          <a:p>
            <a:pPr marL="914400" lvl="0" indent="-311150" algn="l" rtl="0">
              <a:lnSpc>
                <a:spcPct val="115000"/>
              </a:lnSpc>
              <a:spcBef>
                <a:spcPts val="0"/>
              </a:spcBef>
              <a:spcAft>
                <a:spcPts val="0"/>
              </a:spcAft>
              <a:buClr>
                <a:schemeClr val="dk1"/>
              </a:buClr>
              <a:buSzPts val="1300"/>
              <a:buFont typeface="Calibri"/>
              <a:buAutoNum type="alphaLcParenR"/>
            </a:pPr>
            <a:r>
              <a:rPr lang="en-US" sz="1300">
                <a:solidFill>
                  <a:schemeClr val="dk1"/>
                </a:solidFill>
                <a:latin typeface="Calibri"/>
                <a:ea typeface="Calibri"/>
                <a:cs typeface="Calibri"/>
                <a:sym typeface="Calibri"/>
              </a:rPr>
              <a:t>Develop and ovulate an egg. </a:t>
            </a:r>
            <a:endParaRPr sz="13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   b)      Produce the 2 main female hormones. </a:t>
            </a:r>
            <a:endParaRPr/>
          </a:p>
        </p:txBody>
      </p:sp>
      <p:sp>
        <p:nvSpPr>
          <p:cNvPr id="679" name="Google Shape;679;g2d22c08270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2d22c08270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4. What are 2 main female hormones made by the ovary?</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    Estrogen and Progesterone.</a:t>
            </a:r>
            <a:endParaRPr/>
          </a:p>
        </p:txBody>
      </p:sp>
      <p:sp>
        <p:nvSpPr>
          <p:cNvPr id="691" name="Google Shape;691;g2d22c08270_0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2543cd49049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5" name="Google Shape;705;g2543cd49049_0_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3"/>
        <p:cNvGrpSpPr/>
        <p:nvPr/>
      </p:nvGrpSpPr>
      <p:grpSpPr>
        <a:xfrm>
          <a:off x="0" y="0"/>
          <a:ext cx="0" cy="0"/>
          <a:chOff x="0" y="0"/>
          <a:chExt cx="0" cy="0"/>
        </a:xfrm>
      </p:grpSpPr>
      <p:sp>
        <p:nvSpPr>
          <p:cNvPr id="484" name="Google Shape;484;p9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5" name="Google Shape;485;p9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86" name="Google Shape;486;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7" name="Google Shape;487;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8" name="Google Shape;488;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9"/>
        <p:cNvGrpSpPr/>
        <p:nvPr/>
      </p:nvGrpSpPr>
      <p:grpSpPr>
        <a:xfrm>
          <a:off x="0" y="0"/>
          <a:ext cx="0" cy="0"/>
          <a:chOff x="0" y="0"/>
          <a:chExt cx="0" cy="0"/>
        </a:xfrm>
      </p:grpSpPr>
      <p:sp>
        <p:nvSpPr>
          <p:cNvPr id="490" name="Google Shape;490;p9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91" name="Google Shape;491;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2" name="Google Shape;492;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3" name="Google Shape;493;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0"/>
        <p:cNvGrpSpPr/>
        <p:nvPr/>
      </p:nvGrpSpPr>
      <p:grpSpPr>
        <a:xfrm>
          <a:off x="0" y="0"/>
          <a:ext cx="0" cy="0"/>
          <a:chOff x="0" y="0"/>
          <a:chExt cx="0" cy="0"/>
        </a:xfrm>
      </p:grpSpPr>
      <p:sp>
        <p:nvSpPr>
          <p:cNvPr id="501" name="Google Shape;501;p10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02" name="Google Shape;502;p10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3" name="Google Shape;503;p10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4" name="Google Shape;504;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5" name="Google Shape;505;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6" name="Google Shape;506;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7"/>
        <p:cNvGrpSpPr/>
        <p:nvPr/>
      </p:nvGrpSpPr>
      <p:grpSpPr>
        <a:xfrm>
          <a:off x="0" y="0"/>
          <a:ext cx="0" cy="0"/>
          <a:chOff x="0" y="0"/>
          <a:chExt cx="0" cy="0"/>
        </a:xfrm>
      </p:grpSpPr>
      <p:sp>
        <p:nvSpPr>
          <p:cNvPr id="508" name="Google Shape;508;p10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9" name="Google Shape;509;p10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0" name="Google Shape;510;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1" name="Google Shape;511;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2" name="Google Shape;512;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9"/>
        <p:cNvGrpSpPr/>
        <p:nvPr/>
      </p:nvGrpSpPr>
      <p:grpSpPr>
        <a:xfrm>
          <a:off x="0" y="0"/>
          <a:ext cx="0" cy="0"/>
          <a:chOff x="0" y="0"/>
          <a:chExt cx="0" cy="0"/>
        </a:xfrm>
      </p:grpSpPr>
      <p:sp>
        <p:nvSpPr>
          <p:cNvPr id="520" name="Google Shape;520;p10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21" name="Google Shape;521;p10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22" name="Google Shape;522;p10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23" name="Google Shape;523;p10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4" name="Google Shape;524;p10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5" name="Google Shape;525;p10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6"/>
        <p:cNvGrpSpPr/>
        <p:nvPr/>
      </p:nvGrpSpPr>
      <p:grpSpPr>
        <a:xfrm>
          <a:off x="0" y="0"/>
          <a:ext cx="0" cy="0"/>
          <a:chOff x="0" y="0"/>
          <a:chExt cx="0" cy="0"/>
        </a:xfrm>
      </p:grpSpPr>
      <p:sp>
        <p:nvSpPr>
          <p:cNvPr id="527" name="Google Shape;527;p10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8" name="Google Shape;528;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9" name="Google Shape;529;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0" name="Google Shape;530;p1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31"/>
        <p:cNvGrpSpPr/>
        <p:nvPr/>
      </p:nvGrpSpPr>
      <p:grpSpPr>
        <a:xfrm>
          <a:off x="0" y="0"/>
          <a:ext cx="0" cy="0"/>
          <a:chOff x="0" y="0"/>
          <a:chExt cx="0" cy="0"/>
        </a:xfrm>
      </p:grpSpPr>
      <p:sp>
        <p:nvSpPr>
          <p:cNvPr id="532" name="Google Shape;532;p10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33" name="Google Shape;533;p10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34" name="Google Shape;534;p10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35" name="Google Shape;535;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6" name="Google Shape;536;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7" name="Google Shape;537;p1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solidFill>
                <a:srgbClr val="888888"/>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image" Target="../media/image1.png"/><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theme" Target="../theme/theme3.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5.xml"/><Relationship Id="rId1" Type="http://schemas.openxmlformats.org/officeDocument/2006/relationships/slideLayout" Target="../slideLayouts/slideLayout94.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7.xml"/><Relationship Id="rId1" Type="http://schemas.openxmlformats.org/officeDocument/2006/relationships/slideLayout" Target="../slideLayouts/slideLayout96.xml"/><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00.xml"/><Relationship Id="rId2" Type="http://schemas.openxmlformats.org/officeDocument/2006/relationships/slideLayout" Target="../slideLayouts/slideLayout99.xml"/><Relationship Id="rId1" Type="http://schemas.openxmlformats.org/officeDocument/2006/relationships/slideLayout" Target="../slideLayouts/slideLayout98.xml"/><Relationship Id="rId5" Type="http://schemas.openxmlformats.org/officeDocument/2006/relationships/image" Target="../media/image1.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3">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9" name="Google Shape;479;p9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0" name="Google Shape;480;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1" name="Google Shape;481;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2" name="Google Shape;482;p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1" r:id="rId1"/>
    <p:sldLayoutId id="214748374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94"/>
        <p:cNvGrpSpPr/>
        <p:nvPr/>
      </p:nvGrpSpPr>
      <p:grpSpPr>
        <a:xfrm>
          <a:off x="0" y="0"/>
          <a:ext cx="0" cy="0"/>
          <a:chOff x="0" y="0"/>
          <a:chExt cx="0" cy="0"/>
        </a:xfrm>
      </p:grpSpPr>
      <p:sp>
        <p:nvSpPr>
          <p:cNvPr id="495" name="Google Shape;495;p10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96" name="Google Shape;496;p10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7" name="Google Shape;497;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8" name="Google Shape;498;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9" name="Google Shape;499;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3" r:id="rId1"/>
    <p:sldLayoutId id="2147483744"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13"/>
        <p:cNvGrpSpPr/>
        <p:nvPr/>
      </p:nvGrpSpPr>
      <p:grpSpPr>
        <a:xfrm>
          <a:off x="0" y="0"/>
          <a:ext cx="0" cy="0"/>
          <a:chOff x="0" y="0"/>
          <a:chExt cx="0" cy="0"/>
        </a:xfrm>
      </p:grpSpPr>
      <p:sp>
        <p:nvSpPr>
          <p:cNvPr id="514" name="Google Shape;514;p10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5" name="Google Shape;515;p10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6" name="Google Shape;516;p10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7" name="Google Shape;517;p10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8" name="Google Shape;518;p10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9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9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6.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96.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9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96.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9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96.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9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41"/>
        <p:cNvGrpSpPr/>
        <p:nvPr/>
      </p:nvGrpSpPr>
      <p:grpSpPr>
        <a:xfrm>
          <a:off x="0" y="0"/>
          <a:ext cx="0" cy="0"/>
          <a:chOff x="0" y="0"/>
          <a:chExt cx="0" cy="0"/>
        </a:xfrm>
      </p:grpSpPr>
      <p:sp>
        <p:nvSpPr>
          <p:cNvPr id="542" name="Google Shape;542;p10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43" name="Google Shape;543;p107"/>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44" name="Google Shape;544;p107"/>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45" name="Google Shape;545;p10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546" name="Google Shape;546;p10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10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53" name="Google Shape;553;p108"/>
          <p:cNvSpPr txBox="1"/>
          <p:nvPr/>
        </p:nvSpPr>
        <p:spPr>
          <a:xfrm>
            <a:off x="221389" y="1915997"/>
            <a:ext cx="8701200" cy="4297500"/>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100000"/>
              </a:lnSpc>
              <a:spcBef>
                <a:spcPts val="0"/>
              </a:spcBef>
              <a:spcAft>
                <a:spcPts val="0"/>
              </a:spcAft>
              <a:buClr>
                <a:srgbClr val="595959"/>
              </a:buClr>
              <a:buSzPts val="3200"/>
              <a:buFont typeface="Arial"/>
              <a:buNone/>
            </a:pPr>
            <a:endParaRPr sz="3600">
              <a:solidFill>
                <a:srgbClr val="595959"/>
              </a:solidFill>
              <a:latin typeface="Calibri"/>
              <a:ea typeface="Calibri"/>
              <a:cs typeface="Calibri"/>
              <a:sym typeface="Calibri"/>
            </a:endParaRPr>
          </a:p>
          <a:p>
            <a:pPr marL="0" marR="0" lvl="0" indent="0" algn="ctr" rtl="0">
              <a:lnSpc>
                <a:spcPct val="100000"/>
              </a:lnSpc>
              <a:spcBef>
                <a:spcPts val="640"/>
              </a:spcBef>
              <a:spcAft>
                <a:spcPts val="0"/>
              </a:spcAft>
              <a:buClr>
                <a:srgbClr val="595959"/>
              </a:buClr>
              <a:buSzPts val="800"/>
              <a:buFont typeface="Arial"/>
              <a:buNone/>
            </a:pPr>
            <a:r>
              <a:rPr lang="en-US" sz="3600">
                <a:solidFill>
                  <a:srgbClr val="595959"/>
                </a:solidFill>
                <a:latin typeface="Lexend ExtraLight"/>
                <a:ea typeface="Lexend ExtraLight"/>
                <a:cs typeface="Lexend ExtraLight"/>
                <a:sym typeface="Lexend ExtraLight"/>
              </a:rPr>
              <a:t>To understand your health, </a:t>
            </a:r>
            <a:br>
              <a:rPr lang="en-US" sz="3600">
                <a:solidFill>
                  <a:srgbClr val="595959"/>
                </a:solidFill>
                <a:latin typeface="Lexend ExtraLight"/>
                <a:ea typeface="Lexend ExtraLight"/>
                <a:cs typeface="Lexend ExtraLight"/>
                <a:sym typeface="Lexend ExtraLight"/>
              </a:rPr>
            </a:br>
            <a:r>
              <a:rPr lang="en-US" sz="3600">
                <a:solidFill>
                  <a:srgbClr val="595959"/>
                </a:solidFill>
                <a:latin typeface="Lexend ExtraLight"/>
                <a:ea typeface="Lexend ExtraLight"/>
                <a:cs typeface="Lexend ExtraLight"/>
                <a:sym typeface="Lexend ExtraLight"/>
              </a:rPr>
              <a:t>it’s important to know the basic parts </a:t>
            </a:r>
            <a:br>
              <a:rPr lang="en-US" sz="3600">
                <a:solidFill>
                  <a:srgbClr val="595959"/>
                </a:solidFill>
                <a:latin typeface="Lexend ExtraLight"/>
                <a:ea typeface="Lexend ExtraLight"/>
                <a:cs typeface="Lexend ExtraLight"/>
                <a:sym typeface="Lexend ExtraLight"/>
              </a:rPr>
            </a:br>
            <a:r>
              <a:rPr lang="en-US" sz="3600">
                <a:solidFill>
                  <a:srgbClr val="595959"/>
                </a:solidFill>
                <a:latin typeface="Lexend ExtraLight"/>
                <a:ea typeface="Lexend ExtraLight"/>
                <a:cs typeface="Lexend ExtraLight"/>
                <a:sym typeface="Lexend ExtraLight"/>
              </a:rPr>
              <a:t>of your </a:t>
            </a:r>
            <a:r>
              <a:rPr lang="en-US" sz="3600">
                <a:solidFill>
                  <a:srgbClr val="8587C2"/>
                </a:solidFill>
                <a:latin typeface="Lexend ExtraLight"/>
                <a:ea typeface="Lexend ExtraLight"/>
                <a:cs typeface="Lexend ExtraLight"/>
                <a:sym typeface="Lexend ExtraLight"/>
              </a:rPr>
              <a:t>reproductive system</a:t>
            </a:r>
            <a:r>
              <a:rPr lang="en-US" sz="3600">
                <a:solidFill>
                  <a:srgbClr val="595959"/>
                </a:solidFill>
                <a:latin typeface="Lexend ExtraLight"/>
                <a:ea typeface="Lexend ExtraLight"/>
                <a:cs typeface="Lexend ExtraLight"/>
                <a:sym typeface="Lexend ExtraLight"/>
              </a:rPr>
              <a:t>.</a:t>
            </a:r>
            <a:endParaRPr sz="3600">
              <a:solidFill>
                <a:srgbClr val="595959"/>
              </a:solidFill>
              <a:latin typeface="Lexend ExtraLight"/>
              <a:ea typeface="Lexend ExtraLight"/>
              <a:cs typeface="Lexend ExtraLight"/>
              <a:sym typeface="Lexend ExtraLight"/>
            </a:endParaRPr>
          </a:p>
        </p:txBody>
      </p:sp>
      <p:sp>
        <p:nvSpPr>
          <p:cNvPr id="554" name="Google Shape;554;p108"/>
          <p:cNvSpPr txBox="1">
            <a:spLocks noGrp="1"/>
          </p:cNvSpPr>
          <p:nvPr>
            <p:ph type="title"/>
          </p:nvPr>
        </p:nvSpPr>
        <p:spPr>
          <a:xfrm>
            <a:off x="283625" y="2143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a:latin typeface="Lexend Thin"/>
                <a:ea typeface="Lexend Thin"/>
                <a:cs typeface="Lexend Thin"/>
                <a:sym typeface="Lexend Thin"/>
              </a:rPr>
              <a:t>Understand Your Health</a:t>
            </a:r>
            <a:endParaRPr b="1">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0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560" name="Google Shape;560;p109" descr="f_overview_female.png"/>
          <p:cNvPicPr preferRelativeResize="0"/>
          <p:nvPr/>
        </p:nvPicPr>
        <p:blipFill rotWithShape="1">
          <a:blip r:embed="rId3">
            <a:alphaModFix/>
          </a:blip>
          <a:srcRect t="8357"/>
          <a:stretch/>
        </p:blipFill>
        <p:spPr>
          <a:xfrm>
            <a:off x="0" y="1691763"/>
            <a:ext cx="9143998" cy="4104126"/>
          </a:xfrm>
          <a:prstGeom prst="rect">
            <a:avLst/>
          </a:prstGeom>
          <a:noFill/>
          <a:ln>
            <a:noFill/>
          </a:ln>
        </p:spPr>
      </p:pic>
      <p:sp>
        <p:nvSpPr>
          <p:cNvPr id="561" name="Google Shape;561;p109"/>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Female Reproductive System</a:t>
            </a:r>
            <a:endParaRPr sz="2900">
              <a:latin typeface="Lexend Thin"/>
              <a:ea typeface="Lexend Thin"/>
              <a:cs typeface="Lexend Thin"/>
              <a:sym typeface="Lexend Thi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110"/>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0">
                <a:latin typeface="Lexend Thin"/>
                <a:ea typeface="Lexend Thin"/>
                <a:cs typeface="Lexend Thin"/>
                <a:sym typeface="Lexend Thin"/>
              </a:rPr>
              <a:t>Female Anatomy </a:t>
            </a:r>
            <a:r>
              <a:rPr lang="en-US" sz="2900">
                <a:latin typeface="Lexend"/>
                <a:ea typeface="Lexend"/>
                <a:cs typeface="Lexend"/>
                <a:sym typeface="Lexend"/>
              </a:rPr>
              <a:t>Quiz</a:t>
            </a:r>
            <a:endParaRPr sz="2900">
              <a:latin typeface="Lexend"/>
              <a:ea typeface="Lexend"/>
              <a:cs typeface="Lexend"/>
              <a:sym typeface="Lexend"/>
            </a:endParaRPr>
          </a:p>
        </p:txBody>
      </p:sp>
      <p:sp>
        <p:nvSpPr>
          <p:cNvPr id="567" name="Google Shape;567;p110"/>
          <p:cNvSpPr txBox="1">
            <a:spLocks noGrp="1"/>
          </p:cNvSpPr>
          <p:nvPr>
            <p:ph type="body" idx="1"/>
          </p:nvPr>
        </p:nvSpPr>
        <p:spPr>
          <a:xfrm>
            <a:off x="931975" y="5140362"/>
            <a:ext cx="2601900" cy="110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Cervix</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Ovary</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Bladder</a:t>
            </a:r>
            <a:endParaRPr/>
          </a:p>
          <a:p>
            <a:pPr marL="0" marR="0" lvl="0" indent="0" algn="l" rtl="0">
              <a:lnSpc>
                <a:spcPct val="100000"/>
              </a:lnSpc>
              <a:spcBef>
                <a:spcPts val="60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a:p>
            <a:pPr marL="0" marR="0" lvl="0" indent="0" algn="l" rtl="0">
              <a:lnSpc>
                <a:spcPct val="100000"/>
              </a:lnSpc>
              <a:spcBef>
                <a:spcPts val="28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p:txBody>
      </p:sp>
      <p:sp>
        <p:nvSpPr>
          <p:cNvPr id="568" name="Google Shape;568;p110"/>
          <p:cNvSpPr txBox="1"/>
          <p:nvPr/>
        </p:nvSpPr>
        <p:spPr>
          <a:xfrm>
            <a:off x="3133837" y="5194337"/>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Vagina</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Fallopian Tube</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Uterus</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69" name="Google Shape;569;p110"/>
          <p:cNvSpPr txBox="1"/>
          <p:nvPr/>
        </p:nvSpPr>
        <p:spPr>
          <a:xfrm>
            <a:off x="6091337" y="5140350"/>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Anus</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Urethra</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pic>
        <p:nvPicPr>
          <p:cNvPr id="570" name="Google Shape;570;p110"/>
          <p:cNvPicPr preferRelativeResize="0"/>
          <p:nvPr/>
        </p:nvPicPr>
        <p:blipFill>
          <a:blip r:embed="rId3">
            <a:alphaModFix/>
          </a:blip>
          <a:stretch>
            <a:fillRect/>
          </a:stretch>
        </p:blipFill>
        <p:spPr>
          <a:xfrm>
            <a:off x="152400" y="1268375"/>
            <a:ext cx="8839200" cy="361130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111"/>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0">
                <a:latin typeface="Lexend Thin"/>
                <a:ea typeface="Lexend Thin"/>
                <a:cs typeface="Lexend Thin"/>
                <a:sym typeface="Lexend Thin"/>
              </a:rPr>
              <a:t>Female Anatomy Quiz </a:t>
            </a:r>
            <a:r>
              <a:rPr lang="en-US" sz="2900">
                <a:latin typeface="Lexend"/>
                <a:ea typeface="Lexend"/>
                <a:cs typeface="Lexend"/>
                <a:sym typeface="Lexend"/>
              </a:rPr>
              <a:t>Answers</a:t>
            </a:r>
            <a:endParaRPr sz="2900">
              <a:latin typeface="Lexend"/>
              <a:ea typeface="Lexend"/>
              <a:cs typeface="Lexend"/>
              <a:sym typeface="Lexend"/>
            </a:endParaRPr>
          </a:p>
        </p:txBody>
      </p:sp>
      <p:sp>
        <p:nvSpPr>
          <p:cNvPr id="576" name="Google Shape;576;p111"/>
          <p:cNvSpPr txBox="1"/>
          <p:nvPr/>
        </p:nvSpPr>
        <p:spPr>
          <a:xfrm>
            <a:off x="931975" y="5184475"/>
            <a:ext cx="651000" cy="11097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D</a:t>
            </a:r>
            <a:endParaRPr/>
          </a:p>
          <a:p>
            <a:pPr marL="0" marR="0" lvl="0" indent="0" algn="ctr" rtl="0">
              <a:lnSpc>
                <a:spcPct val="11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A</a:t>
            </a:r>
            <a:endParaRPr/>
          </a:p>
          <a:p>
            <a:pPr marL="0" marR="0" lvl="0" indent="0" algn="ctr" rtl="0">
              <a:lnSpc>
                <a:spcPct val="11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F</a:t>
            </a: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pic>
        <p:nvPicPr>
          <p:cNvPr id="577" name="Google Shape;577;p111"/>
          <p:cNvPicPr preferRelativeResize="0"/>
          <p:nvPr/>
        </p:nvPicPr>
        <p:blipFill>
          <a:blip r:embed="rId3">
            <a:alphaModFix/>
          </a:blip>
          <a:stretch>
            <a:fillRect/>
          </a:stretch>
        </p:blipFill>
        <p:spPr>
          <a:xfrm>
            <a:off x="152400" y="1268375"/>
            <a:ext cx="8839200" cy="3611304"/>
          </a:xfrm>
          <a:prstGeom prst="rect">
            <a:avLst/>
          </a:prstGeom>
          <a:noFill/>
          <a:ln>
            <a:noFill/>
          </a:ln>
        </p:spPr>
      </p:pic>
      <p:sp>
        <p:nvSpPr>
          <p:cNvPr id="578" name="Google Shape;578;p111"/>
          <p:cNvSpPr txBox="1">
            <a:spLocks noGrp="1"/>
          </p:cNvSpPr>
          <p:nvPr>
            <p:ph type="body" idx="1"/>
          </p:nvPr>
        </p:nvSpPr>
        <p:spPr>
          <a:xfrm>
            <a:off x="931975" y="5140362"/>
            <a:ext cx="2601900" cy="110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Cervix</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Ovary</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Bladder</a:t>
            </a:r>
            <a:endParaRPr/>
          </a:p>
          <a:p>
            <a:pPr marL="0" marR="0" lvl="0" indent="0" algn="l" rtl="0">
              <a:lnSpc>
                <a:spcPct val="100000"/>
              </a:lnSpc>
              <a:spcBef>
                <a:spcPts val="60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a:p>
            <a:pPr marL="0" marR="0" lvl="0" indent="0" algn="l" rtl="0">
              <a:lnSpc>
                <a:spcPct val="100000"/>
              </a:lnSpc>
              <a:spcBef>
                <a:spcPts val="28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p:txBody>
      </p:sp>
      <p:sp>
        <p:nvSpPr>
          <p:cNvPr id="579" name="Google Shape;579;p111"/>
          <p:cNvSpPr txBox="1"/>
          <p:nvPr/>
        </p:nvSpPr>
        <p:spPr>
          <a:xfrm>
            <a:off x="3133837" y="5194337"/>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Vagina</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Fallopian Tube</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Uterus</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80" name="Google Shape;580;p111"/>
          <p:cNvSpPr txBox="1"/>
          <p:nvPr/>
        </p:nvSpPr>
        <p:spPr>
          <a:xfrm>
            <a:off x="6091337" y="5140350"/>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Anus</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Urethra</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81" name="Google Shape;581;p111"/>
          <p:cNvSpPr txBox="1"/>
          <p:nvPr/>
        </p:nvSpPr>
        <p:spPr>
          <a:xfrm>
            <a:off x="3195900" y="5184475"/>
            <a:ext cx="651000" cy="118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a:buNone/>
            </a:pPr>
            <a:r>
              <a:rPr lang="en-US" sz="2000">
                <a:solidFill>
                  <a:srgbClr val="595959"/>
                </a:solidFill>
              </a:rPr>
              <a:t>E</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B</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C</a:t>
            </a: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82" name="Google Shape;582;p111"/>
          <p:cNvSpPr txBox="1"/>
          <p:nvPr/>
        </p:nvSpPr>
        <p:spPr>
          <a:xfrm>
            <a:off x="6091325" y="5155625"/>
            <a:ext cx="651000" cy="118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a:buNone/>
            </a:pPr>
            <a:r>
              <a:rPr lang="en-US" sz="2000">
                <a:solidFill>
                  <a:srgbClr val="595959"/>
                </a:solidFill>
              </a:rPr>
              <a:t>H</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G</a:t>
            </a:r>
            <a:endParaRPr/>
          </a:p>
          <a:p>
            <a:pPr marL="0" marR="0" lvl="0" indent="0" algn="ctr" rtl="0">
              <a:lnSpc>
                <a:spcPct val="100000"/>
              </a:lnSpc>
              <a:spcBef>
                <a:spcPts val="400"/>
              </a:spcBef>
              <a:spcAft>
                <a:spcPts val="0"/>
              </a:spcAft>
              <a:buClr>
                <a:srgbClr val="595959"/>
              </a:buClr>
              <a:buSzPts val="2000"/>
              <a:buFont typeface="Arial"/>
              <a:buNone/>
            </a:pP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pic>
        <p:nvPicPr>
          <p:cNvPr id="587" name="Google Shape;587;p112"/>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588" name="Google Shape;588;p11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89" name="Google Shape;589;p112"/>
          <p:cNvSpPr txBox="1"/>
          <p:nvPr/>
        </p:nvSpPr>
        <p:spPr>
          <a:xfrm>
            <a:off x="146050" y="533000"/>
            <a:ext cx="8434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What happens in the ovary?</a:t>
            </a:r>
            <a:endParaRPr sz="2900">
              <a:latin typeface="Lexend Thin"/>
              <a:ea typeface="Lexend Thin"/>
              <a:cs typeface="Lexend Thin"/>
              <a:sym typeface="Lexend Thin"/>
            </a:endParaRPr>
          </a:p>
        </p:txBody>
      </p:sp>
      <p:sp>
        <p:nvSpPr>
          <p:cNvPr id="590" name="Google Shape;590;p112"/>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591" name="Google Shape;591;p112"/>
          <p:cNvPicPr preferRelativeResize="0"/>
          <p:nvPr/>
        </p:nvPicPr>
        <p:blipFill rotWithShape="1">
          <a:blip r:embed="rId4">
            <a:alphaModFix/>
          </a:blip>
          <a:srcRect/>
          <a:stretch/>
        </p:blipFill>
        <p:spPr>
          <a:xfrm>
            <a:off x="7007150" y="5285887"/>
            <a:ext cx="1828800" cy="14589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pic>
        <p:nvPicPr>
          <p:cNvPr id="597" name="Google Shape;597;p113"/>
          <p:cNvPicPr preferRelativeResize="0"/>
          <p:nvPr/>
        </p:nvPicPr>
        <p:blipFill>
          <a:blip r:embed="rId3">
            <a:alphaModFix/>
          </a:blip>
          <a:stretch>
            <a:fillRect/>
          </a:stretch>
        </p:blipFill>
        <p:spPr>
          <a:xfrm>
            <a:off x="76200" y="1149350"/>
            <a:ext cx="8434766" cy="5090126"/>
          </a:xfrm>
          <a:prstGeom prst="rect">
            <a:avLst/>
          </a:prstGeom>
          <a:noFill/>
          <a:ln>
            <a:noFill/>
          </a:ln>
        </p:spPr>
      </p:pic>
      <p:pic>
        <p:nvPicPr>
          <p:cNvPr id="598" name="Google Shape;598;p113"/>
          <p:cNvPicPr preferRelativeResize="0"/>
          <p:nvPr/>
        </p:nvPicPr>
        <p:blipFill rotWithShape="1">
          <a:blip r:embed="rId3">
            <a:alphaModFix/>
          </a:blip>
          <a:srcRect l="46734" t="43064" r="24573" b="39679"/>
          <a:stretch/>
        </p:blipFill>
        <p:spPr>
          <a:xfrm>
            <a:off x="4799676" y="2989850"/>
            <a:ext cx="1828803" cy="663748"/>
          </a:xfrm>
          <a:prstGeom prst="rect">
            <a:avLst/>
          </a:prstGeom>
          <a:noFill/>
          <a:ln>
            <a:noFill/>
          </a:ln>
        </p:spPr>
      </p:pic>
      <p:sp>
        <p:nvSpPr>
          <p:cNvPr id="599" name="Google Shape;599;p11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00" name="Google Shape;600;p113"/>
          <p:cNvSpPr txBox="1"/>
          <p:nvPr/>
        </p:nvSpPr>
        <p:spPr>
          <a:xfrm>
            <a:off x="381000" y="519100"/>
            <a:ext cx="5701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Ovulation </a:t>
            </a:r>
            <a:endParaRPr sz="2900">
              <a:latin typeface="Lexend Thin"/>
              <a:ea typeface="Lexend Thin"/>
              <a:cs typeface="Lexend Thin"/>
              <a:sym typeface="Lexend Thin"/>
            </a:endParaRPr>
          </a:p>
        </p:txBody>
      </p:sp>
      <p:sp>
        <p:nvSpPr>
          <p:cNvPr id="601" name="Google Shape;601;p113"/>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02" name="Google Shape;602;p113"/>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03" name="Google Shape;603;p113"/>
          <p:cNvPicPr preferRelativeResize="0"/>
          <p:nvPr/>
        </p:nvPicPr>
        <p:blipFill rotWithShape="1">
          <a:blip r:embed="rId5">
            <a:alphaModFix/>
          </a:blip>
          <a:srcRect l="36874" r="32745"/>
          <a:stretch/>
        </p:blipFill>
        <p:spPr>
          <a:xfrm>
            <a:off x="3483898" y="1290800"/>
            <a:ext cx="2665347" cy="4883947"/>
          </a:xfrm>
          <a:prstGeom prst="rect">
            <a:avLst/>
          </a:prstGeom>
          <a:noFill/>
          <a:ln>
            <a:noFill/>
          </a:ln>
        </p:spPr>
      </p:pic>
      <p:sp>
        <p:nvSpPr>
          <p:cNvPr id="604" name="Google Shape;604;p113"/>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0" name="Google Shape;610;p114"/>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11" name="Google Shape;611;p11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12" name="Google Shape;612;p114"/>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Ovulation</a:t>
            </a:r>
            <a:endParaRPr sz="2900">
              <a:latin typeface="Lexend Thin"/>
              <a:ea typeface="Lexend Thin"/>
              <a:cs typeface="Lexend Thin"/>
              <a:sym typeface="Lexend Thin"/>
            </a:endParaRPr>
          </a:p>
        </p:txBody>
      </p:sp>
      <p:sp>
        <p:nvSpPr>
          <p:cNvPr id="613" name="Google Shape;613;p114"/>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14" name="Google Shape;614;p114"/>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15" name="Google Shape;615;p114"/>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616" name="Google Shape;616;p114"/>
          <p:cNvPicPr preferRelativeResize="0"/>
          <p:nvPr/>
        </p:nvPicPr>
        <p:blipFill>
          <a:blip r:embed="rId6">
            <a:alphaModFix/>
          </a:blip>
          <a:stretch>
            <a:fillRect/>
          </a:stretch>
        </p:blipFill>
        <p:spPr>
          <a:xfrm>
            <a:off x="5335500" y="3394550"/>
            <a:ext cx="1962474" cy="12514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115"/>
          <p:cNvPicPr preferRelativeResize="0"/>
          <p:nvPr/>
        </p:nvPicPr>
        <p:blipFill>
          <a:blip r:embed="rId3">
            <a:alphaModFix/>
          </a:blip>
          <a:stretch>
            <a:fillRect/>
          </a:stretch>
        </p:blipFill>
        <p:spPr>
          <a:xfrm>
            <a:off x="76200" y="1149350"/>
            <a:ext cx="8434766" cy="5090126"/>
          </a:xfrm>
          <a:prstGeom prst="rect">
            <a:avLst/>
          </a:prstGeom>
          <a:noFill/>
          <a:ln>
            <a:noFill/>
          </a:ln>
        </p:spPr>
      </p:pic>
      <p:pic>
        <p:nvPicPr>
          <p:cNvPr id="623" name="Google Shape;623;p115"/>
          <p:cNvPicPr preferRelativeResize="0"/>
          <p:nvPr/>
        </p:nvPicPr>
        <p:blipFill rotWithShape="1">
          <a:blip r:embed="rId3">
            <a:alphaModFix/>
          </a:blip>
          <a:srcRect l="46734" t="43064" r="24573" b="39679"/>
          <a:stretch/>
        </p:blipFill>
        <p:spPr>
          <a:xfrm>
            <a:off x="4799676" y="2989850"/>
            <a:ext cx="1828803" cy="663748"/>
          </a:xfrm>
          <a:prstGeom prst="rect">
            <a:avLst/>
          </a:prstGeom>
          <a:noFill/>
          <a:ln>
            <a:noFill/>
          </a:ln>
        </p:spPr>
      </p:pic>
      <p:sp>
        <p:nvSpPr>
          <p:cNvPr id="624" name="Google Shape;624;p11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25" name="Google Shape;625;p115"/>
          <p:cNvSpPr txBox="1"/>
          <p:nvPr/>
        </p:nvSpPr>
        <p:spPr>
          <a:xfrm>
            <a:off x="381000" y="519100"/>
            <a:ext cx="5701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Ovulation + </a:t>
            </a:r>
            <a:r>
              <a:rPr lang="en-US" sz="2900" b="1">
                <a:solidFill>
                  <a:srgbClr val="FFFFFF"/>
                </a:solidFill>
                <a:latin typeface="Lexend"/>
                <a:ea typeface="Lexend"/>
                <a:cs typeface="Lexend"/>
                <a:sym typeface="Lexend"/>
              </a:rPr>
              <a:t>Estrogen</a:t>
            </a:r>
            <a:r>
              <a:rPr lang="en-US" sz="2900">
                <a:solidFill>
                  <a:srgbClr val="FFFFFF"/>
                </a:solidFill>
                <a:latin typeface="Lexend Thin"/>
                <a:ea typeface="Lexend Thin"/>
                <a:cs typeface="Lexend Thin"/>
                <a:sym typeface="Lexend Thin"/>
              </a:rPr>
              <a:t> </a:t>
            </a:r>
            <a:endParaRPr sz="2900">
              <a:latin typeface="Lexend Thin"/>
              <a:ea typeface="Lexend Thin"/>
              <a:cs typeface="Lexend Thin"/>
              <a:sym typeface="Lexend Thin"/>
            </a:endParaRPr>
          </a:p>
        </p:txBody>
      </p:sp>
      <p:sp>
        <p:nvSpPr>
          <p:cNvPr id="626" name="Google Shape;626;p115"/>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27" name="Google Shape;627;p115"/>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28" name="Google Shape;628;p115"/>
          <p:cNvPicPr preferRelativeResize="0"/>
          <p:nvPr/>
        </p:nvPicPr>
        <p:blipFill rotWithShape="1">
          <a:blip r:embed="rId5">
            <a:alphaModFix/>
          </a:blip>
          <a:srcRect l="36874" r="32745"/>
          <a:stretch/>
        </p:blipFill>
        <p:spPr>
          <a:xfrm>
            <a:off x="3483898" y="1290800"/>
            <a:ext cx="2665347" cy="4883947"/>
          </a:xfrm>
          <a:prstGeom prst="rect">
            <a:avLst/>
          </a:prstGeom>
          <a:noFill/>
          <a:ln>
            <a:noFill/>
          </a:ln>
        </p:spPr>
      </p:pic>
      <p:sp>
        <p:nvSpPr>
          <p:cNvPr id="629" name="Google Shape;629;p115"/>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630" name="Google Shape;630;p115"/>
          <p:cNvSpPr txBox="1"/>
          <p:nvPr/>
        </p:nvSpPr>
        <p:spPr>
          <a:xfrm>
            <a:off x="4842525" y="1367000"/>
            <a:ext cx="631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3C78D8"/>
                </a:solidFill>
                <a:latin typeface="Calibri"/>
                <a:ea typeface="Calibri"/>
                <a:cs typeface="Calibri"/>
                <a:sym typeface="Calibri"/>
              </a:rPr>
              <a:t>E</a:t>
            </a:r>
            <a:endParaRPr sz="3400" b="1">
              <a:solidFill>
                <a:srgbClr val="3C78D8"/>
              </a:solidFill>
              <a:latin typeface="Calibri"/>
              <a:ea typeface="Calibri"/>
              <a:cs typeface="Calibri"/>
              <a:sym typeface="Calibri"/>
            </a:endParaRPr>
          </a:p>
        </p:txBody>
      </p:sp>
      <p:sp>
        <p:nvSpPr>
          <p:cNvPr id="631" name="Google Shape;631;p115"/>
          <p:cNvSpPr/>
          <p:nvPr/>
        </p:nvSpPr>
        <p:spPr>
          <a:xfrm rot="10800000">
            <a:off x="5091075" y="1906550"/>
            <a:ext cx="170100" cy="2236200"/>
          </a:xfrm>
          <a:prstGeom prst="downArrow">
            <a:avLst>
              <a:gd name="adj1" fmla="val 50000"/>
              <a:gd name="adj2" fmla="val 173491"/>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pic>
        <p:nvPicPr>
          <p:cNvPr id="637" name="Google Shape;637;p116"/>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38" name="Google Shape;638;p1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39" name="Google Shape;639;p116"/>
          <p:cNvSpPr txBox="1"/>
          <p:nvPr/>
        </p:nvSpPr>
        <p:spPr>
          <a:xfrm>
            <a:off x="381000" y="519100"/>
            <a:ext cx="5934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Ovulation + </a:t>
            </a:r>
            <a:r>
              <a:rPr lang="en-US" sz="2900" b="1">
                <a:solidFill>
                  <a:srgbClr val="FFFFFF"/>
                </a:solidFill>
                <a:latin typeface="Lexend"/>
                <a:ea typeface="Lexend"/>
                <a:cs typeface="Lexend"/>
                <a:sym typeface="Lexend"/>
              </a:rPr>
              <a:t>Progesterone </a:t>
            </a:r>
            <a:endParaRPr sz="2900" b="1">
              <a:latin typeface="Lexend"/>
              <a:ea typeface="Lexend"/>
              <a:cs typeface="Lexend"/>
              <a:sym typeface="Lexend"/>
            </a:endParaRPr>
          </a:p>
        </p:txBody>
      </p:sp>
      <p:sp>
        <p:nvSpPr>
          <p:cNvPr id="640" name="Google Shape;640;p116"/>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41" name="Google Shape;641;p116"/>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42" name="Google Shape;642;p116"/>
          <p:cNvPicPr preferRelativeResize="0"/>
          <p:nvPr/>
        </p:nvPicPr>
        <p:blipFill rotWithShape="1">
          <a:blip r:embed="rId5">
            <a:alphaModFix/>
          </a:blip>
          <a:srcRect r="21253"/>
          <a:stretch/>
        </p:blipFill>
        <p:spPr>
          <a:xfrm>
            <a:off x="248775" y="1290800"/>
            <a:ext cx="6908700" cy="4883947"/>
          </a:xfrm>
          <a:prstGeom prst="rect">
            <a:avLst/>
          </a:prstGeom>
          <a:noFill/>
          <a:ln>
            <a:noFill/>
          </a:ln>
        </p:spPr>
      </p:pic>
      <p:pic>
        <p:nvPicPr>
          <p:cNvPr id="643" name="Google Shape;643;p116"/>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644" name="Google Shape;644;p116"/>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645" name="Google Shape;645;p116"/>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46" name="Google Shape;646;p116"/>
          <p:cNvPicPr preferRelativeResize="0"/>
          <p:nvPr/>
        </p:nvPicPr>
        <p:blipFill rotWithShape="1">
          <a:blip r:embed="rId3">
            <a:alphaModFix/>
          </a:blip>
          <a:srcRect l="12675" t="32672" r="72294" b="61004"/>
          <a:stretch/>
        </p:blipFill>
        <p:spPr>
          <a:xfrm>
            <a:off x="6179175" y="1916400"/>
            <a:ext cx="1267772" cy="238199"/>
          </a:xfrm>
          <a:prstGeom prst="rect">
            <a:avLst/>
          </a:prstGeom>
          <a:noFill/>
          <a:ln>
            <a:noFill/>
          </a:ln>
        </p:spPr>
      </p:pic>
      <p:sp>
        <p:nvSpPr>
          <p:cNvPr id="647" name="Google Shape;647;p116"/>
          <p:cNvSpPr/>
          <p:nvPr/>
        </p:nvSpPr>
        <p:spPr>
          <a:xfrm rot="10800000">
            <a:off x="6801825" y="1706300"/>
            <a:ext cx="189600" cy="17808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16"/>
          <p:cNvSpPr txBox="1"/>
          <p:nvPr/>
        </p:nvSpPr>
        <p:spPr>
          <a:xfrm>
            <a:off x="6572775" y="1073200"/>
            <a:ext cx="800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898989"/>
                </a:solidFill>
                <a:latin typeface="Calibri"/>
                <a:ea typeface="Calibri"/>
                <a:cs typeface="Calibri"/>
                <a:sym typeface="Calibri"/>
              </a:rPr>
              <a:t>P</a:t>
            </a:r>
            <a:endParaRPr sz="3400" b="1">
              <a:solidFill>
                <a:srgbClr val="898989"/>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654" name="Google Shape;654;p117"/>
          <p:cNvPicPr preferRelativeResize="0"/>
          <p:nvPr/>
        </p:nvPicPr>
        <p:blipFill>
          <a:blip r:embed="rId3">
            <a:alphaModFix/>
          </a:blip>
          <a:stretch>
            <a:fillRect/>
          </a:stretch>
        </p:blipFill>
        <p:spPr>
          <a:xfrm>
            <a:off x="2412825" y="1109450"/>
            <a:ext cx="4808461" cy="5581676"/>
          </a:xfrm>
          <a:prstGeom prst="rect">
            <a:avLst/>
          </a:prstGeom>
          <a:noFill/>
          <a:ln>
            <a:noFill/>
          </a:ln>
          <a:effectLst>
            <a:outerShdw blurRad="57150" dist="19050" dir="5400000" algn="bl" rotWithShape="0">
              <a:srgbClr val="000000">
                <a:alpha val="50000"/>
              </a:srgbClr>
            </a:outerShdw>
          </a:effectLst>
        </p:spPr>
      </p:pic>
      <p:sp>
        <p:nvSpPr>
          <p:cNvPr id="655" name="Google Shape;655;p117"/>
          <p:cNvSpPr/>
          <p:nvPr/>
        </p:nvSpPr>
        <p:spPr>
          <a:xfrm rot="-902831">
            <a:off x="515324" y="518577"/>
            <a:ext cx="2037253" cy="2026913"/>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6" name="Google Shape;656;p117"/>
          <p:cNvSpPr txBox="1"/>
          <p:nvPr/>
        </p:nvSpPr>
        <p:spPr>
          <a:xfrm rot="-872360">
            <a:off x="493184" y="533887"/>
            <a:ext cx="2146232" cy="151922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br>
              <a:rPr lang="en-US" sz="3800">
                <a:solidFill>
                  <a:srgbClr val="F6B26B"/>
                </a:solidFill>
                <a:latin typeface="Caveat"/>
                <a:ea typeface="Caveat"/>
                <a:cs typeface="Caveat"/>
                <a:sym typeface="Caveat"/>
              </a:rPr>
            </a:br>
            <a:r>
              <a:rPr lang="en-US" sz="3800">
                <a:solidFill>
                  <a:srgbClr val="F6B26B"/>
                </a:solidFill>
                <a:latin typeface="Caveat"/>
                <a:ea typeface="Caveat"/>
                <a:cs typeface="Caveat"/>
                <a:sym typeface="Caveat"/>
              </a:rPr>
              <a:t>Your turn!</a:t>
            </a:r>
            <a:endParaRPr sz="1600" b="1">
              <a:solidFill>
                <a:srgbClr val="F6B26B"/>
              </a:solidFill>
              <a:latin typeface="Caveat"/>
              <a:ea typeface="Caveat"/>
              <a:cs typeface="Caveat"/>
              <a:sym typeface="Cave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18"/>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pic>
        <p:nvPicPr>
          <p:cNvPr id="662" name="Google Shape;662;p118"/>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63" name="Google Shape;663;p1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64" name="Google Shape;664;p118"/>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65" name="Google Shape;665;p118"/>
          <p:cNvPicPr preferRelativeResize="0"/>
          <p:nvPr/>
        </p:nvPicPr>
        <p:blipFill rotWithShape="1">
          <a:blip r:embed="rId4">
            <a:alphaModFix/>
          </a:blip>
          <a:srcRect/>
          <a:stretch/>
        </p:blipFill>
        <p:spPr>
          <a:xfrm>
            <a:off x="7007150" y="5285887"/>
            <a:ext cx="1828800" cy="145891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119"/>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chemeClr val="lt1"/>
                </a:solidFill>
                <a:latin typeface="Lexend Thin"/>
                <a:ea typeface="Lexend Thin"/>
                <a:cs typeface="Lexend Thin"/>
                <a:sym typeface="Lexend Thin"/>
              </a:rPr>
              <a:t>Review</a:t>
            </a:r>
            <a:endParaRPr>
              <a:latin typeface="Lexend Thin"/>
              <a:ea typeface="Lexend Thin"/>
              <a:cs typeface="Lexend Thin"/>
              <a:sym typeface="Lexend Thin"/>
            </a:endParaRPr>
          </a:p>
        </p:txBody>
      </p:sp>
      <p:pic>
        <p:nvPicPr>
          <p:cNvPr id="671" name="Google Shape;671;p119"/>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72" name="Google Shape;672;p1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73" name="Google Shape;673;p119"/>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74" name="Google Shape;674;p119"/>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75" name="Google Shape;675;p119"/>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676" name="Google Shape;676;p119"/>
          <p:cNvPicPr preferRelativeResize="0"/>
          <p:nvPr/>
        </p:nvPicPr>
        <p:blipFill>
          <a:blip r:embed="rId6">
            <a:alphaModFix/>
          </a:blip>
          <a:stretch>
            <a:fillRect/>
          </a:stretch>
        </p:blipFill>
        <p:spPr>
          <a:xfrm>
            <a:off x="5335500" y="3394550"/>
            <a:ext cx="1962474" cy="12514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120"/>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Review</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Lexend Thin"/>
              <a:ea typeface="Lexend Thin"/>
              <a:cs typeface="Lexend Thin"/>
              <a:sym typeface="Lexend Thin"/>
            </a:endParaRPr>
          </a:p>
        </p:txBody>
      </p:sp>
      <p:pic>
        <p:nvPicPr>
          <p:cNvPr id="682" name="Google Shape;682;p120"/>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83" name="Google Shape;683;p1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84" name="Google Shape;684;p120"/>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85" name="Google Shape;685;p120"/>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86" name="Google Shape;686;p120"/>
          <p:cNvPicPr preferRelativeResize="0"/>
          <p:nvPr/>
        </p:nvPicPr>
        <p:blipFill>
          <a:blip r:embed="rId5">
            <a:alphaModFix/>
          </a:blip>
          <a:stretch>
            <a:fillRect/>
          </a:stretch>
        </p:blipFill>
        <p:spPr>
          <a:xfrm>
            <a:off x="248775" y="1290800"/>
            <a:ext cx="8773613" cy="4883947"/>
          </a:xfrm>
          <a:prstGeom prst="rect">
            <a:avLst/>
          </a:prstGeom>
          <a:noFill/>
          <a:ln>
            <a:noFill/>
          </a:ln>
        </p:spPr>
      </p:pic>
      <p:sp>
        <p:nvSpPr>
          <p:cNvPr id="687" name="Google Shape;687;p120"/>
          <p:cNvSpPr txBox="1"/>
          <p:nvPr/>
        </p:nvSpPr>
        <p:spPr>
          <a:xfrm>
            <a:off x="4081700" y="1123525"/>
            <a:ext cx="23310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3C78D8"/>
                </a:solidFill>
                <a:latin typeface="Calibri"/>
                <a:ea typeface="Calibri"/>
                <a:cs typeface="Calibri"/>
                <a:sym typeface="Calibri"/>
              </a:rPr>
              <a:t>Estrogen</a:t>
            </a:r>
            <a:endParaRPr sz="3400" b="1">
              <a:solidFill>
                <a:srgbClr val="3C78D8"/>
              </a:solidFill>
              <a:latin typeface="Calibri"/>
              <a:ea typeface="Calibri"/>
              <a:cs typeface="Calibri"/>
              <a:sym typeface="Calibri"/>
            </a:endParaRPr>
          </a:p>
        </p:txBody>
      </p:sp>
      <p:sp>
        <p:nvSpPr>
          <p:cNvPr id="688" name="Google Shape;688;p120"/>
          <p:cNvSpPr/>
          <p:nvPr/>
        </p:nvSpPr>
        <p:spPr>
          <a:xfrm rot="10800000">
            <a:off x="5091075" y="1906550"/>
            <a:ext cx="170100" cy="2236200"/>
          </a:xfrm>
          <a:prstGeom prst="downArrow">
            <a:avLst>
              <a:gd name="adj1" fmla="val 50000"/>
              <a:gd name="adj2" fmla="val 173491"/>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121"/>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Review</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Lexend Thin"/>
              <a:ea typeface="Lexend Thin"/>
              <a:cs typeface="Lexend Thin"/>
              <a:sym typeface="Lexend Thin"/>
            </a:endParaRPr>
          </a:p>
        </p:txBody>
      </p:sp>
      <p:pic>
        <p:nvPicPr>
          <p:cNvPr id="694" name="Google Shape;694;p121"/>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95" name="Google Shape;695;p12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96" name="Google Shape;696;p121"/>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97" name="Google Shape;697;p121"/>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98" name="Google Shape;698;p121"/>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699" name="Google Shape;699;p121"/>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700" name="Google Shape;700;p121"/>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701" name="Google Shape;701;p121"/>
          <p:cNvSpPr/>
          <p:nvPr/>
        </p:nvSpPr>
        <p:spPr>
          <a:xfrm rot="10800000">
            <a:off x="6801825" y="1706300"/>
            <a:ext cx="189600" cy="17808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21"/>
          <p:cNvSpPr txBox="1"/>
          <p:nvPr/>
        </p:nvSpPr>
        <p:spPr>
          <a:xfrm>
            <a:off x="5581050" y="997000"/>
            <a:ext cx="28206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898989"/>
                </a:solidFill>
                <a:latin typeface="Calibri"/>
                <a:ea typeface="Calibri"/>
                <a:cs typeface="Calibri"/>
                <a:sym typeface="Calibri"/>
              </a:rPr>
              <a:t>Progesterone</a:t>
            </a:r>
            <a:endParaRPr sz="3400" b="1">
              <a:solidFill>
                <a:srgbClr val="898989"/>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706"/>
        <p:cNvGrpSpPr/>
        <p:nvPr/>
      </p:nvGrpSpPr>
      <p:grpSpPr>
        <a:xfrm>
          <a:off x="0" y="0"/>
          <a:ext cx="0" cy="0"/>
          <a:chOff x="0" y="0"/>
          <a:chExt cx="0" cy="0"/>
        </a:xfrm>
      </p:grpSpPr>
      <p:sp>
        <p:nvSpPr>
          <p:cNvPr id="707" name="Google Shape;707;p1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708" name="Google Shape;708;p122"/>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709" name="Google Shape;709;p122"/>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10" name="Google Shape;710;p122"/>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711" name="Google Shape;711;p12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1305</Words>
  <Application>Microsoft Office PowerPoint</Application>
  <PresentationFormat>On-screen Show (4:3)</PresentationFormat>
  <Paragraphs>118</Paragraphs>
  <Slides>16</Slides>
  <Notes>16</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16</vt:i4>
      </vt:variant>
    </vt:vector>
  </HeadingPairs>
  <TitlesOfParts>
    <vt:vector size="30" baseType="lpstr">
      <vt:lpstr>Helvetica Neue</vt:lpstr>
      <vt:lpstr>Lexend ExtraLight</vt:lpstr>
      <vt:lpstr>Lexend Thin</vt:lpstr>
      <vt:lpstr>Caveat</vt:lpstr>
      <vt:lpstr>Lexend</vt:lpstr>
      <vt:lpstr>Lexend Medium</vt:lpstr>
      <vt:lpstr>Arial</vt:lpstr>
      <vt:lpstr>Calibri</vt:lpstr>
      <vt:lpstr>3_femmtrial</vt:lpstr>
      <vt:lpstr>4_FEMM Powerpoint_VER02</vt:lpstr>
      <vt:lpstr>2_femmtrial</vt:lpstr>
      <vt:lpstr>4_femmtrial</vt:lpstr>
      <vt:lpstr>94_femmtrial</vt:lpstr>
      <vt:lpstr>5_femmtrial</vt:lpstr>
      <vt:lpstr>Grade 6</vt:lpstr>
      <vt:lpstr>Understand Your Health</vt:lpstr>
      <vt:lpstr>Female Reproductive System</vt:lpstr>
      <vt:lpstr>Female Anatomy Quiz</vt:lpstr>
      <vt:lpstr>Female Anatomy Quiz Answers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2024-11-19T02:19:23Z</dcterms:modified>
</cp:coreProperties>
</file>