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6858000" type="screen4x3"/>
  <p:notesSz cx="6858000" cy="9144000"/>
  <p:embeddedFontLst>
    <p:embeddedFont>
      <p:font typeface="Annie Use Your Telescope" panose="02000000000000000000" pitchFamily="2" charset="0"/>
      <p:regular r:id="rId18"/>
    </p:embeddedFont>
    <p:embeddedFont>
      <p:font typeface="Caveat" pitchFamily="2" charset="0"/>
      <p:regular r:id="rId19"/>
      <p:bold r:id="rId20"/>
    </p:embeddedFont>
    <p:embeddedFont>
      <p:font typeface="Comfortaa" pitchFamily="2" charset="0"/>
      <p:regular r:id="rId21"/>
      <p:bold r:id="rId22"/>
    </p:embeddedFont>
    <p:embeddedFont>
      <p:font typeface="Helvetica Neue" panose="02000503040000020004" pitchFamily="50" charset="-52"/>
      <p:regular r:id="rId23"/>
      <p:bold r:id="rId24"/>
      <p:italic r:id="rId25"/>
      <p:boldItalic r:id="rId26"/>
    </p:embeddedFont>
    <p:embeddedFont>
      <p:font typeface="Lexend" pitchFamily="2" charset="0"/>
      <p:regular r:id="rId27"/>
      <p:bold r:id="rId28"/>
    </p:embeddedFont>
    <p:embeddedFont>
      <p:font typeface="Lexend ExtraLight" pitchFamily="2" charset="0"/>
      <p:regular r:id="rId29"/>
      <p:bold r:id="rId30"/>
    </p:embeddedFont>
    <p:embeddedFont>
      <p:font typeface="Lexend Medium" pitchFamily="2" charset="0"/>
      <p:regular r:id="rId31"/>
      <p:bold r:id="rId32"/>
    </p:embeddedFont>
    <p:embeddedFont>
      <p:font typeface="Lexend Thin" pitchFamily="2" charset="0"/>
      <p:regular r:id="rId33"/>
      <p:bold r:id="rId34"/>
    </p:embeddedFont>
    <p:embeddedFont>
      <p:font typeface="Open Sans" panose="020B0606030504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presProps" Target="presProps.xml"/><Relationship Id="rId21" Type="http://schemas.openxmlformats.org/officeDocument/2006/relationships/font" Target="fonts/font4.fntdata"/><Relationship Id="rId34" Type="http://schemas.openxmlformats.org/officeDocument/2006/relationships/font" Target="fonts/font17.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font" Target="fonts/font3.fntdata"/><Relationship Id="rId29" Type="http://schemas.openxmlformats.org/officeDocument/2006/relationships/font" Target="fonts/font1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7.fntdata"/><Relationship Id="rId32" Type="http://schemas.openxmlformats.org/officeDocument/2006/relationships/font" Target="fonts/font15.fntdata"/><Relationship Id="rId37" Type="http://schemas.openxmlformats.org/officeDocument/2006/relationships/font" Target="fonts/font20.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font" Target="fonts/font19.fntdata"/><Relationship Id="rId10" Type="http://schemas.openxmlformats.org/officeDocument/2006/relationships/slide" Target="slides/slide8.xml"/><Relationship Id="rId19" Type="http://schemas.openxmlformats.org/officeDocument/2006/relationships/font" Target="fonts/font2.fntdata"/><Relationship Id="rId31"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5.fntdata"/><Relationship Id="rId27" Type="http://schemas.openxmlformats.org/officeDocument/2006/relationships/font" Target="fonts/font10.fntdata"/><Relationship Id="rId30" Type="http://schemas.openxmlformats.org/officeDocument/2006/relationships/font" Target="fonts/font13.fntdata"/><Relationship Id="rId35" Type="http://schemas.openxmlformats.org/officeDocument/2006/relationships/font" Target="fonts/font18.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font" Target="fonts/font16.fntdata"/><Relationship Id="rId38" Type="http://schemas.openxmlformats.org/officeDocument/2006/relationships/font" Target="fonts/font2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25bc2caf181_1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g25bc2caf181_1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just" rtl="0">
              <a:lnSpc>
                <a:spcPct val="115000"/>
              </a:lnSpc>
              <a:spcBef>
                <a:spcPts val="0"/>
              </a:spcBef>
              <a:spcAft>
                <a:spcPts val="0"/>
              </a:spcAft>
              <a:buSzPts val="1400"/>
              <a:buNone/>
            </a:pPr>
            <a:r>
              <a:rPr lang="en-US" sz="1300" i="1">
                <a:solidFill>
                  <a:schemeClr val="dk1"/>
                </a:solidFill>
                <a:latin typeface="Calibri"/>
                <a:ea typeface="Calibri"/>
                <a:cs typeface="Calibri"/>
                <a:sym typeface="Calibri"/>
              </a:rPr>
              <a:t>Print and cut out the What Am I? Two Truths and A Lie activity cards. Hand out the cards one at a time to a student to read aloud to the class. The rest of the class will guess: which body system or part of the body the statements refer to, and which two statements are true and which one is false. Complete as many riddles as time permits.</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SzPts val="1400"/>
              <a:buNone/>
            </a:pP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SzPts val="1400"/>
              <a:buNone/>
            </a:pPr>
            <a:r>
              <a:rPr lang="en-US" sz="1300" i="1">
                <a:solidFill>
                  <a:schemeClr val="dk1"/>
                </a:solidFill>
                <a:latin typeface="Calibri"/>
                <a:ea typeface="Calibri"/>
                <a:cs typeface="Calibri"/>
                <a:sym typeface="Calibri"/>
              </a:rPr>
              <a:t>Check answers using the Teacher’s Answer Key provided in the materials.</a:t>
            </a:r>
            <a:endParaRPr sz="1300" i="1">
              <a:solidFill>
                <a:schemeClr val="dk1"/>
              </a:solidFill>
              <a:latin typeface="Calibri"/>
              <a:ea typeface="Calibri"/>
              <a:cs typeface="Calibri"/>
              <a:sym typeface="Calibri"/>
            </a:endParaRPr>
          </a:p>
        </p:txBody>
      </p:sp>
      <p:sp>
        <p:nvSpPr>
          <p:cNvPr id="120" name="Google Shape;12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da53a88de7_0_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US" sz="1300" b="1">
                <a:solidFill>
                  <a:srgbClr val="0055A4"/>
                </a:solidFill>
              </a:rPr>
              <a:t>Bladder</a:t>
            </a:r>
            <a:r>
              <a:rPr lang="en-US" sz="1300"/>
              <a:t>: where urine is stored. This is not part of the reproductive anatomy, but it is useful to know where it is in relation to the reproductive system.</a:t>
            </a:r>
            <a:endParaRPr sz="1300"/>
          </a:p>
          <a:p>
            <a:pPr marL="0" lvl="0" indent="0" algn="l" rtl="0">
              <a:spcBef>
                <a:spcPts val="0"/>
              </a:spcBef>
              <a:spcAft>
                <a:spcPts val="0"/>
              </a:spcAft>
              <a:buSzPts val="1100"/>
              <a:buNone/>
            </a:pPr>
            <a:endParaRPr sz="1300" b="1">
              <a:solidFill>
                <a:srgbClr val="0055A4"/>
              </a:solidFill>
            </a:endParaRPr>
          </a:p>
          <a:p>
            <a:pPr marL="0" lvl="0" indent="0" algn="l" rtl="0">
              <a:spcBef>
                <a:spcPts val="0"/>
              </a:spcBef>
              <a:spcAft>
                <a:spcPts val="0"/>
              </a:spcAft>
              <a:buClr>
                <a:schemeClr val="dk1"/>
              </a:buClr>
              <a:buSzPts val="1100"/>
              <a:buFont typeface="Arial"/>
              <a:buNone/>
            </a:pPr>
            <a:r>
              <a:rPr lang="en-US" sz="1300" b="1">
                <a:solidFill>
                  <a:srgbClr val="0055A4"/>
                </a:solidFill>
              </a:rPr>
              <a:t>Testicles</a:t>
            </a:r>
            <a:r>
              <a:rPr lang="en-US" sz="1300" b="1">
                <a:solidFill>
                  <a:srgbClr val="434343"/>
                </a:solidFill>
              </a:rPr>
              <a:t>:</a:t>
            </a:r>
            <a:r>
              <a:rPr lang="en-US" sz="1300"/>
              <a:t> These are two small organs that produce </a:t>
            </a:r>
            <a:r>
              <a:rPr lang="en-US" sz="1300" b="1"/>
              <a:t>sperm</a:t>
            </a:r>
            <a:r>
              <a:rPr lang="en-US" sz="1300"/>
              <a:t>, the male cell of reproduction. Men/boys have 2 testicles and they are located outside the body, in the scrotum. The testicles also produce the main male reproductive hormone, </a:t>
            </a:r>
            <a:r>
              <a:rPr lang="en-US" sz="1300" b="1"/>
              <a:t>testosterone</a:t>
            </a:r>
            <a:r>
              <a:rPr lang="en-US" sz="1300"/>
              <a:t>. </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Scrotum</a:t>
            </a:r>
            <a:r>
              <a:rPr lang="en-US" sz="1300" b="1"/>
              <a:t>:</a:t>
            </a:r>
            <a:r>
              <a:rPr lang="en-US" sz="1300"/>
              <a:t> The scrotum is</a:t>
            </a:r>
            <a:r>
              <a:rPr lang="en-US" sz="1300" b="1"/>
              <a:t> </a:t>
            </a:r>
            <a:r>
              <a:rPr lang="en-US" sz="1300"/>
              <a:t>a protective sac of skin, located outside the body, containing the testicles and part of the vas deferens.</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Vas deferens</a:t>
            </a:r>
            <a:r>
              <a:rPr lang="en-US" sz="1300" b="1"/>
              <a:t>:</a:t>
            </a:r>
            <a:r>
              <a:rPr lang="en-US" sz="1300"/>
              <a:t> this is a long tube that transports sperm from the testicles to the urethra. There are 2 vas deferens, one for each testicle.</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Urethra</a:t>
            </a:r>
            <a:r>
              <a:rPr lang="en-US" sz="1300" b="1"/>
              <a:t>:</a:t>
            </a:r>
            <a:r>
              <a:rPr lang="en-US" sz="1300"/>
              <a:t> this is a tube that begins at the bladder (organ that holds urine) and ends at the tip of the penis. The urethra is the tube that allows urine and seminal fluid to pass out of the body. *Note that urine and seminal fluid cannot be released at the same time. </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Clr>
                <a:schemeClr val="dk1"/>
              </a:buClr>
              <a:buSzPts val="1100"/>
              <a:buFont typeface="Arial"/>
              <a:buNone/>
            </a:pPr>
            <a:r>
              <a:rPr lang="en-US" sz="1300" b="1">
                <a:solidFill>
                  <a:srgbClr val="0055A4"/>
                </a:solidFill>
              </a:rPr>
              <a:t>Penis</a:t>
            </a:r>
            <a:r>
              <a:rPr lang="en-US" sz="1300" b="1"/>
              <a:t>:</a:t>
            </a:r>
            <a:r>
              <a:rPr lang="en-US" sz="1300"/>
              <a:t> The penis is an organ used for both urination and sexual intercourse, though never at the same time. </a:t>
            </a:r>
            <a:endParaRPr sz="1300"/>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i="1"/>
              <a:t>In this final anatomy slide, point out the 2 openings to the body in the side image: </a:t>
            </a:r>
            <a:endParaRPr sz="1300" i="1"/>
          </a:p>
          <a:p>
            <a:pPr marL="457200" lvl="0" indent="-311150" algn="l" rtl="0">
              <a:lnSpc>
                <a:spcPct val="115000"/>
              </a:lnSpc>
              <a:spcBef>
                <a:spcPts val="0"/>
              </a:spcBef>
              <a:spcAft>
                <a:spcPts val="0"/>
              </a:spcAft>
              <a:buClr>
                <a:schemeClr val="dk1"/>
              </a:buClr>
              <a:buSzPts val="1300"/>
              <a:buFont typeface="Helvetica Neue"/>
              <a:buAutoNum type="arabicPeriod"/>
            </a:pPr>
            <a:r>
              <a:rPr lang="en-US" sz="1300" b="1">
                <a:solidFill>
                  <a:srgbClr val="0055A4"/>
                </a:solidFill>
              </a:rPr>
              <a:t>urethra</a:t>
            </a:r>
            <a:r>
              <a:rPr lang="en-US" sz="1300" b="1"/>
              <a:t>: </a:t>
            </a:r>
            <a:r>
              <a:rPr lang="en-US" sz="1300"/>
              <a:t>tube that travels through the penis, carrying </a:t>
            </a:r>
            <a:endParaRPr sz="1300"/>
          </a:p>
          <a:p>
            <a:pPr marL="0" lvl="0" indent="0" algn="l" rtl="0">
              <a:lnSpc>
                <a:spcPct val="115000"/>
              </a:lnSpc>
              <a:spcBef>
                <a:spcPts val="0"/>
              </a:spcBef>
              <a:spcAft>
                <a:spcPts val="0"/>
              </a:spcAft>
              <a:buClr>
                <a:schemeClr val="dk1"/>
              </a:buClr>
              <a:buSzPts val="1100"/>
              <a:buFont typeface="Arial"/>
              <a:buNone/>
            </a:pPr>
            <a:r>
              <a:rPr lang="en-US" sz="1300"/>
              <a:t>                  a. </a:t>
            </a:r>
            <a:r>
              <a:rPr lang="en-US" sz="1300" u="sng"/>
              <a:t>either</a:t>
            </a:r>
            <a:r>
              <a:rPr lang="en-US" sz="1300"/>
              <a:t> urine from the bladder,</a:t>
            </a:r>
            <a:endParaRPr sz="1300"/>
          </a:p>
          <a:p>
            <a:pPr marL="0" lvl="0" indent="0" algn="l" rtl="0">
              <a:lnSpc>
                <a:spcPct val="115000"/>
              </a:lnSpc>
              <a:spcBef>
                <a:spcPts val="0"/>
              </a:spcBef>
              <a:spcAft>
                <a:spcPts val="0"/>
              </a:spcAft>
              <a:buClr>
                <a:schemeClr val="dk1"/>
              </a:buClr>
              <a:buSzPts val="1100"/>
              <a:buFont typeface="Arial"/>
              <a:buNone/>
            </a:pPr>
            <a:r>
              <a:rPr lang="en-US" sz="1300"/>
              <a:t>                  b. </a:t>
            </a:r>
            <a:r>
              <a:rPr lang="en-US" sz="1300" u="sng"/>
              <a:t>or</a:t>
            </a:r>
            <a:r>
              <a:rPr lang="en-US" sz="1300"/>
              <a:t> semen from the reproductive system</a:t>
            </a:r>
            <a:endParaRPr sz="1300"/>
          </a:p>
          <a:p>
            <a:pPr marL="457200" lvl="0" indent="-311150" algn="l" rtl="0">
              <a:lnSpc>
                <a:spcPct val="115000"/>
              </a:lnSpc>
              <a:spcBef>
                <a:spcPts val="0"/>
              </a:spcBef>
              <a:spcAft>
                <a:spcPts val="0"/>
              </a:spcAft>
              <a:buClr>
                <a:schemeClr val="dk1"/>
              </a:buClr>
              <a:buSzPts val="1300"/>
              <a:buFont typeface="Helvetica Neue"/>
              <a:buAutoNum type="arabicPeriod"/>
            </a:pPr>
            <a:r>
              <a:rPr lang="en-US" sz="1300" b="1">
                <a:solidFill>
                  <a:srgbClr val="0055A4"/>
                </a:solidFill>
              </a:rPr>
              <a:t>anus</a:t>
            </a:r>
            <a:r>
              <a:rPr lang="en-US" sz="1300"/>
              <a:t>: opening for waste to exit from the digestive system</a:t>
            </a:r>
            <a:endParaRPr/>
          </a:p>
        </p:txBody>
      </p:sp>
      <p:sp>
        <p:nvSpPr>
          <p:cNvPr id="131" name="Google Shape;131;g2da53a88de7_0_1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da53a88de7_0_20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1" name="Google Shape;161;g2da53a88de7_0_2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All the activity of the male reproductive system begins in the brain.</a:t>
            </a:r>
            <a:r>
              <a:rPr lang="en-US" sz="1300">
                <a:solidFill>
                  <a:schemeClr val="dk1"/>
                </a:solidFill>
                <a:latin typeface="Calibri"/>
                <a:ea typeface="Calibri"/>
                <a:cs typeface="Calibri"/>
                <a:sym typeface="Calibri"/>
              </a:rPr>
              <a:t> </a:t>
            </a:r>
            <a:endParaRPr>
              <a:solidFill>
                <a:srgbClr val="595959"/>
              </a:solidFill>
              <a:latin typeface="Arial"/>
              <a:ea typeface="Arial"/>
              <a:cs typeface="Arial"/>
              <a:sym typeface="Arial"/>
            </a:endParaRPr>
          </a:p>
          <a:p>
            <a:pPr marL="0" lvl="0" indent="0" algn="just" rtl="0">
              <a:lnSpc>
                <a:spcPct val="115000"/>
              </a:lnSpc>
              <a:spcBef>
                <a:spcPts val="0"/>
              </a:spcBef>
              <a:spcAft>
                <a:spcPts val="0"/>
              </a:spcAft>
              <a:buClr>
                <a:schemeClr val="dk1"/>
              </a:buClr>
              <a:buSzPts val="1100"/>
              <a:buFont typeface="Arial"/>
              <a:buNone/>
            </a:pPr>
            <a:endParaRPr sz="1100" b="1">
              <a:solidFill>
                <a:srgbClr val="434343"/>
              </a:solidFill>
              <a:latin typeface="Helvetica Neue"/>
              <a:ea typeface="Helvetica Neue"/>
              <a:cs typeface="Helvetica Neue"/>
              <a:sym typeface="Helvetica Neue"/>
            </a:endParaRPr>
          </a:p>
        </p:txBody>
      </p:sp>
      <p:sp>
        <p:nvSpPr>
          <p:cNvPr id="162" name="Google Shape;162;g2da53a88de7_0_202: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da53a88de7_0_2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5" name="Google Shape;175;g2da53a88de7_0_26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00"/>
              <a:buFont typeface="Arial"/>
              <a:buNone/>
            </a:pPr>
            <a:r>
              <a:rPr lang="en-US" sz="1200">
                <a:latin typeface="Calibri"/>
                <a:ea typeface="Calibri"/>
                <a:cs typeface="Calibri"/>
                <a:sym typeface="Calibri"/>
              </a:rPr>
              <a:t>Who can tell me what a hormone is? Hormones are chemical signals that travel in the bloodstream directing the activity of every system in the body. The body has many different hormones, produced in different parts of the body.</a:t>
            </a:r>
            <a:endParaRPr sz="1200">
              <a:latin typeface="Calibri"/>
              <a:ea typeface="Calibri"/>
              <a:cs typeface="Calibri"/>
              <a:sym typeface="Calibri"/>
            </a:endParaRPr>
          </a:p>
          <a:p>
            <a:pPr marL="0" marR="0" lvl="0" indent="0" algn="l" rtl="0">
              <a:spcBef>
                <a:spcPts val="0"/>
              </a:spcBef>
              <a:spcAft>
                <a:spcPts val="0"/>
              </a:spcAft>
              <a:buClr>
                <a:schemeClr val="dk1"/>
              </a:buClr>
              <a:buSzPts val="300"/>
              <a:buFont typeface="Arial"/>
              <a:buNone/>
            </a:pPr>
            <a:endParaRPr sz="1200">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In puberty, the brain tells the reproductive system to produce sperm and testosterone. How?</a:t>
            </a:r>
            <a:endParaRPr sz="1200">
              <a:latin typeface="Calibri"/>
              <a:ea typeface="Calibri"/>
              <a:cs typeface="Calibri"/>
              <a:sym typeface="Calibri"/>
            </a:endParaRPr>
          </a:p>
        </p:txBody>
      </p:sp>
      <p:sp>
        <p:nvSpPr>
          <p:cNvPr id="176" name="Google Shape;176;g2da53a88de7_0_26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Arial"/>
                <a:ea typeface="Arial"/>
                <a:cs typeface="Arial"/>
                <a:sym typeface="Arial"/>
              </a:rPr>
              <a:t>5</a:t>
            </a:fld>
            <a:endParaRPr sz="12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5bc2caf181_1_69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tiny part of the brain, colored in orange on the slide, is called the pituitary gland. It’s about the size of a kidney bean. It controls most of the hormones in your body. The pituitary gland sends a signal to the testes, to produce the male cell of reproduction, sperm, and the male hormone, testosterone.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starts in puberty, as the reproductive system matures to adulthood.</a:t>
            </a:r>
            <a:endParaRPr sz="1300">
              <a:solidFill>
                <a:schemeClr val="dk1"/>
              </a:solidFill>
              <a:latin typeface="Calibri"/>
              <a:ea typeface="Calibri"/>
              <a:cs typeface="Calibri"/>
              <a:sym typeface="Calibri"/>
            </a:endParaRPr>
          </a:p>
        </p:txBody>
      </p:sp>
      <p:sp>
        <p:nvSpPr>
          <p:cNvPr id="196" name="Google Shape;196;g25bc2caf181_1_69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da53a88de7_0_3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you were born, you had all of the parts of your reproductive system in place. But it isn’t until a boy reaches puberty that all of his reproductive organs start to function in a fully mature way. Your body didn’t produce sperm when you were a young boy. Boys do have testosterone but not as much as a fully grown man.</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215" name="Google Shape;215;g2da53a88de7_0_3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5bc2caf181_1_6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g25bc2caf181_1_65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testicles actually make millions of sperm. In fact, by the time your body is done making sperm when you are much older, you will have made about 525 billion sperm. Sperm are one of the smallest cells in your body, measuring about 0.05 millimeters! An individual sperm can only be seen under the microscope.</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232" name="Google Shape;232;g25bc2caf181_1_65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25bc2caf181_1_79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g25bc2caf181_1_79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Under a microscope you can see that sperm have a few distinct parts. Sperm have a head, a midpiece, and a tail. Each part serves a special function in human reproduction, to enter the female egg and join together to create a new life.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It takes about 75 days on average for sperm to grow and mature through the male reproductive system. Each part of the reproductive system contributes something unique to the development of sperm, and in a mature man, this process of sperm development is constantly happening. After sperm are made, they remain in the testicles for about two weeks before the cells die and are reabsorbed by the body. In the case of human reproduction, sperm enter the woman’s reproductive system and when the sperm and egg join together, they create a new human being.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Sperms are delicate and must be made at a temperature that is about 3-5 degrees lower than body temperature. This is why the testicles hang outside the body in the scrotum. The scrotum contains small muscles, and just like any other muscle in the body they have the ability to contract and move. When the body is cold, for instance, muscles raise the testes to bring them closer to the warmer groin region. </a:t>
            </a:r>
            <a:endParaRPr sz="13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300"/>
              <a:buFont typeface="Calibri"/>
              <a:buNone/>
            </a:pPr>
            <a:endParaRPr sz="1100">
              <a:latin typeface="Open Sans"/>
              <a:ea typeface="Open Sans"/>
              <a:cs typeface="Open Sans"/>
              <a:sym typeface="Open Sans"/>
            </a:endParaRPr>
          </a:p>
        </p:txBody>
      </p:sp>
      <p:sp>
        <p:nvSpPr>
          <p:cNvPr id="242" name="Google Shape;242;g25bc2caf181_1_79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two main jobs of the testicles is to produce sperm and testosterone. Special cells in the testes produce the hormone testosterone. Testosterone then enters the bloodstream and impacts the health of your whole body.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61" name="Google Shape;261;p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 puberty, the increased production of testosterone in the cells of the testicles, triggers growth and development in every part of your body. Some of the noticeable effects of testosterone on the body are: increased muscle development, strength, deeper voice, increased hair growth and sweat production.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All of the growth that you will do in the next several years, as your body grows from a boy’s body to a man’s body, will be impacted by the hormone testosterone.</a:t>
            </a:r>
            <a:endParaRPr sz="13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a:p>
        </p:txBody>
      </p:sp>
      <p:sp>
        <p:nvSpPr>
          <p:cNvPr id="272" name="Google Shape;272;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Print two copies (each team will need a copy) of the Relay Race to Review and cut along the dotted lines. </a:t>
            </a: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Explain that the general idea of a relay race is a team of athletes who work together to each complete their portion of the race, passing the baton to the next person when their part of the race is complete.  </a:t>
            </a: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In the teenMEN Relay Race to Review there are three skill testing sections, each with three questions to complete. These questions are to be answered by the individual for the team but not with help from the rest of the team (depending on class size, students may complete their section as a pair.) There is a final Team Bonus question that can be answered by the whole team, for the finish. In the end, the team with the most points wins. </a:t>
            </a: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Divide students into two teams. Arrange the two teams at one end of the room, while the teacher will stand at the other end of the room with the questions. Students will race to the teacher to receive their section, fill out the answers to the questions at the front of the room, then return to their team. The next student will follow, racing to the front of the room to receive their questions, and so forth until the Bonus round when students can work as a team to submit their answers. </a:t>
            </a:r>
            <a:endParaRPr sz="1100" i="1">
              <a:solidFill>
                <a:srgbClr val="434343"/>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100" i="1">
              <a:solidFill>
                <a:srgbClr val="434343"/>
              </a:solidFill>
              <a:latin typeface="Helvetica Neue"/>
              <a:ea typeface="Helvetica Neue"/>
              <a:cs typeface="Helvetica Neue"/>
              <a:sym typeface="Helvetica Neue"/>
            </a:endParaRPr>
          </a:p>
        </p:txBody>
      </p:sp>
      <p:sp>
        <p:nvSpPr>
          <p:cNvPr id="281" name="Google Shape;281;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25bc2caf181_1_8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0" name="Google Shape;300;g25bc2caf181_1_8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All male reproductive activity is controlled by the brain. The brain lets your reproductive system know that it’s time to mature and grow towards becoming a man. Sperm is the male cell of reproduction. Testosterone is the main male hormone. Testosterone has many important effects on the healthy growth of your body and we’ll learn more about these in the next lesson.</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rgbClr val="434343"/>
              </a:solidFill>
              <a:latin typeface="Calibri"/>
              <a:ea typeface="Calibri"/>
              <a:cs typeface="Calibri"/>
              <a:sym typeface="Calibri"/>
            </a:endParaRPr>
          </a:p>
        </p:txBody>
      </p:sp>
      <p:sp>
        <p:nvSpPr>
          <p:cNvPr id="301" name="Google Shape;301;g25bc2caf181_1_82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13</a:t>
            </a:fld>
            <a:endParaRPr sz="12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25bc2caf181_1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g25bc2caf181_1_4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7" name="Google Shape;17;p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 name="Google Shape;28;p4"/>
          <p:cNvSpPr>
            <a:spLocks noGrp="1"/>
          </p:cNvSpPr>
          <p:nvPr>
            <p:ph type="pic" idx="2"/>
          </p:nvPr>
        </p:nvSpPr>
        <p:spPr>
          <a:xfrm>
            <a:off x="1792288" y="384175"/>
            <a:ext cx="5486400" cy="4114800"/>
          </a:xfrm>
          <a:prstGeom prst="rect">
            <a:avLst/>
          </a:prstGeom>
          <a:noFill/>
          <a:ln>
            <a:noFill/>
          </a:ln>
        </p:spPr>
      </p:sp>
      <p:sp>
        <p:nvSpPr>
          <p:cNvPr id="29" name="Google Shape;29;p4"/>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2">
  <p:cSld name="PICTURE_WITH_CAPTION_TEXT_2">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 name="Google Shape;42;p6"/>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5" name="Google Shape;45;p6"/>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9898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9" name="Google Shape;49;p7"/>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7"/>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1" name="Google Shape;51;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4"/>
        <p:cNvGrpSpPr/>
        <p:nvPr/>
      </p:nvGrpSpPr>
      <p:grpSpPr>
        <a:xfrm>
          <a:off x="0" y="0"/>
          <a:ext cx="0" cy="0"/>
          <a:chOff x="0" y="0"/>
          <a:chExt cx="0" cy="0"/>
        </a:xfrm>
      </p:grpSpPr>
      <p:sp>
        <p:nvSpPr>
          <p:cNvPr id="55" name="Google Shape;55;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6" name="Google Shape;56;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7" name="Google Shape;57;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8" name="Google Shape;58;p8"/>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7" name="Google Shape;67;p1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9" name="Google Shape;69;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0" name="Google Shape;70;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73" name="Google Shape;73;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a:solidFill>
                  <a:srgbClr val="888888"/>
                </a:solidFill>
                <a:latin typeface="Arial"/>
                <a:ea typeface="Arial"/>
                <a:cs typeface="Arial"/>
                <a:sym typeface="Arial"/>
              </a:defRPr>
            </a:lvl1pPr>
            <a:lvl2pPr marL="457200" marR="0" lvl="1"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L="914400" marR="0" lvl="2"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L="1371600" marR="0" lvl="3"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L="1828800" marR="0" lvl="4"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L="2286000" marR="0" lvl="5"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L="2743200" marR="0" lvl="6"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L="3200400" marR="0" lvl="7"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L="3657600" marR="0" lvl="8" indent="0"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 name="Google Shape;75;p11"/>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Arial"/>
                <a:ea typeface="Arial"/>
                <a:cs typeface="Arial"/>
                <a:sym typeface="Arial"/>
              </a:defRPr>
            </a:lvl1pPr>
            <a:lvl2pPr marL="0" marR="0" lvl="1" indent="0" algn="r" rtl="0">
              <a:spcBef>
                <a:spcPts val="0"/>
              </a:spcBef>
              <a:buNone/>
              <a:defRPr sz="1200">
                <a:solidFill>
                  <a:srgbClr val="888888"/>
                </a:solidFill>
                <a:latin typeface="Arial"/>
                <a:ea typeface="Arial"/>
                <a:cs typeface="Arial"/>
                <a:sym typeface="Arial"/>
              </a:defRPr>
            </a:lvl2pPr>
            <a:lvl3pPr marL="0" marR="0" lvl="2" indent="0" algn="r" rtl="0">
              <a:spcBef>
                <a:spcPts val="0"/>
              </a:spcBef>
              <a:buNone/>
              <a:defRPr sz="1200">
                <a:solidFill>
                  <a:srgbClr val="888888"/>
                </a:solidFill>
                <a:latin typeface="Arial"/>
                <a:ea typeface="Arial"/>
                <a:cs typeface="Arial"/>
                <a:sym typeface="Arial"/>
              </a:defRPr>
            </a:lvl3pPr>
            <a:lvl4pPr marL="0" marR="0" lvl="3" indent="0" algn="r" rtl="0">
              <a:spcBef>
                <a:spcPts val="0"/>
              </a:spcBef>
              <a:buNone/>
              <a:defRPr sz="1200">
                <a:solidFill>
                  <a:srgbClr val="888888"/>
                </a:solidFill>
                <a:latin typeface="Arial"/>
                <a:ea typeface="Arial"/>
                <a:cs typeface="Arial"/>
                <a:sym typeface="Arial"/>
              </a:defRPr>
            </a:lvl4pPr>
            <a:lvl5pPr marL="0" marR="0" lvl="4" indent="0" algn="r" rtl="0">
              <a:spcBef>
                <a:spcPts val="0"/>
              </a:spcBef>
              <a:buNone/>
              <a:defRPr sz="1200">
                <a:solidFill>
                  <a:srgbClr val="888888"/>
                </a:solidFill>
                <a:latin typeface="Arial"/>
                <a:ea typeface="Arial"/>
                <a:cs typeface="Arial"/>
                <a:sym typeface="Arial"/>
              </a:defRPr>
            </a:lvl5pPr>
            <a:lvl6pPr marL="0" marR="0" lvl="5" indent="0" algn="r" rtl="0">
              <a:spcBef>
                <a:spcPts val="0"/>
              </a:spcBef>
              <a:buNone/>
              <a:defRPr sz="1200">
                <a:solidFill>
                  <a:srgbClr val="888888"/>
                </a:solidFill>
                <a:latin typeface="Arial"/>
                <a:ea typeface="Arial"/>
                <a:cs typeface="Arial"/>
                <a:sym typeface="Arial"/>
              </a:defRPr>
            </a:lvl6pPr>
            <a:lvl7pPr marL="0" marR="0" lvl="6" indent="0" algn="r" rtl="0">
              <a:spcBef>
                <a:spcPts val="0"/>
              </a:spcBef>
              <a:buNone/>
              <a:defRPr sz="1200">
                <a:solidFill>
                  <a:srgbClr val="888888"/>
                </a:solidFill>
                <a:latin typeface="Arial"/>
                <a:ea typeface="Arial"/>
                <a:cs typeface="Arial"/>
                <a:sym typeface="Arial"/>
              </a:defRPr>
            </a:lvl7pPr>
            <a:lvl8pPr marL="0" marR="0" lvl="7" indent="0" algn="r" rtl="0">
              <a:spcBef>
                <a:spcPts val="0"/>
              </a:spcBef>
              <a:buNone/>
              <a:defRPr sz="1200">
                <a:solidFill>
                  <a:srgbClr val="888888"/>
                </a:solidFill>
                <a:latin typeface="Arial"/>
                <a:ea typeface="Arial"/>
                <a:cs typeface="Arial"/>
                <a:sym typeface="Arial"/>
              </a:defRPr>
            </a:lvl8pPr>
            <a:lvl9pPr marL="0" marR="0" lvl="8" indent="0" algn="r" rtl="0">
              <a:spcBef>
                <a:spcPts val="0"/>
              </a:spcBef>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
        <p:cNvGrpSpPr/>
        <p:nvPr/>
      </p:nvGrpSpPr>
      <p:grpSpPr>
        <a:xfrm>
          <a:off x="0" y="0"/>
          <a:ext cx="0" cy="0"/>
          <a:chOff x="0" y="0"/>
          <a:chExt cx="0" cy="0"/>
        </a:xfrm>
      </p:grpSpPr>
      <p:sp>
        <p:nvSpPr>
          <p:cNvPr id="77" name="Google Shape;77;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icture with Caption 1">
  <p:cSld name="PICTURE_WITH_CAPTION_TEXT_1">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R="0" lvl="1"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R="0" lvl="2"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R="0" lvl="3"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R="0" lvl="4"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R="0" lvl="5"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R="0" lvl="6"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R="0" lvl="7"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R="0" lvl="8"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5" name="Google Shape;95;p15"/>
          <p:cNvSpPr>
            <a:spLocks noGrp="1"/>
          </p:cNvSpPr>
          <p:nvPr>
            <p:ph type="pic" idx="2"/>
          </p:nvPr>
        </p:nvSpPr>
        <p:spPr>
          <a:xfrm>
            <a:off x="1792288" y="384175"/>
            <a:ext cx="5486400" cy="4114800"/>
          </a:xfrm>
          <a:prstGeom prst="rect">
            <a:avLst/>
          </a:prstGeom>
          <a:noFill/>
          <a:ln>
            <a:noFill/>
          </a:ln>
        </p:spPr>
      </p:sp>
      <p:sp>
        <p:nvSpPr>
          <p:cNvPr id="96" name="Google Shape;96;p15"/>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7" name="Google Shape;97;p15"/>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15"/>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99" name="Google Shape;99;p15"/>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2">
  <p:cSld name="PICTURE_WITH_CAPTION_TEXT_2">
    <p:spTree>
      <p:nvGrpSpPr>
        <p:cNvPr id="1" name="Shape 100"/>
        <p:cNvGrpSpPr/>
        <p:nvPr/>
      </p:nvGrpSpPr>
      <p:grpSpPr>
        <a:xfrm>
          <a:off x="0" y="0"/>
          <a:ext cx="0" cy="0"/>
          <a:chOff x="0" y="0"/>
          <a:chExt cx="0" cy="0"/>
        </a:xfrm>
      </p:grpSpPr>
      <p:sp>
        <p:nvSpPr>
          <p:cNvPr id="101" name="Google Shape;101;p16"/>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R="0" lvl="1"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R="0" lvl="2"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R="0" lvl="3"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R="0" lvl="4"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R="0" lvl="5"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R="0" lvl="6"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R="0" lvl="7"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R="0" lvl="8"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2" name="Google Shape;102;p16"/>
          <p:cNvSpPr>
            <a:spLocks noGrp="1"/>
          </p:cNvSpPr>
          <p:nvPr>
            <p:ph type="pic" idx="2"/>
          </p:nvPr>
        </p:nvSpPr>
        <p:spPr>
          <a:xfrm>
            <a:off x="1792288" y="384175"/>
            <a:ext cx="5486400" cy="4114800"/>
          </a:xfrm>
          <a:prstGeom prst="rect">
            <a:avLst/>
          </a:prstGeom>
          <a:noFill/>
          <a:ln>
            <a:noFill/>
          </a:ln>
        </p:spPr>
      </p:sp>
      <p:sp>
        <p:nvSpPr>
          <p:cNvPr id="103" name="Google Shape;103;p16"/>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04" name="Google Shape;104;p16"/>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5" name="Google Shape;105;p16"/>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R="0" lvl="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06" name="Google Shape;106;p16"/>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9">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9">
            <a:alphaModFix/>
          </a:blip>
          <a:stretch>
            <a:fillRect/>
          </a:stretch>
        </a:blipFill>
        <a:effectLst/>
      </p:bgPr>
    </p:bg>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61" name="Google Shape;61;p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3" name="Google Shape;63;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4" name="Google Shape;64;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10"/>
        <p:cNvGrpSpPr/>
        <p:nvPr/>
      </p:nvGrpSpPr>
      <p:grpSpPr>
        <a:xfrm>
          <a:off x="0" y="0"/>
          <a:ext cx="0" cy="0"/>
          <a:chOff x="0" y="0"/>
          <a:chExt cx="0" cy="0"/>
        </a:xfrm>
      </p:grpSpPr>
      <p:sp>
        <p:nvSpPr>
          <p:cNvPr id="111" name="Google Shape;111;p1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12" name="Google Shape;112;p1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13" name="Google Shape;113;p1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14" name="Google Shape;114;p17"/>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115" name="Google Shape;115;p1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
        <p:nvSpPr>
          <p:cNvPr id="116" name="Google Shape;116;p17"/>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898989"/>
              </a:buClr>
              <a:buSzPts val="1200"/>
              <a:buFont typeface="Arial"/>
              <a:buNone/>
            </a:pPr>
            <a:fld id="{00000000-1234-1234-1234-123412341234}" type="slidenum">
              <a:rPr lang="en-US"/>
              <a:t>1</a:t>
            </a:fld>
            <a:endParaRPr/>
          </a:p>
        </p:txBody>
      </p:sp>
      <p:sp>
        <p:nvSpPr>
          <p:cNvPr id="117" name="Google Shape;117;p17"/>
          <p:cNvSpPr txBox="1"/>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1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23" name="Google Shape;123;p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124" name="Google Shape;124;p18"/>
          <p:cNvSpPr txBox="1">
            <a:spLocks noGrp="1"/>
          </p:cNvSpPr>
          <p:nvPr>
            <p:ph type="title"/>
          </p:nvPr>
        </p:nvSpPr>
        <p:spPr>
          <a:xfrm>
            <a:off x="255375" y="487855"/>
            <a:ext cx="8229600" cy="702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2900"/>
              <a:buFont typeface="Calibri"/>
              <a:buNone/>
            </a:pPr>
            <a:r>
              <a:rPr lang="en-US" sz="2900">
                <a:solidFill>
                  <a:srgbClr val="FFFFFF"/>
                </a:solidFill>
                <a:latin typeface="Lexend Thin"/>
                <a:ea typeface="Lexend Thin"/>
                <a:cs typeface="Lexend Thin"/>
                <a:sym typeface="Lexend Thin"/>
              </a:rPr>
              <a:t>Entry Ticket Activity: </a:t>
            </a:r>
            <a:r>
              <a:rPr lang="en-US" sz="2900" b="1" i="1">
                <a:solidFill>
                  <a:srgbClr val="FFFFFF"/>
                </a:solidFill>
                <a:latin typeface="Lexend"/>
                <a:ea typeface="Lexend"/>
                <a:cs typeface="Lexend"/>
                <a:sym typeface="Lexend"/>
              </a:rPr>
              <a:t>What Am I?</a:t>
            </a:r>
            <a:endParaRPr b="1" i="1">
              <a:latin typeface="Lexend"/>
              <a:ea typeface="Lexend"/>
              <a:cs typeface="Lexend"/>
              <a:sym typeface="Lexend"/>
            </a:endParaRPr>
          </a:p>
        </p:txBody>
      </p:sp>
      <p:pic>
        <p:nvPicPr>
          <p:cNvPr id="125" name="Google Shape;125;p18"/>
          <p:cNvPicPr preferRelativeResize="0"/>
          <p:nvPr/>
        </p:nvPicPr>
        <p:blipFill>
          <a:blip r:embed="rId3">
            <a:alphaModFix/>
          </a:blip>
          <a:stretch>
            <a:fillRect/>
          </a:stretch>
        </p:blipFill>
        <p:spPr>
          <a:xfrm>
            <a:off x="4163575" y="1315100"/>
            <a:ext cx="4411249" cy="5319726"/>
          </a:xfrm>
          <a:prstGeom prst="rect">
            <a:avLst/>
          </a:prstGeom>
          <a:noFill/>
          <a:ln>
            <a:noFill/>
          </a:ln>
          <a:effectLst>
            <a:outerShdw blurRad="57150" dist="19050" dir="5400000" algn="bl" rotWithShape="0">
              <a:srgbClr val="000000">
                <a:alpha val="50000"/>
              </a:srgbClr>
            </a:outerShdw>
          </a:effectLst>
        </p:spPr>
      </p:pic>
      <p:sp>
        <p:nvSpPr>
          <p:cNvPr id="126" name="Google Shape;126;p18"/>
          <p:cNvSpPr/>
          <p:nvPr/>
        </p:nvSpPr>
        <p:spPr>
          <a:xfrm>
            <a:off x="1149150" y="1744275"/>
            <a:ext cx="3915600" cy="2645100"/>
          </a:xfrm>
          <a:prstGeom prst="wedgeEllipseCallout">
            <a:avLst>
              <a:gd name="adj1" fmla="val -28283"/>
              <a:gd name="adj2" fmla="val 53515"/>
            </a:avLst>
          </a:prstGeom>
          <a:solidFill>
            <a:schemeClr val="lt1"/>
          </a:solidFill>
          <a:ln w="762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7" name="Google Shape;127;p18"/>
          <p:cNvSpPr txBox="1"/>
          <p:nvPr/>
        </p:nvSpPr>
        <p:spPr>
          <a:xfrm>
            <a:off x="1190300" y="1913263"/>
            <a:ext cx="3733200" cy="2086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br>
              <a:rPr lang="en-US" sz="2000" i="1">
                <a:solidFill>
                  <a:schemeClr val="dk2"/>
                </a:solidFill>
                <a:latin typeface="Annie Use Your Telescope"/>
                <a:ea typeface="Annie Use Your Telescope"/>
                <a:cs typeface="Annie Use Your Telescope"/>
                <a:sym typeface="Annie Use Your Telescope"/>
              </a:rPr>
            </a:br>
            <a:r>
              <a:rPr lang="en-US" sz="2000" b="1" i="1">
                <a:solidFill>
                  <a:schemeClr val="dk2"/>
                </a:solidFill>
                <a:latin typeface="Annie Use Your Telescope"/>
                <a:ea typeface="Annie Use Your Telescope"/>
                <a:cs typeface="Annie Use Your Telescope"/>
                <a:sym typeface="Annie Use Your Telescope"/>
              </a:rPr>
              <a:t>WHAT AM I?</a:t>
            </a:r>
            <a:br>
              <a:rPr lang="en-US" sz="2000" b="1" i="1">
                <a:solidFill>
                  <a:schemeClr val="dk2"/>
                </a:solidFill>
                <a:latin typeface="Annie Use Your Telescope"/>
                <a:ea typeface="Annie Use Your Telescope"/>
                <a:cs typeface="Annie Use Your Telescope"/>
                <a:sym typeface="Annie Use Your Telescope"/>
              </a:rPr>
            </a:br>
            <a:r>
              <a:rPr lang="en-US" sz="2000" i="1">
                <a:solidFill>
                  <a:schemeClr val="dk2"/>
                </a:solidFill>
                <a:latin typeface="Annie Use Your Telescope"/>
                <a:ea typeface="Annie Use Your Telescope"/>
                <a:cs typeface="Annie Use Your Telescope"/>
                <a:sym typeface="Annie Use Your Telescope"/>
              </a:rPr>
              <a:t>A body system or a body part?</a:t>
            </a:r>
            <a:br>
              <a:rPr lang="en-US" sz="2000" i="1">
                <a:solidFill>
                  <a:schemeClr val="dk2"/>
                </a:solidFill>
                <a:latin typeface="Annie Use Your Telescope"/>
                <a:ea typeface="Annie Use Your Telescope"/>
                <a:cs typeface="Annie Use Your Telescope"/>
                <a:sym typeface="Annie Use Your Telescope"/>
              </a:rPr>
            </a:br>
            <a:br>
              <a:rPr lang="en-US" sz="2000" i="1">
                <a:solidFill>
                  <a:schemeClr val="dk2"/>
                </a:solidFill>
                <a:latin typeface="Annie Use Your Telescope"/>
                <a:ea typeface="Annie Use Your Telescope"/>
                <a:cs typeface="Annie Use Your Telescope"/>
                <a:sym typeface="Annie Use Your Telescope"/>
              </a:rPr>
            </a:br>
            <a:r>
              <a:rPr lang="en-US" sz="2000" i="1">
                <a:solidFill>
                  <a:schemeClr val="dk2"/>
                </a:solidFill>
                <a:latin typeface="Annie Use Your Telescope"/>
                <a:ea typeface="Annie Use Your Telescope"/>
                <a:cs typeface="Annie Use Your Telescope"/>
                <a:sym typeface="Annie Use Your Telescope"/>
              </a:rPr>
              <a:t>Two statements are true </a:t>
            </a:r>
            <a:br>
              <a:rPr lang="en-US" sz="2000" i="1">
                <a:solidFill>
                  <a:schemeClr val="dk2"/>
                </a:solidFill>
                <a:latin typeface="Annie Use Your Telescope"/>
                <a:ea typeface="Annie Use Your Telescope"/>
                <a:cs typeface="Annie Use Your Telescope"/>
                <a:sym typeface="Annie Use Your Telescope"/>
              </a:rPr>
            </a:br>
            <a:r>
              <a:rPr lang="en-US" sz="2000" i="1">
                <a:solidFill>
                  <a:schemeClr val="dk2"/>
                </a:solidFill>
                <a:latin typeface="Annie Use Your Telescope"/>
                <a:ea typeface="Annie Use Your Telescope"/>
                <a:cs typeface="Annie Use Your Telescope"/>
                <a:sym typeface="Annie Use Your Telescope"/>
              </a:rPr>
              <a:t>but one is a </a:t>
            </a:r>
            <a:r>
              <a:rPr lang="en-US" sz="2000" i="1" u="sng">
                <a:solidFill>
                  <a:schemeClr val="dk2"/>
                </a:solidFill>
                <a:latin typeface="Annie Use Your Telescope"/>
                <a:ea typeface="Annie Use Your Telescope"/>
                <a:cs typeface="Annie Use Your Telescope"/>
                <a:sym typeface="Annie Use Your Telescope"/>
              </a:rPr>
              <a:t>false</a:t>
            </a:r>
            <a:r>
              <a:rPr lang="en-US" sz="2000" i="1">
                <a:solidFill>
                  <a:schemeClr val="dk2"/>
                </a:solidFill>
                <a:latin typeface="Annie Use Your Telescope"/>
                <a:ea typeface="Annie Use Your Telescope"/>
                <a:cs typeface="Annie Use Your Telescope"/>
                <a:sym typeface="Annie Use Your Telescope"/>
              </a:rPr>
              <a:t> start!</a:t>
            </a:r>
            <a:br>
              <a:rPr lang="en-US" sz="2000" i="1">
                <a:solidFill>
                  <a:schemeClr val="dk2"/>
                </a:solidFill>
                <a:latin typeface="Annie Use Your Telescope"/>
                <a:ea typeface="Annie Use Your Telescope"/>
                <a:cs typeface="Annie Use Your Telescope"/>
                <a:sym typeface="Annie Use Your Telescope"/>
              </a:rPr>
            </a:br>
            <a:endParaRPr sz="2000" i="1">
              <a:solidFill>
                <a:schemeClr val="dk2"/>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3200" b="1">
              <a:solidFill>
                <a:srgbClr val="FF9900"/>
              </a:solidFill>
            </a:endParaRPr>
          </a:p>
        </p:txBody>
      </p:sp>
      <p:pic>
        <p:nvPicPr>
          <p:cNvPr id="128" name="Google Shape;128;p18"/>
          <p:cNvPicPr preferRelativeResize="0"/>
          <p:nvPr/>
        </p:nvPicPr>
        <p:blipFill>
          <a:blip r:embed="rId4">
            <a:alphaModFix/>
          </a:blip>
          <a:stretch>
            <a:fillRect/>
          </a:stretch>
        </p:blipFill>
        <p:spPr>
          <a:xfrm>
            <a:off x="415273" y="4014550"/>
            <a:ext cx="1963601" cy="27478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9"/>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34" name="Google Shape;134;p19"/>
          <p:cNvSpPr txBox="1"/>
          <p:nvPr/>
        </p:nvSpPr>
        <p:spPr>
          <a:xfrm>
            <a:off x="381000" y="519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strike="noStrike" cap="none">
                <a:solidFill>
                  <a:srgbClr val="FFFFFF"/>
                </a:solidFill>
                <a:latin typeface="Lexend Thin"/>
                <a:ea typeface="Lexend Thin"/>
                <a:cs typeface="Lexend Thin"/>
                <a:sym typeface="Lexend Thin"/>
              </a:rPr>
              <a:t>Male Anatomy Quiz</a:t>
            </a:r>
            <a:endParaRPr sz="1400" i="0" u="none" strike="noStrike" cap="none">
              <a:solidFill>
                <a:srgbClr val="000000"/>
              </a:solidFill>
              <a:latin typeface="Lexend Thin"/>
              <a:ea typeface="Lexend Thin"/>
              <a:cs typeface="Lexend Thin"/>
              <a:sym typeface="Lexend Thin"/>
            </a:endParaRPr>
          </a:p>
        </p:txBody>
      </p:sp>
      <p:sp>
        <p:nvSpPr>
          <p:cNvPr id="135" name="Google Shape;135;p1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a:p>
        </p:txBody>
      </p:sp>
      <p:pic>
        <p:nvPicPr>
          <p:cNvPr id="136" name="Google Shape;136;p19"/>
          <p:cNvPicPr preferRelativeResize="0"/>
          <p:nvPr/>
        </p:nvPicPr>
        <p:blipFill rotWithShape="1">
          <a:blip r:embed="rId3">
            <a:alphaModFix/>
          </a:blip>
          <a:srcRect t="5030" b="42401"/>
          <a:stretch/>
        </p:blipFill>
        <p:spPr>
          <a:xfrm>
            <a:off x="1276150" y="1390975"/>
            <a:ext cx="6790451" cy="3439024"/>
          </a:xfrm>
          <a:prstGeom prst="rect">
            <a:avLst/>
          </a:prstGeom>
          <a:noFill/>
          <a:ln>
            <a:noFill/>
          </a:ln>
        </p:spPr>
      </p:pic>
      <p:sp>
        <p:nvSpPr>
          <p:cNvPr id="137" name="Google Shape;137;p19"/>
          <p:cNvSpPr txBox="1"/>
          <p:nvPr/>
        </p:nvSpPr>
        <p:spPr>
          <a:xfrm>
            <a:off x="3117825" y="483002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800">
              <a:solidFill>
                <a:srgbClr val="595959"/>
              </a:solidFill>
              <a:latin typeface="Caveat"/>
              <a:ea typeface="Caveat"/>
              <a:cs typeface="Caveat"/>
              <a:sym typeface="Caveat"/>
            </a:endParaRPr>
          </a:p>
        </p:txBody>
      </p:sp>
      <p:sp>
        <p:nvSpPr>
          <p:cNvPr id="138" name="Google Shape;138;p19"/>
          <p:cNvSpPr txBox="1"/>
          <p:nvPr/>
        </p:nvSpPr>
        <p:spPr>
          <a:xfrm>
            <a:off x="4917875" y="4555300"/>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B</a:t>
            </a:r>
            <a:endParaRPr sz="2800">
              <a:solidFill>
                <a:srgbClr val="595959"/>
              </a:solidFill>
              <a:latin typeface="Caveat"/>
              <a:ea typeface="Caveat"/>
              <a:cs typeface="Caveat"/>
              <a:sym typeface="Caveat"/>
            </a:endParaRPr>
          </a:p>
        </p:txBody>
      </p:sp>
      <p:sp>
        <p:nvSpPr>
          <p:cNvPr id="139" name="Google Shape;139;p19"/>
          <p:cNvSpPr txBox="1"/>
          <p:nvPr/>
        </p:nvSpPr>
        <p:spPr>
          <a:xfrm>
            <a:off x="4856500" y="508447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D</a:t>
            </a:r>
            <a:endParaRPr sz="2800">
              <a:solidFill>
                <a:srgbClr val="595959"/>
              </a:solidFill>
              <a:latin typeface="Caveat"/>
              <a:ea typeface="Caveat"/>
              <a:cs typeface="Caveat"/>
              <a:sym typeface="Caveat"/>
            </a:endParaRPr>
          </a:p>
        </p:txBody>
      </p:sp>
      <p:sp>
        <p:nvSpPr>
          <p:cNvPr id="140" name="Google Shape;140;p19"/>
          <p:cNvSpPr txBox="1"/>
          <p:nvPr/>
        </p:nvSpPr>
        <p:spPr>
          <a:xfrm>
            <a:off x="2679975" y="552787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E</a:t>
            </a:r>
            <a:endParaRPr sz="2800">
              <a:solidFill>
                <a:srgbClr val="595959"/>
              </a:solidFill>
              <a:latin typeface="Caveat"/>
              <a:ea typeface="Caveat"/>
              <a:cs typeface="Caveat"/>
              <a:sym typeface="Caveat"/>
            </a:endParaRPr>
          </a:p>
        </p:txBody>
      </p:sp>
      <p:sp>
        <p:nvSpPr>
          <p:cNvPr id="141" name="Google Shape;141;p19"/>
          <p:cNvSpPr txBox="1"/>
          <p:nvPr/>
        </p:nvSpPr>
        <p:spPr>
          <a:xfrm>
            <a:off x="4806075" y="557197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F</a:t>
            </a:r>
            <a:endParaRPr sz="2800">
              <a:solidFill>
                <a:srgbClr val="595959"/>
              </a:solidFill>
              <a:latin typeface="Caveat"/>
              <a:ea typeface="Caveat"/>
              <a:cs typeface="Caveat"/>
              <a:sym typeface="Caveat"/>
            </a:endParaRPr>
          </a:p>
        </p:txBody>
      </p:sp>
      <p:sp>
        <p:nvSpPr>
          <p:cNvPr id="142" name="Google Shape;142;p19"/>
          <p:cNvSpPr txBox="1"/>
          <p:nvPr/>
        </p:nvSpPr>
        <p:spPr>
          <a:xfrm>
            <a:off x="2686000" y="4519200"/>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A </a:t>
            </a:r>
            <a:endParaRPr sz="2800">
              <a:solidFill>
                <a:srgbClr val="595959"/>
              </a:solidFill>
              <a:latin typeface="Caveat"/>
              <a:ea typeface="Caveat"/>
              <a:cs typeface="Caveat"/>
              <a:sym typeface="Caveat"/>
            </a:endParaRPr>
          </a:p>
        </p:txBody>
      </p:sp>
      <p:sp>
        <p:nvSpPr>
          <p:cNvPr id="143" name="Google Shape;143;p19"/>
          <p:cNvSpPr txBox="1"/>
          <p:nvPr/>
        </p:nvSpPr>
        <p:spPr>
          <a:xfrm>
            <a:off x="2609800" y="5046600"/>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C</a:t>
            </a:r>
            <a:endParaRPr sz="2800">
              <a:solidFill>
                <a:srgbClr val="595959"/>
              </a:solidFill>
              <a:latin typeface="Caveat"/>
              <a:ea typeface="Caveat"/>
              <a:cs typeface="Caveat"/>
              <a:sym typeface="Caveat"/>
            </a:endParaRPr>
          </a:p>
        </p:txBody>
      </p:sp>
      <p:sp>
        <p:nvSpPr>
          <p:cNvPr id="144" name="Google Shape;144;p19"/>
          <p:cNvSpPr txBox="1"/>
          <p:nvPr/>
        </p:nvSpPr>
        <p:spPr>
          <a:xfrm>
            <a:off x="2686000" y="6113425"/>
            <a:ext cx="4914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800">
                <a:solidFill>
                  <a:srgbClr val="595959"/>
                </a:solidFill>
                <a:latin typeface="Caveat"/>
                <a:ea typeface="Caveat"/>
                <a:cs typeface="Caveat"/>
                <a:sym typeface="Caveat"/>
              </a:rPr>
              <a:t>G</a:t>
            </a:r>
            <a:endParaRPr sz="2800">
              <a:solidFill>
                <a:srgbClr val="595959"/>
              </a:solidFill>
              <a:latin typeface="Caveat"/>
              <a:ea typeface="Caveat"/>
              <a:cs typeface="Caveat"/>
              <a:sym typeface="Caveat"/>
            </a:endParaRPr>
          </a:p>
        </p:txBody>
      </p:sp>
      <p:cxnSp>
        <p:nvCxnSpPr>
          <p:cNvPr id="145" name="Google Shape;145;p19"/>
          <p:cNvCxnSpPr/>
          <p:nvPr/>
        </p:nvCxnSpPr>
        <p:spPr>
          <a:xfrm>
            <a:off x="3142225" y="5006488"/>
            <a:ext cx="1001700" cy="0"/>
          </a:xfrm>
          <a:prstGeom prst="straightConnector1">
            <a:avLst/>
          </a:prstGeom>
          <a:noFill/>
          <a:ln w="9525" cap="flat" cmpd="sng">
            <a:solidFill>
              <a:schemeClr val="dk2"/>
            </a:solidFill>
            <a:prstDash val="solid"/>
            <a:round/>
            <a:headEnd type="none" w="med" len="med"/>
            <a:tailEnd type="none" w="med" len="med"/>
          </a:ln>
        </p:spPr>
      </p:cxnSp>
      <p:cxnSp>
        <p:nvCxnSpPr>
          <p:cNvPr id="146" name="Google Shape;146;p19"/>
          <p:cNvCxnSpPr/>
          <p:nvPr/>
        </p:nvCxnSpPr>
        <p:spPr>
          <a:xfrm>
            <a:off x="5271700" y="5001475"/>
            <a:ext cx="1001700" cy="0"/>
          </a:xfrm>
          <a:prstGeom prst="straightConnector1">
            <a:avLst/>
          </a:prstGeom>
          <a:noFill/>
          <a:ln w="9525" cap="flat" cmpd="sng">
            <a:solidFill>
              <a:schemeClr val="dk2"/>
            </a:solidFill>
            <a:prstDash val="solid"/>
            <a:round/>
            <a:headEnd type="none" w="med" len="med"/>
            <a:tailEnd type="none" w="med" len="med"/>
          </a:ln>
        </p:spPr>
      </p:cxnSp>
      <p:cxnSp>
        <p:nvCxnSpPr>
          <p:cNvPr id="147" name="Google Shape;147;p19"/>
          <p:cNvCxnSpPr/>
          <p:nvPr/>
        </p:nvCxnSpPr>
        <p:spPr>
          <a:xfrm>
            <a:off x="5271700" y="5497800"/>
            <a:ext cx="1001700" cy="0"/>
          </a:xfrm>
          <a:prstGeom prst="straightConnector1">
            <a:avLst/>
          </a:prstGeom>
          <a:noFill/>
          <a:ln w="9525" cap="flat" cmpd="sng">
            <a:solidFill>
              <a:schemeClr val="dk2"/>
            </a:solidFill>
            <a:prstDash val="solid"/>
            <a:round/>
            <a:headEnd type="none" w="med" len="med"/>
            <a:tailEnd type="none" w="med" len="med"/>
          </a:ln>
        </p:spPr>
      </p:cxnSp>
      <p:cxnSp>
        <p:nvCxnSpPr>
          <p:cNvPr id="148" name="Google Shape;148;p19"/>
          <p:cNvCxnSpPr/>
          <p:nvPr/>
        </p:nvCxnSpPr>
        <p:spPr>
          <a:xfrm>
            <a:off x="3088100" y="6564625"/>
            <a:ext cx="1001700" cy="0"/>
          </a:xfrm>
          <a:prstGeom prst="straightConnector1">
            <a:avLst/>
          </a:prstGeom>
          <a:noFill/>
          <a:ln w="9525" cap="flat" cmpd="sng">
            <a:solidFill>
              <a:schemeClr val="dk2"/>
            </a:solidFill>
            <a:prstDash val="solid"/>
            <a:round/>
            <a:headEnd type="none" w="med" len="med"/>
            <a:tailEnd type="none" w="med" len="med"/>
          </a:ln>
        </p:spPr>
      </p:cxnSp>
      <p:cxnSp>
        <p:nvCxnSpPr>
          <p:cNvPr id="149" name="Google Shape;149;p19"/>
          <p:cNvCxnSpPr/>
          <p:nvPr/>
        </p:nvCxnSpPr>
        <p:spPr>
          <a:xfrm>
            <a:off x="3088100" y="5497800"/>
            <a:ext cx="1266900" cy="21600"/>
          </a:xfrm>
          <a:prstGeom prst="straightConnector1">
            <a:avLst/>
          </a:prstGeom>
          <a:noFill/>
          <a:ln w="9525" cap="flat" cmpd="sng">
            <a:solidFill>
              <a:schemeClr val="dk2"/>
            </a:solidFill>
            <a:prstDash val="solid"/>
            <a:round/>
            <a:headEnd type="none" w="med" len="med"/>
            <a:tailEnd type="none" w="med" len="med"/>
          </a:ln>
        </p:spPr>
      </p:cxnSp>
      <p:cxnSp>
        <p:nvCxnSpPr>
          <p:cNvPr id="150" name="Google Shape;150;p19"/>
          <p:cNvCxnSpPr/>
          <p:nvPr/>
        </p:nvCxnSpPr>
        <p:spPr>
          <a:xfrm>
            <a:off x="3114150" y="5979075"/>
            <a:ext cx="1001700" cy="0"/>
          </a:xfrm>
          <a:prstGeom prst="straightConnector1">
            <a:avLst/>
          </a:prstGeom>
          <a:noFill/>
          <a:ln w="9525" cap="flat" cmpd="sng">
            <a:solidFill>
              <a:schemeClr val="dk2"/>
            </a:solidFill>
            <a:prstDash val="solid"/>
            <a:round/>
            <a:headEnd type="none" w="med" len="med"/>
            <a:tailEnd type="none" w="med" len="med"/>
          </a:ln>
        </p:spPr>
      </p:cxnSp>
      <p:cxnSp>
        <p:nvCxnSpPr>
          <p:cNvPr id="151" name="Google Shape;151;p19"/>
          <p:cNvCxnSpPr/>
          <p:nvPr/>
        </p:nvCxnSpPr>
        <p:spPr>
          <a:xfrm>
            <a:off x="5171425" y="5979075"/>
            <a:ext cx="1001700" cy="0"/>
          </a:xfrm>
          <a:prstGeom prst="straightConnector1">
            <a:avLst/>
          </a:prstGeom>
          <a:noFill/>
          <a:ln w="9525" cap="flat" cmpd="sng">
            <a:solidFill>
              <a:schemeClr val="dk2"/>
            </a:solidFill>
            <a:prstDash val="solid"/>
            <a:round/>
            <a:headEnd type="none" w="med" len="med"/>
            <a:tailEnd type="none" w="med" len="med"/>
          </a:ln>
        </p:spPr>
      </p:cxnSp>
      <p:sp>
        <p:nvSpPr>
          <p:cNvPr id="152" name="Google Shape;152;p19"/>
          <p:cNvSpPr txBox="1"/>
          <p:nvPr/>
        </p:nvSpPr>
        <p:spPr>
          <a:xfrm>
            <a:off x="3177400" y="4633275"/>
            <a:ext cx="11832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Penis</a:t>
            </a:r>
            <a:endParaRPr sz="1500">
              <a:solidFill>
                <a:srgbClr val="595959"/>
              </a:solidFill>
              <a:latin typeface="Comfortaa"/>
              <a:ea typeface="Comfortaa"/>
              <a:cs typeface="Comfortaa"/>
              <a:sym typeface="Comfortaa"/>
            </a:endParaRPr>
          </a:p>
        </p:txBody>
      </p:sp>
      <p:sp>
        <p:nvSpPr>
          <p:cNvPr id="153" name="Google Shape;153;p19"/>
          <p:cNvSpPr txBox="1"/>
          <p:nvPr/>
        </p:nvSpPr>
        <p:spPr>
          <a:xfrm>
            <a:off x="5347900" y="4633275"/>
            <a:ext cx="11832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Bladder</a:t>
            </a:r>
            <a:endParaRPr sz="1500">
              <a:solidFill>
                <a:srgbClr val="595959"/>
              </a:solidFill>
              <a:latin typeface="Comfortaa"/>
              <a:ea typeface="Comfortaa"/>
              <a:cs typeface="Comfortaa"/>
              <a:sym typeface="Comfortaa"/>
            </a:endParaRPr>
          </a:p>
        </p:txBody>
      </p:sp>
      <p:sp>
        <p:nvSpPr>
          <p:cNvPr id="154" name="Google Shape;154;p19"/>
          <p:cNvSpPr txBox="1"/>
          <p:nvPr/>
        </p:nvSpPr>
        <p:spPr>
          <a:xfrm>
            <a:off x="2990800" y="5172938"/>
            <a:ext cx="16545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Vas Deferens</a:t>
            </a:r>
            <a:endParaRPr sz="1500">
              <a:solidFill>
                <a:srgbClr val="595959"/>
              </a:solidFill>
              <a:latin typeface="Comfortaa"/>
              <a:ea typeface="Comfortaa"/>
              <a:cs typeface="Comfortaa"/>
              <a:sym typeface="Comfortaa"/>
            </a:endParaRPr>
          </a:p>
        </p:txBody>
      </p:sp>
      <p:sp>
        <p:nvSpPr>
          <p:cNvPr id="155" name="Google Shape;155;p19"/>
          <p:cNvSpPr txBox="1"/>
          <p:nvPr/>
        </p:nvSpPr>
        <p:spPr>
          <a:xfrm>
            <a:off x="5271700" y="5178938"/>
            <a:ext cx="16545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Urethra</a:t>
            </a:r>
            <a:endParaRPr sz="1500">
              <a:solidFill>
                <a:srgbClr val="595959"/>
              </a:solidFill>
              <a:latin typeface="Comfortaa"/>
              <a:ea typeface="Comfortaa"/>
              <a:cs typeface="Comfortaa"/>
              <a:sym typeface="Comfortaa"/>
            </a:endParaRPr>
          </a:p>
        </p:txBody>
      </p:sp>
      <p:sp>
        <p:nvSpPr>
          <p:cNvPr id="156" name="Google Shape;156;p19"/>
          <p:cNvSpPr txBox="1"/>
          <p:nvPr/>
        </p:nvSpPr>
        <p:spPr>
          <a:xfrm>
            <a:off x="3067000" y="5643188"/>
            <a:ext cx="16545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Scrotum</a:t>
            </a:r>
            <a:endParaRPr sz="1500">
              <a:solidFill>
                <a:srgbClr val="595959"/>
              </a:solidFill>
              <a:latin typeface="Comfortaa"/>
              <a:ea typeface="Comfortaa"/>
              <a:cs typeface="Comfortaa"/>
              <a:sym typeface="Comfortaa"/>
            </a:endParaRPr>
          </a:p>
        </p:txBody>
      </p:sp>
      <p:sp>
        <p:nvSpPr>
          <p:cNvPr id="157" name="Google Shape;157;p19"/>
          <p:cNvSpPr txBox="1"/>
          <p:nvPr/>
        </p:nvSpPr>
        <p:spPr>
          <a:xfrm>
            <a:off x="5112250" y="5648413"/>
            <a:ext cx="16545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Testicle</a:t>
            </a:r>
            <a:endParaRPr sz="1500">
              <a:solidFill>
                <a:srgbClr val="595959"/>
              </a:solidFill>
              <a:latin typeface="Comfortaa"/>
              <a:ea typeface="Comfortaa"/>
              <a:cs typeface="Comfortaa"/>
              <a:sym typeface="Comfortaa"/>
            </a:endParaRPr>
          </a:p>
        </p:txBody>
      </p:sp>
      <p:sp>
        <p:nvSpPr>
          <p:cNvPr id="158" name="Google Shape;158;p19"/>
          <p:cNvSpPr txBox="1"/>
          <p:nvPr/>
        </p:nvSpPr>
        <p:spPr>
          <a:xfrm>
            <a:off x="3067000" y="6218188"/>
            <a:ext cx="1654500" cy="45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500">
                <a:solidFill>
                  <a:srgbClr val="595959"/>
                </a:solidFill>
                <a:latin typeface="Comfortaa"/>
                <a:ea typeface="Comfortaa"/>
                <a:cs typeface="Comfortaa"/>
                <a:sym typeface="Comfortaa"/>
              </a:rPr>
              <a:t>Anus</a:t>
            </a:r>
            <a:endParaRPr sz="1500">
              <a:solidFill>
                <a:srgbClr val="595959"/>
              </a:solidFill>
              <a:latin typeface="Comfortaa"/>
              <a:ea typeface="Comfortaa"/>
              <a:cs typeface="Comfortaa"/>
              <a:sym typeface="Comforta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pic>
        <p:nvPicPr>
          <p:cNvPr id="164" name="Google Shape;164;p20"/>
          <p:cNvPicPr preferRelativeResize="0"/>
          <p:nvPr/>
        </p:nvPicPr>
        <p:blipFill>
          <a:blip r:embed="rId3">
            <a:alphaModFix/>
          </a:blip>
          <a:stretch>
            <a:fillRect/>
          </a:stretch>
        </p:blipFill>
        <p:spPr>
          <a:xfrm>
            <a:off x="591100" y="1399750"/>
            <a:ext cx="2139176" cy="5382036"/>
          </a:xfrm>
          <a:prstGeom prst="rect">
            <a:avLst/>
          </a:prstGeom>
          <a:noFill/>
          <a:ln>
            <a:noFill/>
          </a:ln>
        </p:spPr>
      </p:pic>
      <p:sp>
        <p:nvSpPr>
          <p:cNvPr id="165" name="Google Shape;165;p20"/>
          <p:cNvSpPr/>
          <p:nvPr/>
        </p:nvSpPr>
        <p:spPr>
          <a:xfrm>
            <a:off x="0" y="516100"/>
            <a:ext cx="9144000" cy="6204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66" name="Google Shape;166;p2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343451"/>
                </a:solidFill>
                <a:latin typeface="Arial"/>
                <a:ea typeface="Arial"/>
                <a:cs typeface="Arial"/>
                <a:sym typeface="Arial"/>
              </a:rPr>
              <a:t>© FEMM</a:t>
            </a:r>
            <a:endParaRPr sz="1400" b="0" i="0" u="none" strike="noStrike" cap="none">
              <a:solidFill>
                <a:srgbClr val="000000"/>
              </a:solidFill>
              <a:latin typeface="Arial"/>
              <a:ea typeface="Arial"/>
              <a:cs typeface="Arial"/>
              <a:sym typeface="Arial"/>
            </a:endParaRPr>
          </a:p>
        </p:txBody>
      </p:sp>
      <p:sp>
        <p:nvSpPr>
          <p:cNvPr id="167" name="Google Shape;167;p20"/>
          <p:cNvSpPr txBox="1"/>
          <p:nvPr/>
        </p:nvSpPr>
        <p:spPr>
          <a:xfrm>
            <a:off x="3312375" y="2088900"/>
            <a:ext cx="5324100" cy="47691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595959"/>
              </a:buClr>
              <a:buSzPts val="2800"/>
              <a:buFont typeface="Calibri"/>
              <a:buNone/>
            </a:pPr>
            <a:r>
              <a:rPr lang="en-US" sz="2800">
                <a:solidFill>
                  <a:srgbClr val="595959"/>
                </a:solidFill>
                <a:latin typeface="Lexend ExtraLight"/>
                <a:ea typeface="Lexend ExtraLight"/>
                <a:cs typeface="Lexend ExtraLight"/>
                <a:sym typeface="Lexend ExtraLight"/>
              </a:rPr>
              <a:t>All male reproductive activity starts in the brain.</a:t>
            </a:r>
            <a:endParaRPr>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0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0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1100"/>
              <a:buFont typeface="Arial"/>
              <a:buNone/>
            </a:pPr>
            <a:endParaRPr sz="2000" b="1" i="1" u="none" strike="noStrike" cap="none">
              <a:solidFill>
                <a:srgbClr val="0055A4"/>
              </a:solidFill>
              <a:latin typeface="Lexend"/>
              <a:ea typeface="Lexend"/>
              <a:cs typeface="Lexend"/>
              <a:sym typeface="Lexend"/>
            </a:endParaRPr>
          </a:p>
          <a:p>
            <a:pPr marL="0" marR="0" lvl="0" indent="0" algn="l" rtl="0">
              <a:lnSpc>
                <a:spcPct val="100000"/>
              </a:lnSpc>
              <a:spcBef>
                <a:spcPts val="0"/>
              </a:spcBef>
              <a:spcAft>
                <a:spcPts val="0"/>
              </a:spcAft>
              <a:buClr>
                <a:srgbClr val="000000"/>
              </a:buClr>
              <a:buSzPts val="1100"/>
              <a:buFont typeface="Arial"/>
              <a:buNone/>
            </a:pPr>
            <a:endParaRPr sz="2000" i="1" u="none" strike="noStrike" cap="none">
              <a:solidFill>
                <a:srgbClr val="8587C2"/>
              </a:solidFill>
              <a:latin typeface="Lexend ExtraLight"/>
              <a:ea typeface="Lexend ExtraLight"/>
              <a:cs typeface="Lexend ExtraLight"/>
              <a:sym typeface="Lexend ExtraLight"/>
            </a:endParaRPr>
          </a:p>
        </p:txBody>
      </p:sp>
      <p:sp>
        <p:nvSpPr>
          <p:cNvPr id="168" name="Google Shape;168;p20"/>
          <p:cNvSpPr txBox="1"/>
          <p:nvPr/>
        </p:nvSpPr>
        <p:spPr>
          <a:xfrm>
            <a:off x="381000" y="512800"/>
            <a:ext cx="51501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750"/>
              <a:buFont typeface="Calibri"/>
              <a:buNone/>
            </a:pPr>
            <a:r>
              <a:rPr lang="en-US" sz="3000" i="0" u="none" strike="noStrike" cap="none">
                <a:solidFill>
                  <a:schemeClr val="lt1"/>
                </a:solidFill>
                <a:latin typeface="Lexend Thin"/>
                <a:ea typeface="Lexend Thin"/>
                <a:cs typeface="Lexend Thin"/>
                <a:sym typeface="Lexend Thin"/>
              </a:rPr>
              <a:t>Hormones &amp; your growth</a:t>
            </a:r>
            <a:endParaRPr sz="1400" i="0" u="none" strike="noStrike" cap="none">
              <a:solidFill>
                <a:srgbClr val="000000"/>
              </a:solidFill>
              <a:latin typeface="Lexend Thin"/>
              <a:ea typeface="Lexend Thin"/>
              <a:cs typeface="Lexend Thin"/>
              <a:sym typeface="Lexend Thin"/>
            </a:endParaRPr>
          </a:p>
        </p:txBody>
      </p:sp>
      <p:pic>
        <p:nvPicPr>
          <p:cNvPr id="169" name="Google Shape;169;p20"/>
          <p:cNvPicPr preferRelativeResize="0"/>
          <p:nvPr/>
        </p:nvPicPr>
        <p:blipFill rotWithShape="1">
          <a:blip r:embed="rId4">
            <a:alphaModFix/>
          </a:blip>
          <a:srcRect l="37239" r="30610" b="78516"/>
          <a:stretch/>
        </p:blipFill>
        <p:spPr>
          <a:xfrm>
            <a:off x="1752461" y="1225651"/>
            <a:ext cx="1068757" cy="1186125"/>
          </a:xfrm>
          <a:prstGeom prst="rect">
            <a:avLst/>
          </a:prstGeom>
          <a:noFill/>
          <a:ln>
            <a:noFill/>
          </a:ln>
        </p:spPr>
      </p:pic>
      <p:pic>
        <p:nvPicPr>
          <p:cNvPr id="170" name="Google Shape;170;p20"/>
          <p:cNvPicPr preferRelativeResize="0"/>
          <p:nvPr/>
        </p:nvPicPr>
        <p:blipFill rotWithShape="1">
          <a:blip r:embed="rId5">
            <a:alphaModFix/>
          </a:blip>
          <a:srcRect l="39155" t="2708" r="1292" b="4844"/>
          <a:stretch/>
        </p:blipFill>
        <p:spPr>
          <a:xfrm>
            <a:off x="4107600" y="3527500"/>
            <a:ext cx="3235351" cy="3047577"/>
          </a:xfrm>
          <a:prstGeom prst="rect">
            <a:avLst/>
          </a:prstGeom>
          <a:noFill/>
          <a:ln>
            <a:noFill/>
          </a:ln>
        </p:spPr>
      </p:pic>
      <p:cxnSp>
        <p:nvCxnSpPr>
          <p:cNvPr id="171" name="Google Shape;171;p20"/>
          <p:cNvCxnSpPr>
            <a:stCxn id="172" idx="2"/>
          </p:cNvCxnSpPr>
          <p:nvPr/>
        </p:nvCxnSpPr>
        <p:spPr>
          <a:xfrm>
            <a:off x="1703180" y="1818713"/>
            <a:ext cx="6143700" cy="28869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172" name="Google Shape;172;p20"/>
          <p:cNvSpPr/>
          <p:nvPr/>
        </p:nvSpPr>
        <p:spPr>
          <a:xfrm>
            <a:off x="1703180" y="1225463"/>
            <a:ext cx="1167300" cy="1186500"/>
          </a:xfrm>
          <a:prstGeom prst="ellipse">
            <a:avLst/>
          </a:prstGeom>
          <a:noFill/>
          <a:ln w="762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21"/>
          <p:cNvPicPr preferRelativeResize="0"/>
          <p:nvPr/>
        </p:nvPicPr>
        <p:blipFill rotWithShape="1">
          <a:blip r:embed="rId3">
            <a:alphaModFix/>
          </a:blip>
          <a:srcRect l="17879" r="70901" b="52656"/>
          <a:stretch/>
        </p:blipFill>
        <p:spPr>
          <a:xfrm>
            <a:off x="3069085" y="3025501"/>
            <a:ext cx="1040671" cy="3448075"/>
          </a:xfrm>
          <a:prstGeom prst="rect">
            <a:avLst/>
          </a:prstGeom>
          <a:noFill/>
          <a:ln>
            <a:noFill/>
          </a:ln>
        </p:spPr>
      </p:pic>
      <p:pic>
        <p:nvPicPr>
          <p:cNvPr id="179" name="Google Shape;179;p21"/>
          <p:cNvPicPr preferRelativeResize="0"/>
          <p:nvPr/>
        </p:nvPicPr>
        <p:blipFill rotWithShape="1">
          <a:blip r:embed="rId3">
            <a:alphaModFix/>
          </a:blip>
          <a:srcRect l="34386" r="54370" b="52656"/>
          <a:stretch/>
        </p:blipFill>
        <p:spPr>
          <a:xfrm>
            <a:off x="4191415" y="3012085"/>
            <a:ext cx="1062241" cy="3512113"/>
          </a:xfrm>
          <a:prstGeom prst="rect">
            <a:avLst/>
          </a:prstGeom>
          <a:noFill/>
          <a:ln>
            <a:noFill/>
          </a:ln>
        </p:spPr>
      </p:pic>
      <p:pic>
        <p:nvPicPr>
          <p:cNvPr id="180" name="Google Shape;180;p21"/>
          <p:cNvPicPr preferRelativeResize="0"/>
          <p:nvPr/>
        </p:nvPicPr>
        <p:blipFill rotWithShape="1">
          <a:blip r:embed="rId3">
            <a:alphaModFix/>
          </a:blip>
          <a:srcRect l="68562" r="20433" b="52656"/>
          <a:stretch/>
        </p:blipFill>
        <p:spPr>
          <a:xfrm>
            <a:off x="5366057" y="2955259"/>
            <a:ext cx="1062241" cy="3588509"/>
          </a:xfrm>
          <a:prstGeom prst="rect">
            <a:avLst/>
          </a:prstGeom>
          <a:noFill/>
          <a:ln>
            <a:noFill/>
          </a:ln>
        </p:spPr>
      </p:pic>
      <p:pic>
        <p:nvPicPr>
          <p:cNvPr id="181" name="Google Shape;181;p21"/>
          <p:cNvPicPr preferRelativeResize="0"/>
          <p:nvPr/>
        </p:nvPicPr>
        <p:blipFill rotWithShape="1">
          <a:blip r:embed="rId3">
            <a:alphaModFix/>
          </a:blip>
          <a:srcRect l="86387" r="2608" b="52656"/>
          <a:stretch/>
        </p:blipFill>
        <p:spPr>
          <a:xfrm>
            <a:off x="6555781" y="2955259"/>
            <a:ext cx="1062241" cy="3588509"/>
          </a:xfrm>
          <a:prstGeom prst="rect">
            <a:avLst/>
          </a:prstGeom>
          <a:noFill/>
          <a:ln>
            <a:noFill/>
          </a:ln>
        </p:spPr>
      </p:pic>
      <p:sp>
        <p:nvSpPr>
          <p:cNvPr id="182" name="Google Shape;182;p21"/>
          <p:cNvSpPr/>
          <p:nvPr/>
        </p:nvSpPr>
        <p:spPr>
          <a:xfrm>
            <a:off x="6579293" y="2954725"/>
            <a:ext cx="1040700" cy="3588300"/>
          </a:xfrm>
          <a:prstGeom prst="rect">
            <a:avLst/>
          </a:prstGeom>
          <a:noFill/>
          <a:ln w="38100" cap="flat" cmpd="sng">
            <a:solidFill>
              <a:srgbClr val="FFF2C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3" name="Google Shape;183;p21"/>
          <p:cNvSpPr/>
          <p:nvPr/>
        </p:nvSpPr>
        <p:spPr>
          <a:xfrm>
            <a:off x="5384352" y="2954728"/>
            <a:ext cx="1040700" cy="3588300"/>
          </a:xfrm>
          <a:prstGeom prst="rect">
            <a:avLst/>
          </a:prstGeom>
          <a:noFill/>
          <a:ln w="38100" cap="flat" cmpd="sng">
            <a:solidFill>
              <a:srgbClr val="E6B8A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4" name="Google Shape;184;p21"/>
          <p:cNvSpPr/>
          <p:nvPr/>
        </p:nvSpPr>
        <p:spPr>
          <a:xfrm>
            <a:off x="3077204" y="2956608"/>
            <a:ext cx="1040700" cy="3588300"/>
          </a:xfrm>
          <a:prstGeom prst="rect">
            <a:avLst/>
          </a:prstGeom>
          <a:noFill/>
          <a:ln w="3810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5" name="Google Shape;185;p21"/>
          <p:cNvSpPr/>
          <p:nvPr/>
        </p:nvSpPr>
        <p:spPr>
          <a:xfrm>
            <a:off x="4221620" y="2954738"/>
            <a:ext cx="1040700" cy="3588300"/>
          </a:xfrm>
          <a:prstGeom prst="rect">
            <a:avLst/>
          </a:prstGeom>
          <a:noFill/>
          <a:ln w="38100" cap="flat" cmpd="sng">
            <a:solidFill>
              <a:srgbClr val="C9DAF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86" name="Google Shape;186;p21"/>
          <p:cNvSpPr txBox="1"/>
          <p:nvPr/>
        </p:nvSpPr>
        <p:spPr>
          <a:xfrm>
            <a:off x="381000" y="512750"/>
            <a:ext cx="42024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Healthy</a:t>
            </a:r>
            <a:r>
              <a:rPr lang="en-US" sz="3000" b="1" i="0" u="none">
                <a:solidFill>
                  <a:srgbClr val="FFFFFF"/>
                </a:solidFill>
                <a:latin typeface="Calibri"/>
                <a:ea typeface="Calibri"/>
                <a:cs typeface="Calibri"/>
                <a:sym typeface="Calibri"/>
              </a:rPr>
              <a:t> </a:t>
            </a:r>
            <a:r>
              <a:rPr lang="en-US" sz="3000" b="1">
                <a:solidFill>
                  <a:srgbClr val="FFFFFF"/>
                </a:solidFill>
                <a:latin typeface="Calibri"/>
                <a:ea typeface="Calibri"/>
                <a:cs typeface="Calibri"/>
                <a:sym typeface="Calibri"/>
              </a:rPr>
              <a:t>b</a:t>
            </a:r>
            <a:r>
              <a:rPr lang="en-US" sz="3000" b="1" i="0" u="none">
                <a:solidFill>
                  <a:srgbClr val="FFFFFF"/>
                </a:solidFill>
                <a:latin typeface="Calibri"/>
                <a:ea typeface="Calibri"/>
                <a:cs typeface="Calibri"/>
                <a:sym typeface="Calibri"/>
              </a:rPr>
              <a:t>ody</a:t>
            </a:r>
            <a:endParaRPr/>
          </a:p>
        </p:txBody>
      </p:sp>
      <p:sp>
        <p:nvSpPr>
          <p:cNvPr id="187" name="Google Shape;187;p21"/>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88" name="Google Shape;188;p21"/>
          <p:cNvSpPr txBox="1"/>
          <p:nvPr/>
        </p:nvSpPr>
        <p:spPr>
          <a:xfrm>
            <a:off x="255875" y="574575"/>
            <a:ext cx="46650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&amp; your body</a:t>
            </a:r>
            <a:endParaRPr>
              <a:latin typeface="Lexend Thin"/>
              <a:ea typeface="Lexend Thin"/>
              <a:cs typeface="Lexend Thin"/>
              <a:sym typeface="Lexend Thin"/>
            </a:endParaRPr>
          </a:p>
        </p:txBody>
      </p:sp>
      <p:sp>
        <p:nvSpPr>
          <p:cNvPr id="189" name="Google Shape;189;p21"/>
          <p:cNvSpPr txBox="1"/>
          <p:nvPr/>
        </p:nvSpPr>
        <p:spPr>
          <a:xfrm>
            <a:off x="2833100" y="1568450"/>
            <a:ext cx="5694900" cy="946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500">
                <a:solidFill>
                  <a:schemeClr val="dk2"/>
                </a:solidFill>
                <a:latin typeface="Lexend ExtraLight"/>
                <a:ea typeface="Lexend ExtraLight"/>
                <a:cs typeface="Lexend ExtraLight"/>
                <a:sym typeface="Lexend ExtraLight"/>
              </a:rPr>
              <a:t>Hormones are chemical signals controlled by the </a:t>
            </a:r>
            <a:r>
              <a:rPr lang="en-US" sz="1500" b="1">
                <a:solidFill>
                  <a:schemeClr val="dk2"/>
                </a:solidFill>
                <a:latin typeface="Lexend"/>
                <a:ea typeface="Lexend"/>
                <a:cs typeface="Lexend"/>
                <a:sym typeface="Lexend"/>
              </a:rPr>
              <a:t>brain</a:t>
            </a:r>
            <a:br>
              <a:rPr lang="en-US" sz="1500" b="1">
                <a:solidFill>
                  <a:schemeClr val="dk2"/>
                </a:solidFill>
                <a:latin typeface="Lexend"/>
                <a:ea typeface="Lexend"/>
                <a:cs typeface="Lexend"/>
                <a:sym typeface="Lexend"/>
              </a:rPr>
            </a:br>
            <a:r>
              <a:rPr lang="en-US" sz="1500">
                <a:solidFill>
                  <a:schemeClr val="dk2"/>
                </a:solidFill>
                <a:latin typeface="Lexend ExtraLight"/>
                <a:ea typeface="Lexend ExtraLight"/>
                <a:cs typeface="Lexend ExtraLight"/>
                <a:sym typeface="Lexend ExtraLight"/>
              </a:rPr>
              <a:t> that travel in the bloodstream and direct the activity of every system of the body.</a:t>
            </a:r>
            <a:endParaRPr sz="1600">
              <a:solidFill>
                <a:schemeClr val="dk2"/>
              </a:solidFill>
              <a:latin typeface="Lexend ExtraLight"/>
              <a:ea typeface="Lexend ExtraLight"/>
              <a:cs typeface="Lexend ExtraLight"/>
              <a:sym typeface="Lexend ExtraLight"/>
            </a:endParaRPr>
          </a:p>
        </p:txBody>
      </p:sp>
      <p:pic>
        <p:nvPicPr>
          <p:cNvPr id="190" name="Google Shape;190;p21"/>
          <p:cNvPicPr preferRelativeResize="0"/>
          <p:nvPr/>
        </p:nvPicPr>
        <p:blipFill>
          <a:blip r:embed="rId4">
            <a:alphaModFix/>
          </a:blip>
          <a:stretch>
            <a:fillRect/>
          </a:stretch>
        </p:blipFill>
        <p:spPr>
          <a:xfrm>
            <a:off x="210100" y="1399750"/>
            <a:ext cx="2139176" cy="5382036"/>
          </a:xfrm>
          <a:prstGeom prst="rect">
            <a:avLst/>
          </a:prstGeom>
          <a:noFill/>
          <a:ln>
            <a:noFill/>
          </a:ln>
        </p:spPr>
      </p:pic>
      <p:pic>
        <p:nvPicPr>
          <p:cNvPr id="191" name="Google Shape;191;p21"/>
          <p:cNvPicPr preferRelativeResize="0"/>
          <p:nvPr/>
        </p:nvPicPr>
        <p:blipFill rotWithShape="1">
          <a:blip r:embed="rId5">
            <a:alphaModFix/>
          </a:blip>
          <a:srcRect l="37239" r="30610" b="78516"/>
          <a:stretch/>
        </p:blipFill>
        <p:spPr>
          <a:xfrm>
            <a:off x="1371450" y="1301850"/>
            <a:ext cx="937450" cy="1040389"/>
          </a:xfrm>
          <a:prstGeom prst="rect">
            <a:avLst/>
          </a:prstGeom>
          <a:noFill/>
          <a:ln>
            <a:noFill/>
          </a:ln>
        </p:spPr>
      </p:pic>
      <p:cxnSp>
        <p:nvCxnSpPr>
          <p:cNvPr id="192" name="Google Shape;192;p21"/>
          <p:cNvCxnSpPr>
            <a:stCxn id="193" idx="2"/>
          </p:cNvCxnSpPr>
          <p:nvPr/>
        </p:nvCxnSpPr>
        <p:spPr>
          <a:xfrm>
            <a:off x="1398525" y="1822050"/>
            <a:ext cx="6143700" cy="28869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193" name="Google Shape;193;p21"/>
          <p:cNvSpPr/>
          <p:nvPr/>
        </p:nvSpPr>
        <p:spPr>
          <a:xfrm>
            <a:off x="1398525" y="1301850"/>
            <a:ext cx="1023600" cy="10404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22"/>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199" name="Google Shape;199;p22"/>
          <p:cNvSpPr txBox="1"/>
          <p:nvPr/>
        </p:nvSpPr>
        <p:spPr>
          <a:xfrm>
            <a:off x="210550" y="562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&amp; your body</a:t>
            </a:r>
            <a:endParaRPr sz="1400" i="0" u="none" strike="noStrike" cap="none">
              <a:solidFill>
                <a:srgbClr val="000000"/>
              </a:solidFill>
              <a:latin typeface="Lexend Thin"/>
              <a:ea typeface="Lexend Thin"/>
              <a:cs typeface="Lexend Thin"/>
              <a:sym typeface="Lexend Thin"/>
            </a:endParaRPr>
          </a:p>
        </p:txBody>
      </p:sp>
      <p:pic>
        <p:nvPicPr>
          <p:cNvPr id="200" name="Google Shape;200;p22"/>
          <p:cNvPicPr preferRelativeResize="0"/>
          <p:nvPr/>
        </p:nvPicPr>
        <p:blipFill rotWithShape="1">
          <a:blip r:embed="rId3">
            <a:alphaModFix/>
          </a:blip>
          <a:srcRect t="2053" b="2898"/>
          <a:stretch/>
        </p:blipFill>
        <p:spPr>
          <a:xfrm>
            <a:off x="-6350" y="1416475"/>
            <a:ext cx="3381992" cy="5305001"/>
          </a:xfrm>
          <a:prstGeom prst="rect">
            <a:avLst/>
          </a:prstGeom>
          <a:noFill/>
          <a:ln>
            <a:noFill/>
          </a:ln>
        </p:spPr>
      </p:pic>
      <p:pic>
        <p:nvPicPr>
          <p:cNvPr id="201" name="Google Shape;201;p22"/>
          <p:cNvPicPr preferRelativeResize="0"/>
          <p:nvPr/>
        </p:nvPicPr>
        <p:blipFill rotWithShape="1">
          <a:blip r:embed="rId4">
            <a:alphaModFix/>
          </a:blip>
          <a:srcRect l="37239" r="30610" b="78516"/>
          <a:stretch/>
        </p:blipFill>
        <p:spPr>
          <a:xfrm>
            <a:off x="2043211" y="1187876"/>
            <a:ext cx="1068757" cy="1186125"/>
          </a:xfrm>
          <a:prstGeom prst="rect">
            <a:avLst/>
          </a:prstGeom>
          <a:noFill/>
          <a:ln>
            <a:noFill/>
          </a:ln>
        </p:spPr>
      </p:pic>
      <p:sp>
        <p:nvSpPr>
          <p:cNvPr id="202" name="Google Shape;202;p22"/>
          <p:cNvSpPr/>
          <p:nvPr/>
        </p:nvSpPr>
        <p:spPr>
          <a:xfrm>
            <a:off x="1993942" y="1263875"/>
            <a:ext cx="1167300" cy="11865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3" name="Google Shape;203;p22"/>
          <p:cNvSpPr/>
          <p:nvPr/>
        </p:nvSpPr>
        <p:spPr>
          <a:xfrm>
            <a:off x="3847875" y="1641900"/>
            <a:ext cx="4948800" cy="1352700"/>
          </a:xfrm>
          <a:prstGeom prst="wedgeRoundRectCallout">
            <a:avLst>
              <a:gd name="adj1" fmla="val -19890"/>
              <a:gd name="adj2" fmla="val 73687"/>
              <a:gd name="adj3" fmla="val 0"/>
            </a:avLst>
          </a:prstGeom>
          <a:solidFill>
            <a:srgbClr val="FCE5C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a:solidFill>
                  <a:srgbClr val="595959"/>
                </a:solidFill>
                <a:latin typeface="Comfortaa"/>
                <a:ea typeface="Comfortaa"/>
                <a:cs typeface="Comfortaa"/>
                <a:sym typeface="Comfortaa"/>
              </a:rPr>
              <a:t>This</a:t>
            </a:r>
            <a:r>
              <a:rPr lang="en-US" u="sng">
                <a:solidFill>
                  <a:srgbClr val="595959"/>
                </a:solidFill>
                <a:latin typeface="Comfortaa"/>
                <a:ea typeface="Comfortaa"/>
                <a:cs typeface="Comfortaa"/>
                <a:sym typeface="Comfortaa"/>
              </a:rPr>
              <a:t> </a:t>
            </a:r>
            <a:r>
              <a:rPr lang="en-US">
                <a:solidFill>
                  <a:srgbClr val="595959"/>
                </a:solidFill>
                <a:latin typeface="Comfortaa"/>
                <a:ea typeface="Comfortaa"/>
                <a:cs typeface="Comfortaa"/>
                <a:sym typeface="Comfortaa"/>
              </a:rPr>
              <a:t>tiny part in the brain is called the</a:t>
            </a:r>
            <a:r>
              <a:rPr lang="en-US" b="1">
                <a:solidFill>
                  <a:srgbClr val="595959"/>
                </a:solidFill>
                <a:latin typeface="Comfortaa"/>
                <a:ea typeface="Comfortaa"/>
                <a:cs typeface="Comfortaa"/>
                <a:sym typeface="Comfortaa"/>
              </a:rPr>
              <a:t> </a:t>
            </a:r>
            <a:br>
              <a:rPr lang="en-US" b="1">
                <a:solidFill>
                  <a:srgbClr val="595959"/>
                </a:solidFill>
                <a:latin typeface="Comfortaa"/>
                <a:ea typeface="Comfortaa"/>
                <a:cs typeface="Comfortaa"/>
                <a:sym typeface="Comfortaa"/>
              </a:rPr>
            </a:br>
            <a:r>
              <a:rPr lang="en-US" b="1" u="sng">
                <a:solidFill>
                  <a:schemeClr val="accent6"/>
                </a:solidFill>
                <a:latin typeface="Comfortaa"/>
                <a:ea typeface="Comfortaa"/>
                <a:cs typeface="Comfortaa"/>
                <a:sym typeface="Comfortaa"/>
              </a:rPr>
              <a:t>pituitary gland</a:t>
            </a:r>
            <a:r>
              <a:rPr lang="en-US">
                <a:solidFill>
                  <a:srgbClr val="595959"/>
                </a:solidFill>
                <a:latin typeface="Comfortaa"/>
                <a:ea typeface="Comfortaa"/>
                <a:cs typeface="Comfortaa"/>
                <a:sym typeface="Comfortaa"/>
              </a:rPr>
              <a:t>. It’s about the size of a kidney bean and it controls most of the hormones </a:t>
            </a:r>
            <a:br>
              <a:rPr lang="en-US">
                <a:solidFill>
                  <a:srgbClr val="595959"/>
                </a:solidFill>
                <a:latin typeface="Comfortaa"/>
                <a:ea typeface="Comfortaa"/>
                <a:cs typeface="Comfortaa"/>
                <a:sym typeface="Comfortaa"/>
              </a:rPr>
            </a:br>
            <a:r>
              <a:rPr lang="en-US">
                <a:solidFill>
                  <a:srgbClr val="595959"/>
                </a:solidFill>
                <a:latin typeface="Comfortaa"/>
                <a:ea typeface="Comfortaa"/>
                <a:cs typeface="Comfortaa"/>
                <a:sym typeface="Comfortaa"/>
              </a:rPr>
              <a:t>in your whole body.</a:t>
            </a:r>
            <a:endParaRPr>
              <a:solidFill>
                <a:srgbClr val="595959"/>
              </a:solidFill>
              <a:latin typeface="Comfortaa"/>
              <a:ea typeface="Comfortaa"/>
              <a:cs typeface="Comfortaa"/>
              <a:sym typeface="Comfortaa"/>
            </a:endParaRPr>
          </a:p>
        </p:txBody>
      </p:sp>
      <p:sp>
        <p:nvSpPr>
          <p:cNvPr id="204" name="Google Shape;204;p22"/>
          <p:cNvSpPr/>
          <p:nvPr/>
        </p:nvSpPr>
        <p:spPr>
          <a:xfrm>
            <a:off x="3847875" y="3507225"/>
            <a:ext cx="4948800" cy="1123500"/>
          </a:xfrm>
          <a:prstGeom prst="wedgeRoundRectCallout">
            <a:avLst>
              <a:gd name="adj1" fmla="val -20833"/>
              <a:gd name="adj2" fmla="val 62500"/>
              <a:gd name="adj3" fmla="val 0"/>
            </a:avLst>
          </a:prstGeom>
          <a:solidFill>
            <a:srgbClr val="EEECE1"/>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rgbClr val="000000"/>
              </a:buClr>
              <a:buSzPts val="1100"/>
              <a:buFont typeface="Arial"/>
              <a:buNone/>
            </a:pPr>
            <a:r>
              <a:rPr lang="en-US">
                <a:solidFill>
                  <a:srgbClr val="595959"/>
                </a:solidFill>
                <a:latin typeface="Comfortaa"/>
                <a:ea typeface="Comfortaa"/>
                <a:cs typeface="Comfortaa"/>
                <a:sym typeface="Comfortaa"/>
              </a:rPr>
              <a:t>The pituitary gland signals the cells in your testicles to produce </a:t>
            </a:r>
            <a:r>
              <a:rPr lang="en-US" u="sng">
                <a:solidFill>
                  <a:srgbClr val="595959"/>
                </a:solidFill>
                <a:latin typeface="Comfortaa"/>
                <a:ea typeface="Comfortaa"/>
                <a:cs typeface="Comfortaa"/>
                <a:sym typeface="Comfortaa"/>
              </a:rPr>
              <a:t>sperm</a:t>
            </a:r>
            <a:r>
              <a:rPr lang="en-US">
                <a:solidFill>
                  <a:srgbClr val="595959"/>
                </a:solidFill>
                <a:latin typeface="Comfortaa"/>
                <a:ea typeface="Comfortaa"/>
                <a:cs typeface="Comfortaa"/>
                <a:sym typeface="Comfortaa"/>
              </a:rPr>
              <a:t> and </a:t>
            </a:r>
            <a:r>
              <a:rPr lang="en-US" u="sng">
                <a:solidFill>
                  <a:srgbClr val="595959"/>
                </a:solidFill>
                <a:latin typeface="Comfortaa"/>
                <a:ea typeface="Comfortaa"/>
                <a:cs typeface="Comfortaa"/>
                <a:sym typeface="Comfortaa"/>
              </a:rPr>
              <a:t>testosterone</a:t>
            </a:r>
            <a:r>
              <a:rPr lang="en-US">
                <a:solidFill>
                  <a:srgbClr val="595959"/>
                </a:solidFill>
                <a:latin typeface="Comfortaa"/>
                <a:ea typeface="Comfortaa"/>
                <a:cs typeface="Comfortaa"/>
                <a:sym typeface="Comfortaa"/>
              </a:rPr>
              <a:t>. </a:t>
            </a:r>
            <a:endParaRPr>
              <a:solidFill>
                <a:srgbClr val="595959"/>
              </a:solidFill>
              <a:latin typeface="Comfortaa"/>
              <a:ea typeface="Comfortaa"/>
              <a:cs typeface="Comfortaa"/>
              <a:sym typeface="Comfortaa"/>
            </a:endParaRPr>
          </a:p>
        </p:txBody>
      </p:sp>
      <p:sp>
        <p:nvSpPr>
          <p:cNvPr id="205" name="Google Shape;205;p22"/>
          <p:cNvSpPr/>
          <p:nvPr/>
        </p:nvSpPr>
        <p:spPr>
          <a:xfrm>
            <a:off x="3743475" y="5112675"/>
            <a:ext cx="5053200" cy="1207500"/>
          </a:xfrm>
          <a:prstGeom prst="wedgeRoundRectCallout">
            <a:avLst>
              <a:gd name="adj1" fmla="val -20833"/>
              <a:gd name="adj2" fmla="val 62500"/>
              <a:gd name="adj3" fmla="val 0"/>
            </a:avLst>
          </a:prstGeom>
          <a:solidFill>
            <a:srgbClr val="81B9FF"/>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a:solidFill>
                  <a:schemeClr val="lt1"/>
                </a:solidFill>
                <a:latin typeface="Comfortaa"/>
                <a:ea typeface="Comfortaa"/>
                <a:cs typeface="Comfortaa"/>
                <a:sym typeface="Comfortaa"/>
              </a:rPr>
              <a:t>This whole process is an important sign of health! </a:t>
            </a:r>
            <a:br>
              <a:rPr lang="en-US">
                <a:solidFill>
                  <a:schemeClr val="lt1"/>
                </a:solidFill>
                <a:latin typeface="Comfortaa"/>
                <a:ea typeface="Comfortaa"/>
                <a:cs typeface="Comfortaa"/>
                <a:sym typeface="Comfortaa"/>
              </a:rPr>
            </a:br>
            <a:r>
              <a:rPr lang="en-US">
                <a:solidFill>
                  <a:schemeClr val="lt1"/>
                </a:solidFill>
                <a:latin typeface="Comfortaa"/>
                <a:ea typeface="Comfortaa"/>
                <a:cs typeface="Comfortaa"/>
                <a:sym typeface="Comfortaa"/>
              </a:rPr>
              <a:t>It means that your body is working properly. </a:t>
            </a:r>
            <a:endParaRPr>
              <a:solidFill>
                <a:schemeClr val="lt1"/>
              </a:solidFill>
              <a:latin typeface="Comfortaa"/>
              <a:ea typeface="Comfortaa"/>
              <a:cs typeface="Comfortaa"/>
              <a:sym typeface="Comfortaa"/>
            </a:endParaRPr>
          </a:p>
        </p:txBody>
      </p:sp>
      <p:cxnSp>
        <p:nvCxnSpPr>
          <p:cNvPr id="206" name="Google Shape;206;p22"/>
          <p:cNvCxnSpPr/>
          <p:nvPr/>
        </p:nvCxnSpPr>
        <p:spPr>
          <a:xfrm rot="10800000">
            <a:off x="2537525" y="1898825"/>
            <a:ext cx="1666500" cy="344400"/>
          </a:xfrm>
          <a:prstGeom prst="straightConnector1">
            <a:avLst/>
          </a:prstGeom>
          <a:noFill/>
          <a:ln w="38100" cap="flat" cmpd="sng">
            <a:solidFill>
              <a:srgbClr val="FF9900"/>
            </a:solidFill>
            <a:prstDash val="dot"/>
            <a:round/>
            <a:headEnd type="none" w="med" len="med"/>
            <a:tailEnd type="triangle" w="med" len="med"/>
          </a:ln>
        </p:spPr>
      </p:cxnSp>
      <p:sp>
        <p:nvSpPr>
          <p:cNvPr id="207" name="Google Shape;207;p22"/>
          <p:cNvSpPr/>
          <p:nvPr/>
        </p:nvSpPr>
        <p:spPr>
          <a:xfrm>
            <a:off x="3663275" y="1360713"/>
            <a:ext cx="554100" cy="554100"/>
          </a:xfrm>
          <a:prstGeom prst="ellipse">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8" name="Google Shape;208;p22"/>
          <p:cNvSpPr/>
          <p:nvPr/>
        </p:nvSpPr>
        <p:spPr>
          <a:xfrm>
            <a:off x="3663275" y="3239125"/>
            <a:ext cx="554100" cy="554100"/>
          </a:xfrm>
          <a:prstGeom prst="ellipse">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09" name="Google Shape;209;p22"/>
          <p:cNvSpPr/>
          <p:nvPr/>
        </p:nvSpPr>
        <p:spPr>
          <a:xfrm>
            <a:off x="3663275" y="4844800"/>
            <a:ext cx="554100" cy="554100"/>
          </a:xfrm>
          <a:prstGeom prst="ellipse">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10" name="Google Shape;210;p22"/>
          <p:cNvSpPr txBox="1"/>
          <p:nvPr/>
        </p:nvSpPr>
        <p:spPr>
          <a:xfrm>
            <a:off x="3743475" y="1423013"/>
            <a:ext cx="411000" cy="49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595959"/>
                </a:solidFill>
              </a:rPr>
              <a:t>1.</a:t>
            </a:r>
            <a:endParaRPr sz="2000">
              <a:solidFill>
                <a:srgbClr val="595959"/>
              </a:solidFill>
            </a:endParaRPr>
          </a:p>
        </p:txBody>
      </p:sp>
      <p:sp>
        <p:nvSpPr>
          <p:cNvPr id="211" name="Google Shape;211;p22"/>
          <p:cNvSpPr txBox="1"/>
          <p:nvPr/>
        </p:nvSpPr>
        <p:spPr>
          <a:xfrm>
            <a:off x="3743475" y="3270325"/>
            <a:ext cx="411000" cy="49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595959"/>
                </a:solidFill>
              </a:rPr>
              <a:t>2.</a:t>
            </a:r>
            <a:endParaRPr sz="2000">
              <a:solidFill>
                <a:srgbClr val="595959"/>
              </a:solidFill>
            </a:endParaRPr>
          </a:p>
        </p:txBody>
      </p:sp>
      <p:sp>
        <p:nvSpPr>
          <p:cNvPr id="212" name="Google Shape;212;p22"/>
          <p:cNvSpPr txBox="1"/>
          <p:nvPr/>
        </p:nvSpPr>
        <p:spPr>
          <a:xfrm>
            <a:off x="3743475" y="4876000"/>
            <a:ext cx="411000" cy="49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
                <a:solidFill>
                  <a:srgbClr val="595959"/>
                </a:solidFill>
              </a:rPr>
              <a:t>3.</a:t>
            </a:r>
            <a:endParaRPr sz="2000">
              <a:solidFill>
                <a:srgbClr val="595959"/>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23"/>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18" name="Google Shape;218;p23"/>
          <p:cNvSpPr/>
          <p:nvPr/>
        </p:nvSpPr>
        <p:spPr>
          <a:xfrm>
            <a:off x="3482275" y="4374525"/>
            <a:ext cx="2671800" cy="15831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23"/>
          <p:cNvSpPr txBox="1"/>
          <p:nvPr/>
        </p:nvSpPr>
        <p:spPr>
          <a:xfrm>
            <a:off x="3438675" y="1681550"/>
            <a:ext cx="5414100" cy="181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Calibri"/>
              <a:buNone/>
            </a:pPr>
            <a:r>
              <a:rPr lang="en-US" sz="2000">
                <a:solidFill>
                  <a:srgbClr val="595959"/>
                </a:solidFill>
                <a:latin typeface="Lexend ExtraLight"/>
                <a:ea typeface="Lexend ExtraLight"/>
                <a:cs typeface="Lexend ExtraLight"/>
                <a:sym typeface="Lexend ExtraLight"/>
              </a:rPr>
              <a:t>This starts in puberty, when t</a:t>
            </a:r>
            <a:r>
              <a:rPr lang="en-US" sz="2000" i="0" u="none" strike="noStrike" cap="none">
                <a:solidFill>
                  <a:srgbClr val="595959"/>
                </a:solidFill>
                <a:latin typeface="Lexend ExtraLight"/>
                <a:ea typeface="Lexend ExtraLight"/>
                <a:cs typeface="Lexend ExtraLight"/>
                <a:sym typeface="Lexend ExtraLight"/>
              </a:rPr>
              <a:t>he brain signals the testes to start producing</a:t>
            </a:r>
            <a:r>
              <a:rPr lang="en-US" sz="2000">
                <a:solidFill>
                  <a:srgbClr val="595959"/>
                </a:solidFill>
                <a:latin typeface="Lexend ExtraLight"/>
                <a:ea typeface="Lexend ExtraLight"/>
                <a:cs typeface="Lexend ExtraLight"/>
                <a:sym typeface="Lexend ExtraLight"/>
              </a:rPr>
              <a:t>:</a:t>
            </a:r>
            <a:br>
              <a:rPr lang="en-US" sz="2000">
                <a:solidFill>
                  <a:srgbClr val="595959"/>
                </a:solidFill>
                <a:latin typeface="Lexend ExtraLight"/>
                <a:ea typeface="Lexend ExtraLight"/>
                <a:cs typeface="Lexend ExtraLight"/>
                <a:sym typeface="Lexend ExtraLight"/>
              </a:rPr>
            </a:br>
            <a:endParaRPr sz="2000" i="0" u="none" strike="noStrike" cap="none">
              <a:solidFill>
                <a:srgbClr val="595959"/>
              </a:solidFill>
              <a:latin typeface="Lexend ExtraLight"/>
              <a:ea typeface="Lexend ExtraLight"/>
              <a:cs typeface="Lexend ExtraLight"/>
              <a:sym typeface="Lexend ExtraLight"/>
            </a:endParaRPr>
          </a:p>
          <a:p>
            <a:pPr marL="0" marR="0" lvl="0" indent="0" algn="ctr" rtl="0">
              <a:lnSpc>
                <a:spcPct val="100000"/>
              </a:lnSpc>
              <a:spcBef>
                <a:spcPts val="0"/>
              </a:spcBef>
              <a:spcAft>
                <a:spcPts val="0"/>
              </a:spcAft>
              <a:buClr>
                <a:srgbClr val="595959"/>
              </a:buClr>
              <a:buSzPts val="2800"/>
              <a:buFont typeface="Calibri"/>
              <a:buNone/>
            </a:pPr>
            <a:r>
              <a:rPr lang="en-US" sz="2300" b="1">
                <a:solidFill>
                  <a:srgbClr val="1C4587"/>
                </a:solidFill>
                <a:latin typeface="Lexend"/>
                <a:ea typeface="Lexend"/>
                <a:cs typeface="Lexend"/>
                <a:sym typeface="Lexend"/>
              </a:rPr>
              <a:t>S</a:t>
            </a:r>
            <a:r>
              <a:rPr lang="en-US" sz="2300" b="1" i="0" u="none" strike="noStrike" cap="none">
                <a:solidFill>
                  <a:srgbClr val="1C4587"/>
                </a:solidFill>
                <a:latin typeface="Lexend"/>
                <a:ea typeface="Lexend"/>
                <a:cs typeface="Lexend"/>
                <a:sym typeface="Lexend"/>
              </a:rPr>
              <a:t>perm</a:t>
            </a:r>
            <a:r>
              <a:rPr lang="en-US" sz="2300" b="1" i="0" u="none" strike="noStrike" cap="none">
                <a:solidFill>
                  <a:srgbClr val="595959"/>
                </a:solidFill>
                <a:latin typeface="Lexend"/>
                <a:ea typeface="Lexend"/>
                <a:cs typeface="Lexend"/>
                <a:sym typeface="Lexend"/>
              </a:rPr>
              <a:t> </a:t>
            </a:r>
            <a:r>
              <a:rPr lang="en-US" sz="2300" i="0" u="none" strike="noStrike" cap="none">
                <a:solidFill>
                  <a:srgbClr val="595959"/>
                </a:solidFill>
                <a:latin typeface="Lexend ExtraLight"/>
                <a:ea typeface="Lexend ExtraLight"/>
                <a:cs typeface="Lexend ExtraLight"/>
                <a:sym typeface="Lexend ExtraLight"/>
              </a:rPr>
              <a:t>&amp; </a:t>
            </a:r>
            <a:r>
              <a:rPr lang="en-US" sz="2300" b="1">
                <a:solidFill>
                  <a:schemeClr val="accent6"/>
                </a:solidFill>
                <a:latin typeface="Lexend"/>
                <a:ea typeface="Lexend"/>
                <a:cs typeface="Lexend"/>
                <a:sym typeface="Lexend"/>
              </a:rPr>
              <a:t>T</a:t>
            </a:r>
            <a:r>
              <a:rPr lang="en-US" sz="2300" b="1" i="0" u="none" strike="noStrike" cap="none">
                <a:solidFill>
                  <a:schemeClr val="accent6"/>
                </a:solidFill>
                <a:latin typeface="Lexend"/>
                <a:ea typeface="Lexend"/>
                <a:cs typeface="Lexend"/>
                <a:sym typeface="Lexend"/>
              </a:rPr>
              <a:t>estosterone</a:t>
            </a:r>
            <a:endParaRPr sz="900" i="0" u="none" strike="noStrike" cap="none">
              <a:solidFill>
                <a:schemeClr val="accent6"/>
              </a:solidFill>
              <a:latin typeface="Lexend ExtraLight"/>
              <a:ea typeface="Lexend ExtraLight"/>
              <a:cs typeface="Lexend ExtraLight"/>
              <a:sym typeface="Lexend ExtraLight"/>
            </a:endParaRPr>
          </a:p>
        </p:txBody>
      </p:sp>
      <p:sp>
        <p:nvSpPr>
          <p:cNvPr id="220" name="Google Shape;220;p23"/>
          <p:cNvSpPr txBox="1"/>
          <p:nvPr/>
        </p:nvSpPr>
        <p:spPr>
          <a:xfrm>
            <a:off x="210550" y="5621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Hormones &amp; your body</a:t>
            </a:r>
            <a:endParaRPr sz="1400" i="0" u="none" strike="noStrike" cap="none">
              <a:solidFill>
                <a:srgbClr val="000000"/>
              </a:solidFill>
              <a:latin typeface="Lexend Thin"/>
              <a:ea typeface="Lexend Thin"/>
              <a:cs typeface="Lexend Thin"/>
              <a:sym typeface="Lexend Thin"/>
            </a:endParaRPr>
          </a:p>
        </p:txBody>
      </p:sp>
      <p:sp>
        <p:nvSpPr>
          <p:cNvPr id="221" name="Google Shape;221;p23"/>
          <p:cNvSpPr txBox="1"/>
          <p:nvPr/>
        </p:nvSpPr>
        <p:spPr>
          <a:xfrm>
            <a:off x="3639325" y="4381475"/>
            <a:ext cx="2357700" cy="1583100"/>
          </a:xfrm>
          <a:prstGeom prst="rect">
            <a:avLst/>
          </a:prstGeom>
          <a:noFill/>
          <a:ln w="28575" cap="flat" cmpd="sng">
            <a:solidFill>
              <a:srgbClr val="FF9900"/>
            </a:solidFill>
            <a:prstDash val="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Calibri"/>
              <a:buNone/>
            </a:pPr>
            <a:r>
              <a:rPr lang="en-US" sz="2400" b="1" i="0" u="none" strike="noStrike" cap="none">
                <a:solidFill>
                  <a:schemeClr val="dk2"/>
                </a:solidFill>
                <a:latin typeface="Lexend"/>
                <a:ea typeface="Lexend"/>
                <a:cs typeface="Lexend"/>
                <a:sym typeface="Lexend"/>
              </a:rPr>
              <a:t>Sperm:</a:t>
            </a:r>
            <a:endParaRPr sz="2400" b="1" i="0" u="none" strike="noStrike" cap="none">
              <a:solidFill>
                <a:schemeClr val="dk2"/>
              </a:solidFill>
              <a:latin typeface="Lexend"/>
              <a:ea typeface="Lexend"/>
              <a:cs typeface="Lexend"/>
              <a:sym typeface="Lexend"/>
            </a:endParaRPr>
          </a:p>
          <a:p>
            <a:pPr marL="0" marR="0" lvl="0" indent="0" algn="ctr" rtl="0">
              <a:lnSpc>
                <a:spcPct val="100000"/>
              </a:lnSpc>
              <a:spcBef>
                <a:spcPts val="0"/>
              </a:spcBef>
              <a:spcAft>
                <a:spcPts val="0"/>
              </a:spcAft>
              <a:buClr>
                <a:srgbClr val="595959"/>
              </a:buClr>
              <a:buSzPts val="2800"/>
              <a:buFont typeface="Calibri"/>
              <a:buNone/>
            </a:pPr>
            <a:r>
              <a:rPr lang="en-US" sz="2400" i="0" u="none" strike="noStrike" cap="none">
                <a:solidFill>
                  <a:schemeClr val="dk2"/>
                </a:solidFill>
                <a:latin typeface="Lexend ExtraLight"/>
                <a:ea typeface="Lexend ExtraLight"/>
                <a:cs typeface="Lexend ExtraLight"/>
                <a:sym typeface="Lexend ExtraLight"/>
              </a:rPr>
              <a:t>male cell of reproduction</a:t>
            </a:r>
            <a:endParaRPr sz="2400" i="0" u="none" strike="noStrike" cap="none">
              <a:solidFill>
                <a:schemeClr val="dk2"/>
              </a:solidFill>
              <a:latin typeface="Lexend ExtraLight"/>
              <a:ea typeface="Lexend ExtraLight"/>
              <a:cs typeface="Lexend ExtraLight"/>
              <a:sym typeface="Lexend ExtraLight"/>
            </a:endParaRPr>
          </a:p>
        </p:txBody>
      </p:sp>
      <p:pic>
        <p:nvPicPr>
          <p:cNvPr id="222" name="Google Shape;222;p23"/>
          <p:cNvPicPr preferRelativeResize="0"/>
          <p:nvPr/>
        </p:nvPicPr>
        <p:blipFill rotWithShape="1">
          <a:blip r:embed="rId3">
            <a:alphaModFix/>
          </a:blip>
          <a:srcRect t="2053" b="2898"/>
          <a:stretch/>
        </p:blipFill>
        <p:spPr>
          <a:xfrm>
            <a:off x="146050" y="1416475"/>
            <a:ext cx="3381992" cy="5305001"/>
          </a:xfrm>
          <a:prstGeom prst="rect">
            <a:avLst/>
          </a:prstGeom>
          <a:noFill/>
          <a:ln>
            <a:noFill/>
          </a:ln>
        </p:spPr>
      </p:pic>
      <p:sp>
        <p:nvSpPr>
          <p:cNvPr id="223" name="Google Shape;223;p23"/>
          <p:cNvSpPr/>
          <p:nvPr/>
        </p:nvSpPr>
        <p:spPr>
          <a:xfrm>
            <a:off x="6260700" y="4374525"/>
            <a:ext cx="2671800" cy="1583100"/>
          </a:xfrm>
          <a:prstGeom prst="rect">
            <a:avLst/>
          </a:prstGeom>
          <a:solidFill>
            <a:srgbClr val="FF99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23"/>
          <p:cNvSpPr txBox="1"/>
          <p:nvPr/>
        </p:nvSpPr>
        <p:spPr>
          <a:xfrm>
            <a:off x="6417750" y="4533875"/>
            <a:ext cx="2357700" cy="1583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800"/>
              <a:buFont typeface="Calibri"/>
              <a:buNone/>
            </a:pPr>
            <a:r>
              <a:rPr lang="en-US" sz="2400" b="1">
                <a:solidFill>
                  <a:schemeClr val="lt1"/>
                </a:solidFill>
                <a:latin typeface="Lexend"/>
                <a:ea typeface="Lexend"/>
                <a:cs typeface="Lexend"/>
                <a:sym typeface="Lexend"/>
              </a:rPr>
              <a:t>Testosterone</a:t>
            </a:r>
            <a:r>
              <a:rPr lang="en-US" sz="2400" b="1" i="0" u="none" strike="noStrike" cap="none">
                <a:solidFill>
                  <a:schemeClr val="lt1"/>
                </a:solidFill>
                <a:latin typeface="Lexend"/>
                <a:ea typeface="Lexend"/>
                <a:cs typeface="Lexend"/>
                <a:sym typeface="Lexend"/>
              </a:rPr>
              <a:t>:</a:t>
            </a:r>
            <a:endParaRPr sz="2400" b="1" i="0" u="none" strike="noStrike" cap="none">
              <a:solidFill>
                <a:schemeClr val="lt1"/>
              </a:solidFill>
              <a:latin typeface="Lexend"/>
              <a:ea typeface="Lexend"/>
              <a:cs typeface="Lexend"/>
              <a:sym typeface="Lexend"/>
            </a:endParaRPr>
          </a:p>
          <a:p>
            <a:pPr marL="0" marR="0" lvl="0" indent="0" algn="ctr" rtl="0">
              <a:lnSpc>
                <a:spcPct val="100000"/>
              </a:lnSpc>
              <a:spcBef>
                <a:spcPts val="0"/>
              </a:spcBef>
              <a:spcAft>
                <a:spcPts val="0"/>
              </a:spcAft>
              <a:buClr>
                <a:srgbClr val="595959"/>
              </a:buClr>
              <a:buSzPts val="2800"/>
              <a:buFont typeface="Calibri"/>
              <a:buNone/>
            </a:pPr>
            <a:r>
              <a:rPr lang="en-US" sz="2400">
                <a:solidFill>
                  <a:schemeClr val="lt1"/>
                </a:solidFill>
                <a:latin typeface="Lexend ExtraLight"/>
                <a:ea typeface="Lexend ExtraLight"/>
                <a:cs typeface="Lexend ExtraLight"/>
                <a:sym typeface="Lexend ExtraLight"/>
              </a:rPr>
              <a:t>main </a:t>
            </a:r>
            <a:r>
              <a:rPr lang="en-US" sz="2400" i="0" u="none" strike="noStrike" cap="none">
                <a:solidFill>
                  <a:schemeClr val="lt1"/>
                </a:solidFill>
                <a:latin typeface="Lexend ExtraLight"/>
                <a:ea typeface="Lexend ExtraLight"/>
                <a:cs typeface="Lexend ExtraLight"/>
                <a:sym typeface="Lexend ExtraLight"/>
              </a:rPr>
              <a:t>male </a:t>
            </a:r>
            <a:r>
              <a:rPr lang="en-US" sz="2400">
                <a:solidFill>
                  <a:schemeClr val="lt1"/>
                </a:solidFill>
                <a:latin typeface="Lexend ExtraLight"/>
                <a:ea typeface="Lexend ExtraLight"/>
                <a:cs typeface="Lexend ExtraLight"/>
                <a:sym typeface="Lexend ExtraLight"/>
              </a:rPr>
              <a:t>hormone</a:t>
            </a:r>
            <a:endParaRPr sz="2400" i="0" u="none" strike="noStrike" cap="none">
              <a:solidFill>
                <a:schemeClr val="lt1"/>
              </a:solidFill>
              <a:latin typeface="Lexend ExtraLight"/>
              <a:ea typeface="Lexend ExtraLight"/>
              <a:cs typeface="Lexend ExtraLight"/>
              <a:sym typeface="Lexend ExtraLight"/>
            </a:endParaRPr>
          </a:p>
        </p:txBody>
      </p:sp>
      <p:pic>
        <p:nvPicPr>
          <p:cNvPr id="225" name="Google Shape;225;p23"/>
          <p:cNvPicPr preferRelativeResize="0"/>
          <p:nvPr/>
        </p:nvPicPr>
        <p:blipFill rotWithShape="1">
          <a:blip r:embed="rId4">
            <a:alphaModFix/>
          </a:blip>
          <a:srcRect l="37239" r="30610" b="78516"/>
          <a:stretch/>
        </p:blipFill>
        <p:spPr>
          <a:xfrm>
            <a:off x="2043211" y="1187876"/>
            <a:ext cx="1068757" cy="1186125"/>
          </a:xfrm>
          <a:prstGeom prst="rect">
            <a:avLst/>
          </a:prstGeom>
          <a:noFill/>
          <a:ln>
            <a:noFill/>
          </a:ln>
        </p:spPr>
      </p:pic>
      <p:sp>
        <p:nvSpPr>
          <p:cNvPr id="226" name="Google Shape;226;p23"/>
          <p:cNvSpPr/>
          <p:nvPr/>
        </p:nvSpPr>
        <p:spPr>
          <a:xfrm>
            <a:off x="1993930" y="1263888"/>
            <a:ext cx="1167300" cy="11865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27" name="Google Shape;227;p23"/>
          <p:cNvCxnSpPr/>
          <p:nvPr/>
        </p:nvCxnSpPr>
        <p:spPr>
          <a:xfrm flipH="1">
            <a:off x="4503450" y="3005225"/>
            <a:ext cx="711900" cy="1374300"/>
          </a:xfrm>
          <a:prstGeom prst="straightConnector1">
            <a:avLst/>
          </a:prstGeom>
          <a:noFill/>
          <a:ln w="28575" cap="flat" cmpd="sng">
            <a:solidFill>
              <a:schemeClr val="accent6"/>
            </a:solidFill>
            <a:prstDash val="dot"/>
            <a:round/>
            <a:headEnd type="none" w="med" len="med"/>
            <a:tailEnd type="none" w="med" len="med"/>
          </a:ln>
        </p:spPr>
      </p:cxnSp>
      <p:cxnSp>
        <p:nvCxnSpPr>
          <p:cNvPr id="228" name="Google Shape;228;p23"/>
          <p:cNvCxnSpPr>
            <a:endCxn id="224" idx="0"/>
          </p:cNvCxnSpPr>
          <p:nvPr/>
        </p:nvCxnSpPr>
        <p:spPr>
          <a:xfrm>
            <a:off x="6899700" y="3046175"/>
            <a:ext cx="696900" cy="1487700"/>
          </a:xfrm>
          <a:prstGeom prst="straightConnector1">
            <a:avLst/>
          </a:prstGeom>
          <a:noFill/>
          <a:ln w="28575" cap="flat" cmpd="sng">
            <a:solidFill>
              <a:schemeClr val="accent6"/>
            </a:solidFill>
            <a:prstDash val="dot"/>
            <a:round/>
            <a:headEnd type="none" w="med" len="med"/>
            <a:tailEnd type="non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4"/>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35" name="Google Shape;235;p24"/>
          <p:cNvSpPr txBox="1">
            <a:spLocks noGrp="1"/>
          </p:cNvSpPr>
          <p:nvPr>
            <p:ph type="body" idx="1"/>
          </p:nvPr>
        </p:nvSpPr>
        <p:spPr>
          <a:xfrm>
            <a:off x="3848175" y="1922325"/>
            <a:ext cx="4715700" cy="342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Arial"/>
              <a:buNone/>
            </a:pPr>
            <a:r>
              <a:rPr lang="en-US" sz="2500" b="1">
                <a:solidFill>
                  <a:srgbClr val="666666"/>
                </a:solidFill>
                <a:latin typeface="Lexend"/>
                <a:ea typeface="Lexend"/>
                <a:cs typeface="Lexend"/>
                <a:sym typeface="Lexend"/>
              </a:rPr>
              <a:t>Sperm</a:t>
            </a:r>
            <a:r>
              <a:rPr lang="en-US" sz="2500" b="1">
                <a:solidFill>
                  <a:schemeClr val="dk2"/>
                </a:solidFill>
                <a:latin typeface="Lexend"/>
                <a:ea typeface="Lexend"/>
                <a:cs typeface="Lexend"/>
                <a:sym typeface="Lexend"/>
              </a:rPr>
              <a:t> </a:t>
            </a:r>
            <a:r>
              <a:rPr lang="en-US" sz="2500">
                <a:solidFill>
                  <a:srgbClr val="666666"/>
                </a:solidFill>
                <a:latin typeface="Lexend ExtraLight"/>
                <a:ea typeface="Lexend ExtraLight"/>
                <a:cs typeface="Lexend ExtraLight"/>
                <a:sym typeface="Lexend ExtraLight"/>
              </a:rPr>
              <a:t>are the</a:t>
            </a:r>
            <a:r>
              <a:rPr lang="en-US" sz="2500" b="1">
                <a:solidFill>
                  <a:srgbClr val="666666"/>
                </a:solidFill>
                <a:latin typeface="Lexend"/>
                <a:ea typeface="Lexend"/>
                <a:cs typeface="Lexend"/>
                <a:sym typeface="Lexend"/>
              </a:rPr>
              <a:t> male </a:t>
            </a:r>
            <a:r>
              <a:rPr lang="en-US" sz="2500">
                <a:solidFill>
                  <a:srgbClr val="666666"/>
                </a:solidFill>
                <a:latin typeface="Lexend ExtraLight"/>
                <a:ea typeface="Lexend ExtraLight"/>
                <a:cs typeface="Lexend ExtraLight"/>
                <a:sym typeface="Lexend ExtraLight"/>
              </a:rPr>
              <a:t>cell of reproduction.</a:t>
            </a:r>
            <a:endParaRPr sz="25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500">
              <a:solidFill>
                <a:srgbClr val="666666"/>
              </a:solidFill>
              <a:latin typeface="Lexend ExtraLight"/>
              <a:ea typeface="Lexend ExtraLight"/>
              <a:cs typeface="Lexend ExtraLight"/>
              <a:sym typeface="Lexend ExtraLight"/>
            </a:endParaRPr>
          </a:p>
          <a:p>
            <a:pPr marL="0" lvl="0" indent="0" algn="l" rtl="0">
              <a:spcBef>
                <a:spcPts val="0"/>
              </a:spcBef>
              <a:spcAft>
                <a:spcPts val="0"/>
              </a:spcAft>
              <a:buClr>
                <a:srgbClr val="595959"/>
              </a:buClr>
              <a:buSzPts val="600"/>
              <a:buFont typeface="Arial"/>
              <a:buNone/>
            </a:pPr>
            <a:r>
              <a:rPr lang="en-US" sz="2500">
                <a:solidFill>
                  <a:srgbClr val="666666"/>
                </a:solidFill>
                <a:latin typeface="Lexend ExtraLight"/>
                <a:ea typeface="Lexend ExtraLight"/>
                <a:cs typeface="Lexend ExtraLight"/>
                <a:sym typeface="Lexend ExtraLight"/>
              </a:rPr>
              <a:t>They are made in the testicles. </a:t>
            </a:r>
            <a:br>
              <a:rPr lang="en-US" sz="2500">
                <a:solidFill>
                  <a:srgbClr val="666666"/>
                </a:solidFill>
                <a:latin typeface="Lexend ExtraLight"/>
                <a:ea typeface="Lexend ExtraLight"/>
                <a:cs typeface="Lexend ExtraLight"/>
                <a:sym typeface="Lexend ExtraLight"/>
              </a:rPr>
            </a:br>
            <a:br>
              <a:rPr lang="en-US" sz="2500">
                <a:solidFill>
                  <a:srgbClr val="666666"/>
                </a:solidFill>
                <a:latin typeface="Lexend ExtraLight"/>
                <a:ea typeface="Lexend ExtraLight"/>
                <a:cs typeface="Lexend ExtraLight"/>
                <a:sym typeface="Lexend ExtraLight"/>
              </a:rPr>
            </a:br>
            <a:r>
              <a:rPr lang="en-US" sz="2500">
                <a:solidFill>
                  <a:srgbClr val="666666"/>
                </a:solidFill>
                <a:latin typeface="Lexend ExtraLight"/>
                <a:ea typeface="Lexend ExtraLight"/>
                <a:cs typeface="Lexend ExtraLight"/>
                <a:sym typeface="Lexend ExtraLight"/>
              </a:rPr>
              <a:t>They are one of the </a:t>
            </a:r>
            <a:r>
              <a:rPr lang="en-US" sz="2500" b="1">
                <a:solidFill>
                  <a:srgbClr val="666666"/>
                </a:solidFill>
                <a:latin typeface="Lexend"/>
                <a:ea typeface="Lexend"/>
                <a:cs typeface="Lexend"/>
                <a:sym typeface="Lexend"/>
              </a:rPr>
              <a:t>smallest cells</a:t>
            </a:r>
            <a:r>
              <a:rPr lang="en-US" sz="2500">
                <a:solidFill>
                  <a:srgbClr val="666666"/>
                </a:solidFill>
                <a:latin typeface="Lexend ExtraLight"/>
                <a:ea typeface="Lexend ExtraLight"/>
                <a:cs typeface="Lexend ExtraLight"/>
                <a:sym typeface="Lexend ExtraLight"/>
              </a:rPr>
              <a:t> in your body.</a:t>
            </a:r>
            <a:br>
              <a:rPr lang="en-US" sz="2500">
                <a:solidFill>
                  <a:srgbClr val="666666"/>
                </a:solidFill>
                <a:latin typeface="Lexend ExtraLight"/>
                <a:ea typeface="Lexend ExtraLight"/>
                <a:cs typeface="Lexend ExtraLight"/>
                <a:sym typeface="Lexend ExtraLight"/>
              </a:rPr>
            </a:br>
            <a:endParaRPr sz="2500">
              <a:solidFill>
                <a:srgbClr val="666666"/>
              </a:solidFill>
              <a:latin typeface="Lexend ExtraLight"/>
              <a:ea typeface="Lexend ExtraLight"/>
              <a:cs typeface="Lexend ExtraLight"/>
              <a:sym typeface="Lexend ExtraLight"/>
            </a:endParaRPr>
          </a:p>
          <a:p>
            <a:pPr marL="0" lvl="0" indent="0" algn="l" rtl="0">
              <a:spcBef>
                <a:spcPts val="0"/>
              </a:spcBef>
              <a:spcAft>
                <a:spcPts val="0"/>
              </a:spcAft>
              <a:buClr>
                <a:srgbClr val="595959"/>
              </a:buClr>
              <a:buSzPts val="600"/>
              <a:buFont typeface="Arial"/>
              <a:buNone/>
            </a:pPr>
            <a:r>
              <a:rPr lang="en-US" sz="2500">
                <a:solidFill>
                  <a:srgbClr val="666666"/>
                </a:solidFill>
                <a:latin typeface="Lexend ExtraLight"/>
                <a:ea typeface="Lexend ExtraLight"/>
                <a:cs typeface="Lexend ExtraLight"/>
                <a:sym typeface="Lexend ExtraLight"/>
              </a:rPr>
              <a:t>Each sperm (</a:t>
            </a:r>
            <a:r>
              <a:rPr lang="en-US" sz="1200">
                <a:solidFill>
                  <a:schemeClr val="dk1"/>
                </a:solidFill>
              </a:rPr>
              <a:t>0.05 millimeters!</a:t>
            </a:r>
            <a:r>
              <a:rPr lang="en-US" sz="2500">
                <a:solidFill>
                  <a:srgbClr val="666666"/>
                </a:solidFill>
                <a:latin typeface="Lexend ExtraLight"/>
                <a:ea typeface="Lexend ExtraLight"/>
                <a:cs typeface="Lexend ExtraLight"/>
                <a:sym typeface="Lexend ExtraLight"/>
              </a:rPr>
              <a:t>) contains your DNA.</a:t>
            </a:r>
            <a:endParaRPr sz="25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rgbClr val="666666"/>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800" i="0" u="none" strike="noStrike" cap="none">
              <a:solidFill>
                <a:srgbClr val="595959"/>
              </a:solidFill>
              <a:latin typeface="Lexend ExtraLight"/>
              <a:ea typeface="Lexend ExtraLight"/>
              <a:cs typeface="Lexend ExtraLight"/>
              <a:sym typeface="Lexend ExtraLight"/>
            </a:endParaRPr>
          </a:p>
        </p:txBody>
      </p:sp>
      <p:sp>
        <p:nvSpPr>
          <p:cNvPr id="236" name="Google Shape;236;p2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37" name="Google Shape;237;p24"/>
          <p:cNvSpPr txBox="1"/>
          <p:nvPr/>
        </p:nvSpPr>
        <p:spPr>
          <a:xfrm>
            <a:off x="318127" y="562100"/>
            <a:ext cx="5822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Sperm production in the testicles</a:t>
            </a:r>
            <a:endParaRPr sz="3000" i="0" u="none" strike="noStrike" cap="none">
              <a:solidFill>
                <a:srgbClr val="FFFFFF"/>
              </a:solidFill>
              <a:latin typeface="Lexend Thin"/>
              <a:ea typeface="Lexend Thin"/>
              <a:cs typeface="Lexend Thin"/>
              <a:sym typeface="Lexend Thin"/>
            </a:endParaRPr>
          </a:p>
        </p:txBody>
      </p:sp>
      <p:pic>
        <p:nvPicPr>
          <p:cNvPr id="238" name="Google Shape;238;p24"/>
          <p:cNvPicPr preferRelativeResize="0"/>
          <p:nvPr/>
        </p:nvPicPr>
        <p:blipFill rotWithShape="1">
          <a:blip r:embed="rId3">
            <a:alphaModFix/>
          </a:blip>
          <a:srcRect t="2053" b="2898"/>
          <a:stretch/>
        </p:blipFill>
        <p:spPr>
          <a:xfrm>
            <a:off x="580100" y="1601313"/>
            <a:ext cx="2759050" cy="43278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grpSp>
        <p:nvGrpSpPr>
          <p:cNvPr id="244" name="Google Shape;244;p25"/>
          <p:cNvGrpSpPr/>
          <p:nvPr/>
        </p:nvGrpSpPr>
        <p:grpSpPr>
          <a:xfrm>
            <a:off x="721820" y="1601639"/>
            <a:ext cx="2485082" cy="4318948"/>
            <a:chOff x="721826" y="1601650"/>
            <a:chExt cx="2353075" cy="4089526"/>
          </a:xfrm>
        </p:grpSpPr>
        <p:pic>
          <p:nvPicPr>
            <p:cNvPr id="245" name="Google Shape;245;p25"/>
            <p:cNvPicPr preferRelativeResize="0"/>
            <p:nvPr/>
          </p:nvPicPr>
          <p:blipFill>
            <a:blip r:embed="rId3">
              <a:alphaModFix/>
            </a:blip>
            <a:stretch>
              <a:fillRect/>
            </a:stretch>
          </p:blipFill>
          <p:spPr>
            <a:xfrm rot="906894">
              <a:off x="1200842" y="1716781"/>
              <a:ext cx="1395042" cy="3859264"/>
            </a:xfrm>
            <a:prstGeom prst="rect">
              <a:avLst/>
            </a:prstGeom>
            <a:noFill/>
            <a:ln>
              <a:noFill/>
            </a:ln>
          </p:spPr>
        </p:pic>
        <p:sp>
          <p:nvSpPr>
            <p:cNvPr id="246" name="Google Shape;246;p25"/>
            <p:cNvSpPr/>
            <p:nvPr/>
          </p:nvSpPr>
          <p:spPr>
            <a:xfrm rot="916341">
              <a:off x="1979411" y="2888268"/>
              <a:ext cx="149353" cy="272114"/>
            </a:xfrm>
            <a:prstGeom prst="flowChartProcess">
              <a:avLst/>
            </a:prstGeom>
            <a:solidFill>
              <a:srgbClr val="4A86E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247" name="Google Shape;247;p25"/>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48" name="Google Shape;248;p25"/>
          <p:cNvSpPr txBox="1">
            <a:spLocks noGrp="1"/>
          </p:cNvSpPr>
          <p:nvPr>
            <p:ph type="body" idx="1"/>
          </p:nvPr>
        </p:nvSpPr>
        <p:spPr>
          <a:xfrm>
            <a:off x="4278425" y="1601650"/>
            <a:ext cx="4715700" cy="342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Arial"/>
              <a:buNone/>
            </a:pPr>
            <a:r>
              <a:rPr lang="en-US" sz="2600" b="1">
                <a:solidFill>
                  <a:schemeClr val="dk2"/>
                </a:solidFill>
                <a:latin typeface="Lexend"/>
                <a:ea typeface="Lexend"/>
                <a:cs typeface="Lexend"/>
                <a:sym typeface="Lexend"/>
              </a:rPr>
              <a:t>Sperm </a:t>
            </a:r>
            <a:r>
              <a:rPr lang="en-US" sz="2600">
                <a:solidFill>
                  <a:schemeClr val="dk1"/>
                </a:solidFill>
                <a:latin typeface="Lexend ExtraLight"/>
                <a:ea typeface="Lexend ExtraLight"/>
                <a:cs typeface="Lexend ExtraLight"/>
                <a:sym typeface="Lexend ExtraLight"/>
              </a:rPr>
              <a:t>have a head, a midpiece, and a tail. </a:t>
            </a:r>
            <a:endParaRPr sz="2600">
              <a:solidFill>
                <a:schemeClr val="dk1"/>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chemeClr val="dk1"/>
              </a:solidFill>
              <a:latin typeface="Lexend ExtraLight"/>
              <a:ea typeface="Lexend ExtraLight"/>
              <a:cs typeface="Lexend ExtraLight"/>
              <a:sym typeface="Lexend ExtraLight"/>
            </a:endParaRPr>
          </a:p>
          <a:p>
            <a:pPr marL="0" lvl="0" indent="0" algn="l" rtl="0">
              <a:spcBef>
                <a:spcPts val="0"/>
              </a:spcBef>
              <a:spcAft>
                <a:spcPts val="0"/>
              </a:spcAft>
              <a:buClr>
                <a:srgbClr val="595959"/>
              </a:buClr>
              <a:buSzPts val="600"/>
              <a:buFont typeface="Arial"/>
              <a:buNone/>
            </a:pPr>
            <a:r>
              <a:rPr lang="en-US" sz="2600">
                <a:solidFill>
                  <a:schemeClr val="dk1"/>
                </a:solidFill>
                <a:latin typeface="Lexend ExtraLight"/>
                <a:ea typeface="Lexend ExtraLight"/>
                <a:cs typeface="Lexend ExtraLight"/>
                <a:sym typeface="Lexend ExtraLight"/>
              </a:rPr>
              <a:t>It takes </a:t>
            </a:r>
            <a:r>
              <a:rPr lang="en-US" sz="2600" b="1">
                <a:solidFill>
                  <a:schemeClr val="dk1"/>
                </a:solidFill>
                <a:latin typeface="Lexend"/>
                <a:ea typeface="Lexend"/>
                <a:cs typeface="Lexend"/>
                <a:sym typeface="Lexend"/>
              </a:rPr>
              <a:t>75 days</a:t>
            </a:r>
            <a:r>
              <a:rPr lang="en-US" sz="2600">
                <a:solidFill>
                  <a:schemeClr val="dk1"/>
                </a:solidFill>
                <a:latin typeface="Lexend ExtraLight"/>
                <a:ea typeface="Lexend ExtraLight"/>
                <a:cs typeface="Lexend ExtraLight"/>
                <a:sym typeface="Lexend ExtraLight"/>
              </a:rPr>
              <a:t> for sperm </a:t>
            </a:r>
            <a:br>
              <a:rPr lang="en-US" sz="2600">
                <a:solidFill>
                  <a:schemeClr val="dk1"/>
                </a:solidFill>
                <a:latin typeface="Lexend ExtraLight"/>
                <a:ea typeface="Lexend ExtraLight"/>
                <a:cs typeface="Lexend ExtraLight"/>
                <a:sym typeface="Lexend ExtraLight"/>
              </a:rPr>
            </a:br>
            <a:r>
              <a:rPr lang="en-US" sz="2600">
                <a:solidFill>
                  <a:schemeClr val="dk1"/>
                </a:solidFill>
                <a:latin typeface="Lexend ExtraLight"/>
                <a:ea typeface="Lexend ExtraLight"/>
                <a:cs typeface="Lexend ExtraLight"/>
                <a:sym typeface="Lexend ExtraLight"/>
              </a:rPr>
              <a:t>to become fully mature.</a:t>
            </a:r>
            <a:br>
              <a:rPr lang="en-US" sz="2600">
                <a:solidFill>
                  <a:schemeClr val="dk2"/>
                </a:solidFill>
                <a:latin typeface="Lexend ExtraLight"/>
                <a:ea typeface="Lexend ExtraLight"/>
                <a:cs typeface="Lexend ExtraLight"/>
                <a:sym typeface="Lexend ExtraLight"/>
              </a:rPr>
            </a:br>
            <a:r>
              <a:rPr lang="en-US" sz="1800">
                <a:solidFill>
                  <a:schemeClr val="dk1"/>
                </a:solidFill>
                <a:latin typeface="Lexend Thin"/>
                <a:ea typeface="Lexend Thin"/>
                <a:cs typeface="Lexend Thin"/>
                <a:sym typeface="Lexend Thin"/>
              </a:rPr>
              <a:t>Sperm move through the different parts of the reproductive system during this time.</a:t>
            </a:r>
            <a:br>
              <a:rPr lang="en-US" sz="1300">
                <a:solidFill>
                  <a:schemeClr val="dk1"/>
                </a:solidFill>
                <a:latin typeface="Lexend ExtraLight"/>
                <a:ea typeface="Lexend ExtraLight"/>
                <a:cs typeface="Lexend ExtraLight"/>
                <a:sym typeface="Lexend ExtraLight"/>
              </a:rPr>
            </a:br>
            <a:br>
              <a:rPr lang="en-US" sz="2600">
                <a:solidFill>
                  <a:schemeClr val="dk1"/>
                </a:solidFill>
                <a:latin typeface="Lexend ExtraLight"/>
                <a:ea typeface="Lexend ExtraLight"/>
                <a:cs typeface="Lexend ExtraLight"/>
                <a:sym typeface="Lexend ExtraLight"/>
              </a:rPr>
            </a:br>
            <a:r>
              <a:rPr lang="en-US" sz="2600">
                <a:solidFill>
                  <a:schemeClr val="dk1"/>
                </a:solidFill>
                <a:latin typeface="Lexend ExtraLight"/>
                <a:ea typeface="Lexend ExtraLight"/>
                <a:cs typeface="Lexend ExtraLight"/>
                <a:sym typeface="Lexend ExtraLight"/>
              </a:rPr>
              <a:t>Sperm must be made at a temperature that is </a:t>
            </a:r>
            <a:r>
              <a:rPr lang="en-US" sz="2600" b="1">
                <a:solidFill>
                  <a:schemeClr val="dk1"/>
                </a:solidFill>
                <a:latin typeface="Lexend"/>
                <a:ea typeface="Lexend"/>
                <a:cs typeface="Lexend"/>
                <a:sym typeface="Lexend"/>
              </a:rPr>
              <a:t>lower </a:t>
            </a:r>
            <a:r>
              <a:rPr lang="en-US" sz="2600">
                <a:solidFill>
                  <a:schemeClr val="dk1"/>
                </a:solidFill>
                <a:latin typeface="Lexend ExtraLight"/>
                <a:ea typeface="Lexend ExtraLight"/>
                <a:cs typeface="Lexend ExtraLight"/>
                <a:sym typeface="Lexend ExtraLight"/>
              </a:rPr>
              <a:t>than the body’s temperature.</a:t>
            </a:r>
            <a:endParaRPr sz="2600">
              <a:solidFill>
                <a:schemeClr val="dk1"/>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chemeClr val="dk1"/>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chemeClr val="dk1"/>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800" i="0" u="none" strike="noStrike" cap="none">
              <a:solidFill>
                <a:schemeClr val="dk1"/>
              </a:solidFill>
              <a:latin typeface="Lexend ExtraLight"/>
              <a:ea typeface="Lexend ExtraLight"/>
              <a:cs typeface="Lexend ExtraLight"/>
              <a:sym typeface="Lexend ExtraLight"/>
            </a:endParaRPr>
          </a:p>
        </p:txBody>
      </p:sp>
      <p:sp>
        <p:nvSpPr>
          <p:cNvPr id="249" name="Google Shape;249;p25"/>
          <p:cNvSpPr txBox="1"/>
          <p:nvPr/>
        </p:nvSpPr>
        <p:spPr>
          <a:xfrm>
            <a:off x="116527" y="562100"/>
            <a:ext cx="5822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Sperm production in the testicles</a:t>
            </a:r>
            <a:endParaRPr sz="3000" i="0" u="none" strike="noStrike" cap="none">
              <a:solidFill>
                <a:srgbClr val="FFFFFF"/>
              </a:solidFill>
              <a:latin typeface="Lexend Thin"/>
              <a:ea typeface="Lexend Thin"/>
              <a:cs typeface="Lexend Thin"/>
              <a:sym typeface="Lexend Thin"/>
            </a:endParaRPr>
          </a:p>
        </p:txBody>
      </p:sp>
      <p:sp>
        <p:nvSpPr>
          <p:cNvPr id="250" name="Google Shape;250;p2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51" name="Google Shape;251;p25"/>
          <p:cNvPicPr preferRelativeResize="0"/>
          <p:nvPr/>
        </p:nvPicPr>
        <p:blipFill rotWithShape="1">
          <a:blip r:embed="rId3">
            <a:alphaModFix/>
          </a:blip>
          <a:srcRect l="27775" r="23826"/>
          <a:stretch/>
        </p:blipFill>
        <p:spPr>
          <a:xfrm rot="250040">
            <a:off x="2101452" y="3490952"/>
            <a:ext cx="529796" cy="2815269"/>
          </a:xfrm>
          <a:prstGeom prst="rect">
            <a:avLst/>
          </a:prstGeom>
          <a:noFill/>
          <a:ln>
            <a:noFill/>
          </a:ln>
        </p:spPr>
      </p:pic>
      <p:pic>
        <p:nvPicPr>
          <p:cNvPr id="252" name="Google Shape;252;p25"/>
          <p:cNvPicPr preferRelativeResize="0"/>
          <p:nvPr/>
        </p:nvPicPr>
        <p:blipFill rotWithShape="1">
          <a:blip r:embed="rId3">
            <a:alphaModFix/>
          </a:blip>
          <a:srcRect l="27775" r="23826"/>
          <a:stretch/>
        </p:blipFill>
        <p:spPr>
          <a:xfrm rot="1164669">
            <a:off x="268002" y="3802092"/>
            <a:ext cx="529797" cy="2934441"/>
          </a:xfrm>
          <a:prstGeom prst="rect">
            <a:avLst/>
          </a:prstGeom>
          <a:noFill/>
          <a:ln>
            <a:noFill/>
          </a:ln>
        </p:spPr>
      </p:pic>
      <p:cxnSp>
        <p:nvCxnSpPr>
          <p:cNvPr id="253" name="Google Shape;253;p25"/>
          <p:cNvCxnSpPr/>
          <p:nvPr/>
        </p:nvCxnSpPr>
        <p:spPr>
          <a:xfrm rot="10800000">
            <a:off x="1660875" y="2372175"/>
            <a:ext cx="415500" cy="0"/>
          </a:xfrm>
          <a:prstGeom prst="straightConnector1">
            <a:avLst/>
          </a:prstGeom>
          <a:noFill/>
          <a:ln w="9525" cap="flat" cmpd="sng">
            <a:solidFill>
              <a:schemeClr val="dk2"/>
            </a:solidFill>
            <a:prstDash val="solid"/>
            <a:round/>
            <a:headEnd type="none" w="med" len="med"/>
            <a:tailEnd type="none" w="med" len="med"/>
          </a:ln>
        </p:spPr>
      </p:cxnSp>
      <p:sp>
        <p:nvSpPr>
          <p:cNvPr id="254" name="Google Shape;254;p25"/>
          <p:cNvSpPr txBox="1"/>
          <p:nvPr/>
        </p:nvSpPr>
        <p:spPr>
          <a:xfrm>
            <a:off x="-113128" y="1842225"/>
            <a:ext cx="2351100" cy="692700"/>
          </a:xfrm>
          <a:prstGeom prst="rect">
            <a:avLst/>
          </a:prstGeom>
          <a:noFill/>
          <a:ln>
            <a:noFill/>
          </a:ln>
        </p:spPr>
        <p:txBody>
          <a:bodyPr spcFirstLastPara="1" wrap="square" lIns="91425" tIns="91425" rIns="91425" bIns="91425" anchor="t" anchorCtr="0">
            <a:spAutoFit/>
          </a:bodyPr>
          <a:lstStyle/>
          <a:p>
            <a:pPr marL="914400" lvl="0" indent="0" algn="l" rtl="0">
              <a:spcBef>
                <a:spcPts val="0"/>
              </a:spcBef>
              <a:spcAft>
                <a:spcPts val="0"/>
              </a:spcAft>
              <a:buNone/>
            </a:pPr>
            <a:r>
              <a:rPr lang="en-US" sz="1100">
                <a:solidFill>
                  <a:schemeClr val="dk1"/>
                </a:solidFill>
                <a:latin typeface="Lexend Thin"/>
                <a:ea typeface="Lexend Thin"/>
                <a:cs typeface="Lexend Thin"/>
                <a:sym typeface="Lexend Thin"/>
              </a:rPr>
              <a:t>The head is where </a:t>
            </a:r>
            <a:br>
              <a:rPr lang="en-US" sz="1100">
                <a:solidFill>
                  <a:schemeClr val="dk1"/>
                </a:solidFill>
                <a:latin typeface="Lexend Thin"/>
                <a:ea typeface="Lexend Thin"/>
                <a:cs typeface="Lexend Thin"/>
                <a:sym typeface="Lexend Thin"/>
              </a:rPr>
            </a:br>
            <a:r>
              <a:rPr lang="en-US" sz="1100" b="1">
                <a:solidFill>
                  <a:schemeClr val="dk1"/>
                </a:solidFill>
                <a:latin typeface="Lexend"/>
                <a:ea typeface="Lexend"/>
                <a:cs typeface="Lexend"/>
                <a:sym typeface="Lexend"/>
              </a:rPr>
              <a:t>genetic material </a:t>
            </a:r>
            <a:br>
              <a:rPr lang="en-US" sz="1100" b="1">
                <a:solidFill>
                  <a:schemeClr val="dk1"/>
                </a:solidFill>
                <a:latin typeface="Lexend"/>
                <a:ea typeface="Lexend"/>
                <a:cs typeface="Lexend"/>
                <a:sym typeface="Lexend"/>
              </a:rPr>
            </a:br>
            <a:r>
              <a:rPr lang="en-US" sz="1100" b="1">
                <a:solidFill>
                  <a:schemeClr val="dk1"/>
                </a:solidFill>
                <a:latin typeface="Lexend"/>
                <a:ea typeface="Lexend"/>
                <a:cs typeface="Lexend"/>
                <a:sym typeface="Lexend"/>
              </a:rPr>
              <a:t>is carried</a:t>
            </a:r>
            <a:endParaRPr b="1">
              <a:latin typeface="Lexend"/>
              <a:ea typeface="Lexend"/>
              <a:cs typeface="Lexend"/>
              <a:sym typeface="Lexend"/>
            </a:endParaRPr>
          </a:p>
        </p:txBody>
      </p:sp>
      <p:sp>
        <p:nvSpPr>
          <p:cNvPr id="255" name="Google Shape;255;p25"/>
          <p:cNvSpPr txBox="1"/>
          <p:nvPr/>
        </p:nvSpPr>
        <p:spPr>
          <a:xfrm rot="344">
            <a:off x="2588550" y="2830484"/>
            <a:ext cx="30000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Lexend Thin"/>
                <a:ea typeface="Lexend Thin"/>
                <a:cs typeface="Lexend Thin"/>
                <a:sym typeface="Lexend Thin"/>
              </a:rPr>
              <a:t>The midpiece supplies </a:t>
            </a:r>
            <a:br>
              <a:rPr lang="en-US" sz="1100">
                <a:solidFill>
                  <a:schemeClr val="dk1"/>
                </a:solidFill>
                <a:latin typeface="Lexend Thin"/>
                <a:ea typeface="Lexend Thin"/>
                <a:cs typeface="Lexend Thin"/>
                <a:sym typeface="Lexend Thin"/>
              </a:rPr>
            </a:br>
            <a:r>
              <a:rPr lang="en-US" sz="1100" b="1">
                <a:solidFill>
                  <a:schemeClr val="dk1"/>
                </a:solidFill>
                <a:latin typeface="Lexend"/>
                <a:ea typeface="Lexend"/>
                <a:cs typeface="Lexend"/>
                <a:sym typeface="Lexend"/>
              </a:rPr>
              <a:t>the energy</a:t>
            </a:r>
            <a:r>
              <a:rPr lang="en-US" sz="1100">
                <a:solidFill>
                  <a:schemeClr val="dk1"/>
                </a:solidFill>
                <a:latin typeface="Lexend Thin"/>
                <a:ea typeface="Lexend Thin"/>
                <a:cs typeface="Lexend Thin"/>
                <a:sym typeface="Lexend Thin"/>
              </a:rPr>
              <a:t> the tail </a:t>
            </a:r>
            <a:br>
              <a:rPr lang="en-US" sz="1100">
                <a:solidFill>
                  <a:schemeClr val="dk1"/>
                </a:solidFill>
                <a:latin typeface="Lexend Thin"/>
                <a:ea typeface="Lexend Thin"/>
                <a:cs typeface="Lexend Thin"/>
                <a:sym typeface="Lexend Thin"/>
              </a:rPr>
            </a:br>
            <a:r>
              <a:rPr lang="en-US" sz="1100">
                <a:solidFill>
                  <a:schemeClr val="dk1"/>
                </a:solidFill>
                <a:latin typeface="Lexend Thin"/>
                <a:ea typeface="Lexend Thin"/>
                <a:cs typeface="Lexend Thin"/>
                <a:sym typeface="Lexend Thin"/>
              </a:rPr>
              <a:t>needs to move</a:t>
            </a:r>
            <a:endParaRPr>
              <a:latin typeface="Lexend Thin"/>
              <a:ea typeface="Lexend Thin"/>
              <a:cs typeface="Lexend Thin"/>
              <a:sym typeface="Lexend Thin"/>
            </a:endParaRPr>
          </a:p>
        </p:txBody>
      </p:sp>
      <p:sp>
        <p:nvSpPr>
          <p:cNvPr id="256" name="Google Shape;256;p25"/>
          <p:cNvSpPr txBox="1"/>
          <p:nvPr/>
        </p:nvSpPr>
        <p:spPr>
          <a:xfrm rot="-688">
            <a:off x="451556" y="3208986"/>
            <a:ext cx="30000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a:solidFill>
                  <a:schemeClr val="dk1"/>
                </a:solidFill>
                <a:latin typeface="Lexend Thin"/>
                <a:ea typeface="Lexend Thin"/>
                <a:cs typeface="Lexend Thin"/>
                <a:sym typeface="Lexend Thin"/>
              </a:rPr>
              <a:t>The tail </a:t>
            </a:r>
            <a:r>
              <a:rPr lang="en-US" sz="1100" b="1">
                <a:solidFill>
                  <a:schemeClr val="dk1"/>
                </a:solidFill>
                <a:latin typeface="Lexend"/>
                <a:ea typeface="Lexend"/>
                <a:cs typeface="Lexend"/>
                <a:sym typeface="Lexend"/>
              </a:rPr>
              <a:t>propels the </a:t>
            </a:r>
            <a:br>
              <a:rPr lang="en-US" sz="1100" b="1">
                <a:solidFill>
                  <a:schemeClr val="dk1"/>
                </a:solidFill>
                <a:latin typeface="Lexend"/>
                <a:ea typeface="Lexend"/>
                <a:cs typeface="Lexend"/>
                <a:sym typeface="Lexend"/>
              </a:rPr>
            </a:br>
            <a:r>
              <a:rPr lang="en-US" sz="1100" b="1">
                <a:solidFill>
                  <a:schemeClr val="dk1"/>
                </a:solidFill>
                <a:latin typeface="Lexend"/>
                <a:ea typeface="Lexend"/>
                <a:cs typeface="Lexend"/>
                <a:sym typeface="Lexend"/>
              </a:rPr>
              <a:t>sperm </a:t>
            </a:r>
            <a:r>
              <a:rPr lang="en-US" sz="1100">
                <a:solidFill>
                  <a:schemeClr val="dk1"/>
                </a:solidFill>
                <a:latin typeface="Lexend Thin"/>
                <a:ea typeface="Lexend Thin"/>
                <a:cs typeface="Lexend Thin"/>
                <a:sym typeface="Lexend Thin"/>
              </a:rPr>
              <a:t>and helps </a:t>
            </a:r>
            <a:br>
              <a:rPr lang="en-US" sz="1100">
                <a:solidFill>
                  <a:schemeClr val="dk1"/>
                </a:solidFill>
                <a:latin typeface="Lexend Thin"/>
                <a:ea typeface="Lexend Thin"/>
                <a:cs typeface="Lexend Thin"/>
                <a:sym typeface="Lexend Thin"/>
              </a:rPr>
            </a:br>
            <a:r>
              <a:rPr lang="en-US" sz="1100">
                <a:solidFill>
                  <a:schemeClr val="dk1"/>
                </a:solidFill>
                <a:latin typeface="Lexend Thin"/>
                <a:ea typeface="Lexend Thin"/>
                <a:cs typeface="Lexend Thin"/>
                <a:sym typeface="Lexend Thin"/>
              </a:rPr>
              <a:t>breach the </a:t>
            </a:r>
            <a:br>
              <a:rPr lang="en-US" sz="1100">
                <a:solidFill>
                  <a:schemeClr val="dk1"/>
                </a:solidFill>
                <a:latin typeface="Lexend Thin"/>
                <a:ea typeface="Lexend Thin"/>
                <a:cs typeface="Lexend Thin"/>
                <a:sym typeface="Lexend Thin"/>
              </a:rPr>
            </a:br>
            <a:r>
              <a:rPr lang="en-US" sz="1100">
                <a:solidFill>
                  <a:schemeClr val="dk1"/>
                </a:solidFill>
                <a:latin typeface="Lexend Thin"/>
                <a:ea typeface="Lexend Thin"/>
                <a:cs typeface="Lexend Thin"/>
                <a:sym typeface="Lexend Thin"/>
              </a:rPr>
              <a:t>egg</a:t>
            </a:r>
            <a:endParaRPr>
              <a:latin typeface="Lexend Thin"/>
              <a:ea typeface="Lexend Thin"/>
              <a:cs typeface="Lexend Thin"/>
              <a:sym typeface="Lexend Thin"/>
            </a:endParaRPr>
          </a:p>
        </p:txBody>
      </p:sp>
      <p:cxnSp>
        <p:nvCxnSpPr>
          <p:cNvPr id="257" name="Google Shape;257;p25"/>
          <p:cNvCxnSpPr/>
          <p:nvPr/>
        </p:nvCxnSpPr>
        <p:spPr>
          <a:xfrm rot="10800000" flipH="1">
            <a:off x="1270350" y="3756150"/>
            <a:ext cx="652500" cy="9900"/>
          </a:xfrm>
          <a:prstGeom prst="straightConnector1">
            <a:avLst/>
          </a:prstGeom>
          <a:noFill/>
          <a:ln w="9525" cap="flat" cmpd="sng">
            <a:solidFill>
              <a:schemeClr val="dk2"/>
            </a:solidFill>
            <a:prstDash val="solid"/>
            <a:round/>
            <a:headEnd type="none" w="med" len="med"/>
            <a:tailEnd type="none" w="med" len="med"/>
          </a:ln>
        </p:spPr>
      </p:cxnSp>
      <p:cxnSp>
        <p:nvCxnSpPr>
          <p:cNvPr id="258" name="Google Shape;258;p25"/>
          <p:cNvCxnSpPr/>
          <p:nvPr/>
        </p:nvCxnSpPr>
        <p:spPr>
          <a:xfrm>
            <a:off x="2128625" y="3177975"/>
            <a:ext cx="530400" cy="165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26"/>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64" name="Google Shape;264;p26"/>
          <p:cNvSpPr txBox="1"/>
          <p:nvPr/>
        </p:nvSpPr>
        <p:spPr>
          <a:xfrm>
            <a:off x="146050" y="582500"/>
            <a:ext cx="7051200" cy="51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strike="noStrike" cap="none">
                <a:solidFill>
                  <a:srgbClr val="FFFFFF"/>
                </a:solidFill>
                <a:latin typeface="Lexend Thin"/>
                <a:ea typeface="Lexend Thin"/>
                <a:cs typeface="Lexend Thin"/>
                <a:sym typeface="Lexend Thin"/>
              </a:rPr>
              <a:t>Testosterone production in the testicles</a:t>
            </a:r>
            <a:endParaRPr sz="1400" i="0" u="none" strike="noStrike" cap="none">
              <a:solidFill>
                <a:srgbClr val="000000"/>
              </a:solidFill>
              <a:latin typeface="Lexend Thin"/>
              <a:ea typeface="Lexend Thin"/>
              <a:cs typeface="Lexend Thin"/>
              <a:sym typeface="Lexend Thin"/>
            </a:endParaRPr>
          </a:p>
        </p:txBody>
      </p:sp>
      <p:sp>
        <p:nvSpPr>
          <p:cNvPr id="265" name="Google Shape;265;p2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66" name="Google Shape;266;p26"/>
          <p:cNvSpPr txBox="1">
            <a:spLocks noGrp="1"/>
          </p:cNvSpPr>
          <p:nvPr>
            <p:ph type="body" idx="4294967295"/>
          </p:nvPr>
        </p:nvSpPr>
        <p:spPr>
          <a:xfrm>
            <a:off x="4083400" y="1717350"/>
            <a:ext cx="4715700" cy="3423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Arial"/>
              <a:buNone/>
            </a:pPr>
            <a:r>
              <a:rPr lang="en-US" sz="2600" b="1">
                <a:solidFill>
                  <a:schemeClr val="accent6"/>
                </a:solidFill>
                <a:latin typeface="Lexend"/>
                <a:ea typeface="Lexend"/>
                <a:cs typeface="Lexend"/>
                <a:sym typeface="Lexend"/>
              </a:rPr>
              <a:t>Testosterone</a:t>
            </a:r>
            <a:r>
              <a:rPr lang="en-US" sz="2600" b="1">
                <a:solidFill>
                  <a:schemeClr val="dk2"/>
                </a:solidFill>
                <a:latin typeface="Lexend"/>
                <a:ea typeface="Lexend"/>
                <a:cs typeface="Lexend"/>
                <a:sym typeface="Lexend"/>
              </a:rPr>
              <a:t> </a:t>
            </a:r>
            <a:r>
              <a:rPr lang="en-US" sz="2600">
                <a:solidFill>
                  <a:srgbClr val="666666"/>
                </a:solidFill>
                <a:latin typeface="Lexend ExtraLight"/>
                <a:ea typeface="Lexend ExtraLight"/>
                <a:cs typeface="Lexend ExtraLight"/>
                <a:sym typeface="Lexend ExtraLight"/>
              </a:rPr>
              <a:t>is the main male reproductive hormone.</a:t>
            </a:r>
            <a:endParaRPr sz="26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r>
              <a:rPr lang="en-US" sz="2600">
                <a:solidFill>
                  <a:srgbClr val="666666"/>
                </a:solidFill>
                <a:latin typeface="Lexend ExtraLight"/>
                <a:ea typeface="Lexend ExtraLight"/>
                <a:cs typeface="Lexend ExtraLight"/>
                <a:sym typeface="Lexend ExtraLight"/>
              </a:rPr>
              <a:t>Special cells (Leydig cells) produce </a:t>
            </a:r>
            <a:r>
              <a:rPr lang="en-US" sz="2600" b="1">
                <a:solidFill>
                  <a:schemeClr val="accent6"/>
                </a:solidFill>
                <a:latin typeface="Lexend"/>
                <a:ea typeface="Lexend"/>
                <a:cs typeface="Lexend"/>
                <a:sym typeface="Lexend"/>
              </a:rPr>
              <a:t>testosterone</a:t>
            </a:r>
            <a:r>
              <a:rPr lang="en-US" sz="2600" b="1">
                <a:solidFill>
                  <a:srgbClr val="666666"/>
                </a:solidFill>
                <a:latin typeface="Lexend"/>
                <a:ea typeface="Lexend"/>
                <a:cs typeface="Lexend"/>
                <a:sym typeface="Lexend"/>
              </a:rPr>
              <a:t> </a:t>
            </a:r>
            <a:r>
              <a:rPr lang="en-US" sz="2600">
                <a:solidFill>
                  <a:srgbClr val="666666"/>
                </a:solidFill>
                <a:latin typeface="Lexend ExtraLight"/>
                <a:ea typeface="Lexend ExtraLight"/>
                <a:cs typeface="Lexend ExtraLight"/>
                <a:sym typeface="Lexend ExtraLight"/>
              </a:rPr>
              <a:t>inside of your testicles.</a:t>
            </a:r>
            <a:endParaRPr sz="26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endParaRPr sz="2600">
              <a:solidFill>
                <a:srgbClr val="666666"/>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595959"/>
              </a:buClr>
              <a:buSzPts val="600"/>
              <a:buFont typeface="Arial"/>
              <a:buNone/>
            </a:pPr>
            <a:r>
              <a:rPr lang="en-US" sz="2600">
                <a:solidFill>
                  <a:srgbClr val="666666"/>
                </a:solidFill>
                <a:latin typeface="Lexend ExtraLight"/>
                <a:ea typeface="Lexend ExtraLight"/>
                <a:cs typeface="Lexend ExtraLight"/>
                <a:sym typeface="Lexend ExtraLight"/>
              </a:rPr>
              <a:t>Testosterone helps with sperm production, but it also does many other </a:t>
            </a:r>
            <a:r>
              <a:rPr lang="en-US" sz="2600" b="1">
                <a:solidFill>
                  <a:schemeClr val="accent6"/>
                </a:solidFill>
                <a:latin typeface="Lexend"/>
                <a:ea typeface="Lexend"/>
                <a:cs typeface="Lexend"/>
                <a:sym typeface="Lexend"/>
              </a:rPr>
              <a:t>important jobs</a:t>
            </a:r>
            <a:r>
              <a:rPr lang="en-US" sz="2600">
                <a:solidFill>
                  <a:srgbClr val="666666"/>
                </a:solidFill>
                <a:latin typeface="Lexend ExtraLight"/>
                <a:ea typeface="Lexend ExtraLight"/>
                <a:cs typeface="Lexend ExtraLight"/>
                <a:sym typeface="Lexend ExtraLight"/>
              </a:rPr>
              <a:t> in your body.</a:t>
            </a:r>
            <a:endParaRPr sz="2600">
              <a:solidFill>
                <a:srgbClr val="666666"/>
              </a:solidFill>
              <a:latin typeface="Lexend ExtraLight"/>
              <a:ea typeface="Lexend ExtraLight"/>
              <a:cs typeface="Lexend ExtraLight"/>
              <a:sym typeface="Lexend ExtraLight"/>
            </a:endParaRPr>
          </a:p>
          <a:p>
            <a:pPr marL="342900" marR="0" lvl="0" indent="-342900" algn="l" rtl="0">
              <a:lnSpc>
                <a:spcPct val="100000"/>
              </a:lnSpc>
              <a:spcBef>
                <a:spcPts val="560"/>
              </a:spcBef>
              <a:spcAft>
                <a:spcPts val="0"/>
              </a:spcAft>
              <a:buClr>
                <a:srgbClr val="595959"/>
              </a:buClr>
              <a:buSzPts val="700"/>
              <a:buFont typeface="Arial"/>
              <a:buNone/>
            </a:pPr>
            <a:endParaRPr sz="2800" i="0" u="none" strike="noStrike" cap="none">
              <a:solidFill>
                <a:srgbClr val="595959"/>
              </a:solidFill>
              <a:latin typeface="Lexend ExtraLight"/>
              <a:ea typeface="Lexend ExtraLight"/>
              <a:cs typeface="Lexend ExtraLight"/>
              <a:sym typeface="Lexend ExtraLight"/>
            </a:endParaRPr>
          </a:p>
        </p:txBody>
      </p:sp>
      <p:pic>
        <p:nvPicPr>
          <p:cNvPr id="267" name="Google Shape;267;p26"/>
          <p:cNvPicPr preferRelativeResize="0"/>
          <p:nvPr/>
        </p:nvPicPr>
        <p:blipFill rotWithShape="1">
          <a:blip r:embed="rId3">
            <a:alphaModFix/>
          </a:blip>
          <a:srcRect t="2053" b="2898"/>
          <a:stretch/>
        </p:blipFill>
        <p:spPr>
          <a:xfrm>
            <a:off x="146050" y="1416475"/>
            <a:ext cx="3381992" cy="5305001"/>
          </a:xfrm>
          <a:prstGeom prst="rect">
            <a:avLst/>
          </a:prstGeom>
          <a:noFill/>
          <a:ln>
            <a:noFill/>
          </a:ln>
        </p:spPr>
      </p:pic>
      <p:pic>
        <p:nvPicPr>
          <p:cNvPr id="268" name="Google Shape;268;p26"/>
          <p:cNvPicPr preferRelativeResize="0"/>
          <p:nvPr/>
        </p:nvPicPr>
        <p:blipFill rotWithShape="1">
          <a:blip r:embed="rId4">
            <a:alphaModFix/>
          </a:blip>
          <a:srcRect l="37239" r="30610" b="78516"/>
          <a:stretch/>
        </p:blipFill>
        <p:spPr>
          <a:xfrm>
            <a:off x="2043211" y="1187876"/>
            <a:ext cx="1068757" cy="1186125"/>
          </a:xfrm>
          <a:prstGeom prst="rect">
            <a:avLst/>
          </a:prstGeom>
          <a:noFill/>
          <a:ln>
            <a:noFill/>
          </a:ln>
        </p:spPr>
      </p:pic>
      <p:sp>
        <p:nvSpPr>
          <p:cNvPr id="269" name="Google Shape;269;p26"/>
          <p:cNvSpPr/>
          <p:nvPr/>
        </p:nvSpPr>
        <p:spPr>
          <a:xfrm>
            <a:off x="1993930" y="1263888"/>
            <a:ext cx="1167300" cy="11865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27"/>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75" name="Google Shape;275;p27"/>
          <p:cNvSpPr txBox="1"/>
          <p:nvPr/>
        </p:nvSpPr>
        <p:spPr>
          <a:xfrm>
            <a:off x="2544575" y="1590425"/>
            <a:ext cx="6159900" cy="4972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600"/>
              <a:buFont typeface="Calibri"/>
              <a:buNone/>
            </a:pPr>
            <a:r>
              <a:rPr lang="en-US" sz="2600" b="1" i="0" u="none" strike="noStrike" cap="none">
                <a:solidFill>
                  <a:srgbClr val="595959"/>
                </a:solidFill>
                <a:latin typeface="Lexend"/>
                <a:ea typeface="Lexend"/>
                <a:cs typeface="Lexend"/>
                <a:sym typeface="Lexend"/>
              </a:rPr>
              <a:t>Testosterone has these effects:</a:t>
            </a:r>
            <a:endParaRPr sz="2600" b="1" i="0" u="none" strike="noStrike" cap="none">
              <a:solidFill>
                <a:srgbClr val="595959"/>
              </a:solidFill>
              <a:latin typeface="Lexend"/>
              <a:ea typeface="Lexend"/>
              <a:cs typeface="Lexend"/>
              <a:sym typeface="Lexend"/>
            </a:endParaRPr>
          </a:p>
          <a:p>
            <a:pPr marL="0" marR="0" lvl="0" indent="0" algn="l" rtl="0">
              <a:lnSpc>
                <a:spcPct val="100000"/>
              </a:lnSpc>
              <a:spcBef>
                <a:spcPts val="0"/>
              </a:spcBef>
              <a:spcAft>
                <a:spcPts val="0"/>
              </a:spcAft>
              <a:buClr>
                <a:srgbClr val="595959"/>
              </a:buClr>
              <a:buSzPts val="2600"/>
              <a:buFont typeface="Calibri"/>
              <a:buNone/>
            </a:pPr>
            <a:endParaRPr sz="2600" i="0" u="none" strike="noStrike" cap="none">
              <a:solidFill>
                <a:srgbClr val="595959"/>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rgbClr val="595959"/>
              </a:buClr>
              <a:buSzPts val="2600"/>
              <a:buFont typeface="Lexend ExtraLight"/>
              <a:buChar char="●"/>
            </a:pPr>
            <a:r>
              <a:rPr lang="en-US" sz="2600" i="0" u="none" strike="noStrike" cap="none">
                <a:solidFill>
                  <a:srgbClr val="595959"/>
                </a:solidFill>
                <a:latin typeface="Lexend ExtraLight"/>
                <a:ea typeface="Lexend ExtraLight"/>
                <a:cs typeface="Lexend ExtraLight"/>
                <a:sym typeface="Lexend ExtraLight"/>
              </a:rPr>
              <a:t>strengthens bones, muscles, heart</a:t>
            </a:r>
            <a:endParaRPr sz="2600" i="0" u="none" strike="noStrike" cap="none">
              <a:solidFill>
                <a:srgbClr val="595959"/>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rgbClr val="595959"/>
              </a:buClr>
              <a:buSzPts val="2600"/>
              <a:buFont typeface="Lexend ExtraLight"/>
              <a:buChar char="●"/>
            </a:pPr>
            <a:r>
              <a:rPr lang="en-US" sz="2600" i="0" u="none" strike="noStrike" cap="none">
                <a:solidFill>
                  <a:srgbClr val="595959"/>
                </a:solidFill>
                <a:latin typeface="Lexend ExtraLight"/>
                <a:ea typeface="Lexend ExtraLight"/>
                <a:cs typeface="Lexend ExtraLight"/>
                <a:sym typeface="Lexend ExtraLight"/>
              </a:rPr>
              <a:t>deepens voice</a:t>
            </a:r>
            <a:endParaRPr sz="2600" i="0" u="none" strike="noStrike" cap="none">
              <a:solidFill>
                <a:srgbClr val="595959"/>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rgbClr val="595959"/>
              </a:buClr>
              <a:buSzPts val="2600"/>
              <a:buFont typeface="Lexend ExtraLight"/>
              <a:buChar char="●"/>
            </a:pPr>
            <a:r>
              <a:rPr lang="en-US" sz="2600" i="0" u="none" strike="noStrike" cap="none">
                <a:solidFill>
                  <a:srgbClr val="595959"/>
                </a:solidFill>
                <a:latin typeface="Lexend ExtraLight"/>
                <a:ea typeface="Lexend ExtraLight"/>
                <a:cs typeface="Lexend ExtraLight"/>
                <a:sym typeface="Lexend ExtraLight"/>
              </a:rPr>
              <a:t>increases hair growth</a:t>
            </a:r>
            <a:endParaRPr sz="2600" i="0" u="none" strike="noStrike" cap="none">
              <a:solidFill>
                <a:srgbClr val="595959"/>
              </a:solidFill>
              <a:latin typeface="Lexend ExtraLight"/>
              <a:ea typeface="Lexend ExtraLight"/>
              <a:cs typeface="Lexend ExtraLight"/>
              <a:sym typeface="Lexend ExtraLight"/>
            </a:endParaRPr>
          </a:p>
          <a:p>
            <a:pPr marL="457200" marR="0" lvl="0" indent="-393700" algn="l" rtl="0">
              <a:lnSpc>
                <a:spcPct val="100000"/>
              </a:lnSpc>
              <a:spcBef>
                <a:spcPts val="0"/>
              </a:spcBef>
              <a:spcAft>
                <a:spcPts val="0"/>
              </a:spcAft>
              <a:buClr>
                <a:srgbClr val="595959"/>
              </a:buClr>
              <a:buSzPts val="2600"/>
              <a:buFont typeface="Lexend ExtraLight"/>
              <a:buChar char="●"/>
            </a:pPr>
            <a:r>
              <a:rPr lang="en-US" sz="2600" i="0" u="none" strike="noStrike" cap="none">
                <a:solidFill>
                  <a:srgbClr val="595959"/>
                </a:solidFill>
                <a:latin typeface="Lexend ExtraLight"/>
                <a:ea typeface="Lexend ExtraLight"/>
                <a:cs typeface="Lexend ExtraLight"/>
                <a:sym typeface="Lexend ExtraLight"/>
              </a:rPr>
              <a:t>increases oil &amp; sweat production</a:t>
            </a:r>
            <a:endParaRPr sz="26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2600"/>
              <a:buFont typeface="Arial"/>
              <a:buNone/>
            </a:pPr>
            <a:endParaRPr sz="26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2600"/>
              <a:buFont typeface="Arial"/>
              <a:buNone/>
            </a:pPr>
            <a:endParaRPr sz="2600" i="0" u="none" strike="noStrike" cap="none">
              <a:solidFill>
                <a:srgbClr val="595959"/>
              </a:solidFill>
              <a:latin typeface="Lexend ExtraLight"/>
              <a:ea typeface="Lexend ExtraLight"/>
              <a:cs typeface="Lexend ExtraLight"/>
              <a:sym typeface="Lexend ExtraLight"/>
            </a:endParaRPr>
          </a:p>
          <a:p>
            <a:pPr marL="0" marR="0" lvl="0" indent="0" algn="l" rtl="0">
              <a:lnSpc>
                <a:spcPct val="100000"/>
              </a:lnSpc>
              <a:spcBef>
                <a:spcPts val="0"/>
              </a:spcBef>
              <a:spcAft>
                <a:spcPts val="0"/>
              </a:spcAft>
              <a:buClr>
                <a:srgbClr val="000000"/>
              </a:buClr>
              <a:buSzPts val="2600"/>
              <a:buFont typeface="Arial"/>
              <a:buNone/>
            </a:pPr>
            <a:r>
              <a:rPr lang="en-US" sz="2600" b="1" i="0" u="none" strike="noStrike" cap="none">
                <a:solidFill>
                  <a:srgbClr val="595959"/>
                </a:solidFill>
                <a:latin typeface="Lexend"/>
                <a:ea typeface="Lexend"/>
                <a:cs typeface="Lexend"/>
                <a:sym typeface="Lexend"/>
              </a:rPr>
              <a:t>These changes begin during puberty</a:t>
            </a:r>
            <a:r>
              <a:rPr lang="en-US" sz="2600" b="1">
                <a:solidFill>
                  <a:srgbClr val="595959"/>
                </a:solidFill>
                <a:latin typeface="Lexend"/>
                <a:ea typeface="Lexend"/>
                <a:cs typeface="Lexend"/>
                <a:sym typeface="Lexend"/>
              </a:rPr>
              <a:t> </a:t>
            </a:r>
            <a:r>
              <a:rPr lang="en-US" sz="2600" i="1" u="none" strike="noStrike" cap="none">
                <a:solidFill>
                  <a:srgbClr val="595959"/>
                </a:solidFill>
                <a:latin typeface="Lexend ExtraLight"/>
                <a:ea typeface="Lexend ExtraLight"/>
                <a:cs typeface="Lexend ExtraLight"/>
                <a:sym typeface="Lexend ExtraLight"/>
              </a:rPr>
              <a:t>(typically ages 10-17)</a:t>
            </a:r>
            <a:endParaRPr sz="2600" i="1" u="none" strike="noStrike" cap="none">
              <a:solidFill>
                <a:srgbClr val="595959"/>
              </a:solidFill>
              <a:latin typeface="Lexend ExtraLight"/>
              <a:ea typeface="Lexend ExtraLight"/>
              <a:cs typeface="Lexend ExtraLight"/>
              <a:sym typeface="Lexend ExtraLight"/>
            </a:endParaRPr>
          </a:p>
        </p:txBody>
      </p:sp>
      <p:sp>
        <p:nvSpPr>
          <p:cNvPr id="276" name="Google Shape;276;p27"/>
          <p:cNvSpPr txBox="1"/>
          <p:nvPr/>
        </p:nvSpPr>
        <p:spPr>
          <a:xfrm>
            <a:off x="304800" y="595300"/>
            <a:ext cx="7051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i="0" u="none" strike="noStrike" cap="none">
                <a:solidFill>
                  <a:srgbClr val="FFFFFF"/>
                </a:solidFill>
                <a:latin typeface="Lexend Thin"/>
                <a:ea typeface="Lexend Thin"/>
                <a:cs typeface="Lexend Thin"/>
                <a:sym typeface="Lexend Thin"/>
              </a:rPr>
              <a:t>Testosterone &amp; growth</a:t>
            </a:r>
            <a:endParaRPr sz="1400" i="0" u="none" strike="noStrike" cap="none">
              <a:solidFill>
                <a:srgbClr val="000000"/>
              </a:solidFill>
              <a:latin typeface="Lexend Thin"/>
              <a:ea typeface="Lexend Thin"/>
              <a:cs typeface="Lexend Thin"/>
              <a:sym typeface="Lexend Thin"/>
            </a:endParaRPr>
          </a:p>
        </p:txBody>
      </p:sp>
      <p:sp>
        <p:nvSpPr>
          <p:cNvPr id="277" name="Google Shape;277;p2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pic>
        <p:nvPicPr>
          <p:cNvPr id="278" name="Google Shape;278;p27"/>
          <p:cNvPicPr preferRelativeResize="0"/>
          <p:nvPr/>
        </p:nvPicPr>
        <p:blipFill rotWithShape="1">
          <a:blip r:embed="rId3">
            <a:alphaModFix/>
          </a:blip>
          <a:srcRect/>
          <a:stretch/>
        </p:blipFill>
        <p:spPr>
          <a:xfrm>
            <a:off x="450050" y="1463800"/>
            <a:ext cx="1375326" cy="47240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28"/>
          <p:cNvSpPr/>
          <p:nvPr/>
        </p:nvSpPr>
        <p:spPr>
          <a:xfrm>
            <a:off x="0" y="3271770"/>
            <a:ext cx="9144000" cy="2503200"/>
          </a:xfrm>
          <a:prstGeom prst="rect">
            <a:avLst/>
          </a:prstGeom>
          <a:solidFill>
            <a:schemeClr val="accent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284" name="Google Shape;284;p28"/>
          <p:cNvCxnSpPr/>
          <p:nvPr/>
        </p:nvCxnSpPr>
        <p:spPr>
          <a:xfrm>
            <a:off x="0" y="3337675"/>
            <a:ext cx="9144000" cy="26400"/>
          </a:xfrm>
          <a:prstGeom prst="straightConnector1">
            <a:avLst/>
          </a:prstGeom>
          <a:noFill/>
          <a:ln w="38100" cap="flat" cmpd="sng">
            <a:solidFill>
              <a:schemeClr val="lt1"/>
            </a:solidFill>
            <a:prstDash val="solid"/>
            <a:round/>
            <a:headEnd type="none" w="med" len="med"/>
            <a:tailEnd type="none" w="med" len="med"/>
          </a:ln>
        </p:spPr>
      </p:cxnSp>
      <p:cxnSp>
        <p:nvCxnSpPr>
          <p:cNvPr id="285" name="Google Shape;285;p28"/>
          <p:cNvCxnSpPr/>
          <p:nvPr/>
        </p:nvCxnSpPr>
        <p:spPr>
          <a:xfrm>
            <a:off x="0" y="4510175"/>
            <a:ext cx="9144000" cy="26400"/>
          </a:xfrm>
          <a:prstGeom prst="straightConnector1">
            <a:avLst/>
          </a:prstGeom>
          <a:noFill/>
          <a:ln w="38100" cap="flat" cmpd="sng">
            <a:solidFill>
              <a:schemeClr val="lt1"/>
            </a:solidFill>
            <a:prstDash val="solid"/>
            <a:round/>
            <a:headEnd type="none" w="med" len="med"/>
            <a:tailEnd type="none" w="med" len="med"/>
          </a:ln>
        </p:spPr>
      </p:cxnSp>
      <p:cxnSp>
        <p:nvCxnSpPr>
          <p:cNvPr id="286" name="Google Shape;286;p28"/>
          <p:cNvCxnSpPr/>
          <p:nvPr/>
        </p:nvCxnSpPr>
        <p:spPr>
          <a:xfrm>
            <a:off x="0" y="5682700"/>
            <a:ext cx="9144000" cy="26400"/>
          </a:xfrm>
          <a:prstGeom prst="straightConnector1">
            <a:avLst/>
          </a:prstGeom>
          <a:noFill/>
          <a:ln w="38100" cap="flat" cmpd="sng">
            <a:solidFill>
              <a:schemeClr val="lt1"/>
            </a:solidFill>
            <a:prstDash val="solid"/>
            <a:round/>
            <a:headEnd type="none" w="med" len="med"/>
            <a:tailEnd type="none" w="med" len="med"/>
          </a:ln>
        </p:spPr>
      </p:cxnSp>
      <p:sp>
        <p:nvSpPr>
          <p:cNvPr id="287" name="Google Shape;287;p28"/>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288" name="Google Shape;288;p2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000000"/>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289" name="Google Shape;289;p28"/>
          <p:cNvSpPr/>
          <p:nvPr/>
        </p:nvSpPr>
        <p:spPr>
          <a:xfrm rot="749241">
            <a:off x="3821317" y="2567438"/>
            <a:ext cx="1843920" cy="1386024"/>
          </a:xfrm>
          <a:prstGeom prst="wave">
            <a:avLst>
              <a:gd name="adj1" fmla="val 12500"/>
              <a:gd name="adj2" fmla="val 106"/>
            </a:avLst>
          </a:prstGeom>
          <a:solidFill>
            <a:schemeClr val="lt1"/>
          </a:solidFill>
          <a:ln w="19050" cap="flat" cmpd="sng">
            <a:solidFill>
              <a:srgbClr val="073763"/>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90" name="Google Shape;290;p28"/>
          <p:cNvPicPr preferRelativeResize="0"/>
          <p:nvPr/>
        </p:nvPicPr>
        <p:blipFill>
          <a:blip r:embed="rId3">
            <a:alphaModFix/>
          </a:blip>
          <a:stretch>
            <a:fillRect/>
          </a:stretch>
        </p:blipFill>
        <p:spPr>
          <a:xfrm rot="620039">
            <a:off x="3927650" y="2954010"/>
            <a:ext cx="1487002" cy="458889"/>
          </a:xfrm>
          <a:prstGeom prst="rect">
            <a:avLst/>
          </a:prstGeom>
          <a:noFill/>
          <a:ln>
            <a:noFill/>
          </a:ln>
        </p:spPr>
      </p:pic>
      <p:cxnSp>
        <p:nvCxnSpPr>
          <p:cNvPr id="291" name="Google Shape;291;p28"/>
          <p:cNvCxnSpPr/>
          <p:nvPr/>
        </p:nvCxnSpPr>
        <p:spPr>
          <a:xfrm rot="10800000" flipH="1">
            <a:off x="3668685" y="2406138"/>
            <a:ext cx="300600" cy="1554600"/>
          </a:xfrm>
          <a:prstGeom prst="straightConnector1">
            <a:avLst/>
          </a:prstGeom>
          <a:noFill/>
          <a:ln w="28575" cap="flat" cmpd="sng">
            <a:solidFill>
              <a:srgbClr val="0B5394"/>
            </a:solidFill>
            <a:prstDash val="solid"/>
            <a:round/>
            <a:headEnd type="none" w="med" len="med"/>
            <a:tailEnd type="none" w="med" len="med"/>
          </a:ln>
        </p:spPr>
      </p:cxnSp>
      <p:pic>
        <p:nvPicPr>
          <p:cNvPr id="292" name="Google Shape;292;p28"/>
          <p:cNvPicPr preferRelativeResize="0"/>
          <p:nvPr/>
        </p:nvPicPr>
        <p:blipFill>
          <a:blip r:embed="rId4">
            <a:alphaModFix/>
          </a:blip>
          <a:stretch>
            <a:fillRect/>
          </a:stretch>
        </p:blipFill>
        <p:spPr>
          <a:xfrm>
            <a:off x="2062875" y="2442529"/>
            <a:ext cx="2169827" cy="3036417"/>
          </a:xfrm>
          <a:prstGeom prst="rect">
            <a:avLst/>
          </a:prstGeom>
          <a:noFill/>
          <a:ln>
            <a:noFill/>
          </a:ln>
        </p:spPr>
      </p:pic>
      <p:sp>
        <p:nvSpPr>
          <p:cNvPr id="293" name="Google Shape;293;p28"/>
          <p:cNvSpPr/>
          <p:nvPr/>
        </p:nvSpPr>
        <p:spPr>
          <a:xfrm rot="749477">
            <a:off x="1777004" y="2108857"/>
            <a:ext cx="1441113" cy="969387"/>
          </a:xfrm>
          <a:prstGeom prst="wave">
            <a:avLst>
              <a:gd name="adj1" fmla="val 12500"/>
              <a:gd name="adj2" fmla="val 106"/>
            </a:avLst>
          </a:prstGeom>
          <a:solidFill>
            <a:schemeClr val="lt1"/>
          </a:solidFill>
          <a:ln w="1905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94" name="Google Shape;294;p28"/>
          <p:cNvPicPr preferRelativeResize="0"/>
          <p:nvPr/>
        </p:nvPicPr>
        <p:blipFill>
          <a:blip r:embed="rId3">
            <a:alphaModFix/>
          </a:blip>
          <a:stretch>
            <a:fillRect/>
          </a:stretch>
        </p:blipFill>
        <p:spPr>
          <a:xfrm rot="620040">
            <a:off x="1852372" y="2394453"/>
            <a:ext cx="1290374" cy="398208"/>
          </a:xfrm>
          <a:prstGeom prst="rect">
            <a:avLst/>
          </a:prstGeom>
          <a:noFill/>
          <a:ln>
            <a:noFill/>
          </a:ln>
        </p:spPr>
      </p:pic>
      <p:cxnSp>
        <p:nvCxnSpPr>
          <p:cNvPr id="295" name="Google Shape;295;p28"/>
          <p:cNvCxnSpPr/>
          <p:nvPr/>
        </p:nvCxnSpPr>
        <p:spPr>
          <a:xfrm rot="10800000" flipH="1">
            <a:off x="1609122" y="2014950"/>
            <a:ext cx="261000" cy="1349100"/>
          </a:xfrm>
          <a:prstGeom prst="straightConnector1">
            <a:avLst/>
          </a:prstGeom>
          <a:noFill/>
          <a:ln w="28575" cap="flat" cmpd="sng">
            <a:solidFill>
              <a:schemeClr val="dk2"/>
            </a:solidFill>
            <a:prstDash val="solid"/>
            <a:round/>
            <a:headEnd type="none" w="med" len="med"/>
            <a:tailEnd type="none" w="med" len="med"/>
          </a:ln>
        </p:spPr>
      </p:cxnSp>
      <p:pic>
        <p:nvPicPr>
          <p:cNvPr id="296" name="Google Shape;296;p28"/>
          <p:cNvPicPr preferRelativeResize="0"/>
          <p:nvPr/>
        </p:nvPicPr>
        <p:blipFill>
          <a:blip r:embed="rId4">
            <a:alphaModFix/>
          </a:blip>
          <a:stretch>
            <a:fillRect/>
          </a:stretch>
        </p:blipFill>
        <p:spPr>
          <a:xfrm>
            <a:off x="241025" y="1942999"/>
            <a:ext cx="1882906" cy="2634901"/>
          </a:xfrm>
          <a:prstGeom prst="rect">
            <a:avLst/>
          </a:prstGeom>
          <a:noFill/>
          <a:ln>
            <a:noFill/>
          </a:ln>
        </p:spPr>
      </p:pic>
      <p:sp>
        <p:nvSpPr>
          <p:cNvPr id="297" name="Google Shape;297;p28"/>
          <p:cNvSpPr txBox="1"/>
          <p:nvPr/>
        </p:nvSpPr>
        <p:spPr>
          <a:xfrm>
            <a:off x="76200" y="515900"/>
            <a:ext cx="71454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b="1">
                <a:solidFill>
                  <a:schemeClr val="lt1"/>
                </a:solidFill>
                <a:latin typeface="Lexend"/>
                <a:ea typeface="Lexend"/>
                <a:cs typeface="Lexend"/>
                <a:sym typeface="Lexend"/>
              </a:rPr>
              <a:t>Relay Race</a:t>
            </a:r>
            <a:r>
              <a:rPr lang="en-US" sz="3000">
                <a:solidFill>
                  <a:schemeClr val="lt1"/>
                </a:solidFill>
                <a:latin typeface="Lexend Thin"/>
                <a:ea typeface="Lexend Thin"/>
                <a:cs typeface="Lexend Thin"/>
                <a:sym typeface="Lexend Thin"/>
              </a:rPr>
              <a:t> to Review!</a:t>
            </a:r>
            <a:endParaRPr>
              <a:solidFill>
                <a:schemeClr val="dk1"/>
              </a:solidFill>
              <a:latin typeface="Lexend Thin"/>
              <a:ea typeface="Lexend Thin"/>
              <a:cs typeface="Lexend Thin"/>
              <a:sym typeface="Lexend Thin"/>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9"/>
          <p:cNvSpPr/>
          <p:nvPr/>
        </p:nvSpPr>
        <p:spPr>
          <a:xfrm>
            <a:off x="0" y="519500"/>
            <a:ext cx="9144000" cy="639300"/>
          </a:xfrm>
          <a:prstGeom prst="rect">
            <a:avLst/>
          </a:prstGeom>
          <a:solidFill>
            <a:srgbClr val="81B9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FFFFF"/>
              </a:highlight>
            </a:endParaRPr>
          </a:p>
        </p:txBody>
      </p:sp>
      <p:sp>
        <p:nvSpPr>
          <p:cNvPr id="304" name="Google Shape;304;p2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305" name="Google Shape;305;p29"/>
          <p:cNvSpPr txBox="1"/>
          <p:nvPr/>
        </p:nvSpPr>
        <p:spPr>
          <a:xfrm>
            <a:off x="221389" y="1631110"/>
            <a:ext cx="8701200" cy="4297500"/>
          </a:xfrm>
          <a:prstGeom prst="rect">
            <a:avLst/>
          </a:prstGeom>
          <a:noFill/>
          <a:ln>
            <a:noFill/>
          </a:ln>
        </p:spPr>
        <p:txBody>
          <a:bodyPr spcFirstLastPara="1" wrap="square" lIns="91425" tIns="45700" rIns="91425" bIns="45700" anchor="t" anchorCtr="0">
            <a:noAutofit/>
          </a:bodyPr>
          <a:lstStyle/>
          <a:p>
            <a:pPr marL="457200" marR="0" lvl="0" indent="-374650" algn="l" rtl="0">
              <a:lnSpc>
                <a:spcPct val="150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Your brain directs the activity of your reproductive system.</a:t>
            </a:r>
            <a:endParaRPr sz="2300">
              <a:solidFill>
                <a:srgbClr val="595959"/>
              </a:solidFill>
              <a:latin typeface="Lexend ExtraLight"/>
              <a:ea typeface="Lexend ExtraLight"/>
              <a:cs typeface="Lexend ExtraLight"/>
              <a:sym typeface="Lexend ExtraLight"/>
            </a:endParaRPr>
          </a:p>
          <a:p>
            <a:pPr marL="914400" marR="0" lvl="0" indent="0" algn="l" rtl="0">
              <a:lnSpc>
                <a:spcPct val="150000"/>
              </a:lnSpc>
              <a:spcBef>
                <a:spcPts val="0"/>
              </a:spcBef>
              <a:spcAft>
                <a:spcPts val="0"/>
              </a:spcAft>
              <a:buNone/>
            </a:pPr>
            <a:endParaRPr sz="2300">
              <a:solidFill>
                <a:srgbClr val="595959"/>
              </a:solidFill>
              <a:latin typeface="Lexend ExtraLight"/>
              <a:ea typeface="Lexend ExtraLight"/>
              <a:cs typeface="Lexend ExtraLight"/>
              <a:sym typeface="Lexend ExtraLight"/>
            </a:endParaRPr>
          </a:p>
          <a:p>
            <a:pPr marL="457200" marR="0" lvl="0" indent="-374650" algn="l" rtl="0">
              <a:lnSpc>
                <a:spcPct val="150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Sperm is the male cell of reproduction. Sperm is made in the testicles.</a:t>
            </a:r>
            <a:endParaRPr sz="2300">
              <a:solidFill>
                <a:srgbClr val="595959"/>
              </a:solidFill>
              <a:latin typeface="Lexend ExtraLight"/>
              <a:ea typeface="Lexend ExtraLight"/>
              <a:cs typeface="Lexend ExtraLight"/>
              <a:sym typeface="Lexend ExtraLight"/>
            </a:endParaRPr>
          </a:p>
          <a:p>
            <a:pPr marL="914400" marR="0" lvl="0" indent="0" algn="l" rtl="0">
              <a:lnSpc>
                <a:spcPct val="115000"/>
              </a:lnSpc>
              <a:spcBef>
                <a:spcPts val="0"/>
              </a:spcBef>
              <a:spcAft>
                <a:spcPts val="0"/>
              </a:spcAft>
              <a:buNone/>
            </a:pPr>
            <a:endParaRPr sz="2300">
              <a:solidFill>
                <a:srgbClr val="595959"/>
              </a:solidFill>
              <a:latin typeface="Lexend ExtraLight"/>
              <a:ea typeface="Lexend ExtraLight"/>
              <a:cs typeface="Lexend ExtraLight"/>
              <a:sym typeface="Lexend ExtraLight"/>
            </a:endParaRPr>
          </a:p>
          <a:p>
            <a:pPr marL="457200" marR="0" lvl="0" indent="-374650" algn="l" rtl="0">
              <a:lnSpc>
                <a:spcPct val="115000"/>
              </a:lnSpc>
              <a:spcBef>
                <a:spcPts val="0"/>
              </a:spcBef>
              <a:spcAft>
                <a:spcPts val="0"/>
              </a:spcAft>
              <a:buClr>
                <a:srgbClr val="595959"/>
              </a:buClr>
              <a:buSzPts val="2300"/>
              <a:buFont typeface="Lexend ExtraLight"/>
              <a:buChar char="●"/>
            </a:pPr>
            <a:r>
              <a:rPr lang="en-US" sz="2300">
                <a:solidFill>
                  <a:srgbClr val="595959"/>
                </a:solidFill>
                <a:latin typeface="Lexend ExtraLight"/>
                <a:ea typeface="Lexend ExtraLight"/>
                <a:cs typeface="Lexend ExtraLight"/>
                <a:sym typeface="Lexend ExtraLight"/>
              </a:rPr>
              <a:t>Healthy levels of hormones are required in order to be able to produce sperm and for the health of your entire body.</a:t>
            </a:r>
            <a:endParaRPr sz="2300">
              <a:solidFill>
                <a:srgbClr val="595959"/>
              </a:solidFill>
              <a:latin typeface="Lexend ExtraLight"/>
              <a:ea typeface="Lexend ExtraLight"/>
              <a:cs typeface="Lexend ExtraLight"/>
              <a:sym typeface="Lexend ExtraLight"/>
            </a:endParaRPr>
          </a:p>
        </p:txBody>
      </p:sp>
      <p:sp>
        <p:nvSpPr>
          <p:cNvPr id="306" name="Google Shape;306;p29"/>
          <p:cNvSpPr txBox="1"/>
          <p:nvPr/>
        </p:nvSpPr>
        <p:spPr>
          <a:xfrm>
            <a:off x="381000" y="588962"/>
            <a:ext cx="6553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310"/>
        <p:cNvGrpSpPr/>
        <p:nvPr/>
      </p:nvGrpSpPr>
      <p:grpSpPr>
        <a:xfrm>
          <a:off x="0" y="0"/>
          <a:ext cx="0" cy="0"/>
          <a:chOff x="0" y="0"/>
          <a:chExt cx="0" cy="0"/>
        </a:xfrm>
      </p:grpSpPr>
      <p:sp>
        <p:nvSpPr>
          <p:cNvPr id="311" name="Google Shape;311;p30"/>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12" name="Google Shape;312;p30"/>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313" name="Google Shape;313;p30"/>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14" name="Google Shape;314;p30"/>
          <p:cNvSpPr txBox="1">
            <a:spLocks noGrp="1"/>
          </p:cNvSpPr>
          <p:nvPr>
            <p:ph type="title"/>
          </p:nvPr>
        </p:nvSpPr>
        <p:spPr>
          <a:xfrm>
            <a:off x="457200" y="274637"/>
            <a:ext cx="8229600" cy="1143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
        <p:nvSpPr>
          <p:cNvPr id="315" name="Google Shape;315;p30"/>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
        <p:nvSpPr>
          <p:cNvPr id="316" name="Google Shape;316;p30"/>
          <p:cNvSpPr txBox="1">
            <a:spLocks noGrp="1"/>
          </p:cNvSpPr>
          <p:nvPr>
            <p:ph type="sldNum" idx="12"/>
          </p:nvPr>
        </p:nvSpPr>
        <p:spPr>
          <a:xfrm>
            <a:off x="6553200" y="6356350"/>
            <a:ext cx="2133600" cy="365100"/>
          </a:xfrm>
          <a:prstGeom prst="rect">
            <a:avLst/>
          </a:prstGeom>
        </p:spPr>
        <p:txBody>
          <a:bodyPr spcFirstLastPara="1" wrap="square" lIns="91425" tIns="45700" rIns="91425" bIns="45700" anchor="ctr" anchorCtr="0">
            <a:noAutofit/>
          </a:bodyPr>
          <a:lstStyle/>
          <a:p>
            <a:pPr marL="0" lvl="0" indent="0" algn="r" rtl="0">
              <a:spcBef>
                <a:spcPts val="0"/>
              </a:spcBef>
              <a:spcAft>
                <a:spcPts val="0"/>
              </a:spcAft>
              <a:buClr>
                <a:srgbClr val="898989"/>
              </a:buClr>
              <a:buSzPts val="1200"/>
              <a:buFont typeface="Arial"/>
              <a:buNone/>
            </a:pPr>
            <a:fld id="{00000000-1234-1234-1234-123412341234}" type="slidenum">
              <a:rPr lang="en-US"/>
              <a:t>14</a:t>
            </a:fld>
            <a:endParaRPr/>
          </a:p>
        </p:txBody>
      </p:sp>
      <p:sp>
        <p:nvSpPr>
          <p:cNvPr id="317" name="Google Shape;317;p30"/>
          <p:cNvSpPr txBox="1"/>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6000">
                <a:solidFill>
                  <a:srgbClr val="81B9FF"/>
                </a:solidFill>
                <a:latin typeface="Lexend Medium"/>
                <a:ea typeface="Lexend Medium"/>
                <a:cs typeface="Lexend Medium"/>
                <a:sym typeface="Lexend Medium"/>
              </a:rPr>
              <a:t>Grade 6</a:t>
            </a:r>
            <a:endParaRPr sz="6000">
              <a:solidFill>
                <a:srgbClr val="81B9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1857</Words>
  <Application>Microsoft Office PowerPoint</Application>
  <PresentationFormat>On-screen Show (4:3)</PresentationFormat>
  <Paragraphs>139</Paragraphs>
  <Slides>14</Slides>
  <Notes>14</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14</vt:i4>
      </vt:variant>
    </vt:vector>
  </HeadingPairs>
  <TitlesOfParts>
    <vt:vector size="27" baseType="lpstr">
      <vt:lpstr>Lexend Thin</vt:lpstr>
      <vt:lpstr>Open Sans</vt:lpstr>
      <vt:lpstr>Arial</vt:lpstr>
      <vt:lpstr>Calibri</vt:lpstr>
      <vt:lpstr>Lexend Medium</vt:lpstr>
      <vt:lpstr>Comfortaa</vt:lpstr>
      <vt:lpstr>Caveat</vt:lpstr>
      <vt:lpstr>Lexend</vt:lpstr>
      <vt:lpstr>Annie Use Your Telescope</vt:lpstr>
      <vt:lpstr>Lexend ExtraLight</vt:lpstr>
      <vt:lpstr>Helvetica Neue</vt:lpstr>
      <vt:lpstr>4_FEMM Powerpoint_VER02</vt:lpstr>
      <vt:lpstr>4_FEMM Powerpoint_VER02</vt:lpstr>
      <vt:lpstr>Grade 6</vt:lpstr>
      <vt:lpstr>Entry Ticket Activity: What Am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2024-11-19T03:22:09Z</dcterms:modified>
</cp:coreProperties>
</file>