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7" r:id="rId1"/>
    <p:sldMasterId id="2147483698" r:id="rId2"/>
    <p:sldMasterId id="2147483699" r:id="rId3"/>
    <p:sldMasterId id="2147483700" r:id="rId4"/>
    <p:sldMasterId id="2147483701" r:id="rId5"/>
  </p:sldMasterIdLst>
  <p:notesMasterIdLst>
    <p:notesMasterId r:id="rId2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9144000" cy="6858000" type="screen4x3"/>
  <p:notesSz cx="6858000" cy="9144000"/>
  <p:embeddedFontLst>
    <p:embeddedFont>
      <p:font typeface="Annie Use Your Telescope" panose="02000000000000000000" pitchFamily="2" charset="0"/>
      <p:regular r:id="rId22"/>
    </p:embeddedFont>
    <p:embeddedFont>
      <p:font typeface="Caveat" pitchFamily="2" charset="0"/>
      <p:regular r:id="rId23"/>
      <p:bold r:id="rId24"/>
    </p:embeddedFont>
    <p:embeddedFont>
      <p:font typeface="Lexend" pitchFamily="2" charset="0"/>
      <p:regular r:id="rId25"/>
      <p:bold r:id="rId26"/>
    </p:embeddedFont>
    <p:embeddedFont>
      <p:font typeface="Lexend ExtraLight" pitchFamily="2" charset="0"/>
      <p:regular r:id="rId27"/>
      <p:bold r:id="rId28"/>
    </p:embeddedFont>
    <p:embeddedFont>
      <p:font typeface="Lexend Light" pitchFamily="2" charset="0"/>
      <p:regular r:id="rId29"/>
      <p:bold r:id="rId30"/>
    </p:embeddedFont>
    <p:embeddedFont>
      <p:font typeface="Lexend Medium" pitchFamily="2" charset="0"/>
      <p:regular r:id="rId31"/>
      <p:bold r:id="rId32"/>
    </p:embeddedFont>
    <p:embeddedFont>
      <p:font typeface="Lexend Thin" pitchFamily="2" charset="0"/>
      <p:regular r:id="rId33"/>
      <p:bold r:id="rId34"/>
    </p:embeddedFont>
    <p:embeddedFont>
      <p:font typeface="Permanent Marker" panose="020B0604020202020204" charset="0"/>
      <p:regular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2B40560-4BBF-4946-B354-F44B1DCF17E2}">
  <a:tblStyle styleId="{82B40560-4BBF-4946-B354-F44B1DCF17E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3.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5497e1109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5" name="Google Shape;305;g25497e1109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d1eac2ce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en-US" sz="1300" i="1">
                <a:solidFill>
                  <a:schemeClr val="dk1"/>
                </a:solidFill>
                <a:latin typeface="Calibri"/>
                <a:ea typeface="Calibri"/>
                <a:cs typeface="Calibri"/>
                <a:sym typeface="Calibri"/>
              </a:rPr>
              <a:t>Hand out worksheets. Have students identify the labels showing the activity of the ovary. Once a few minutes have elapsed, reveal the slide with answers. </a:t>
            </a:r>
            <a:endParaRPr/>
          </a:p>
        </p:txBody>
      </p:sp>
      <p:sp>
        <p:nvSpPr>
          <p:cNvPr id="314" name="Google Shape;314;g2d1eac2ce3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d1eac2ce3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Task a few students to explain what is happening in the ovulation cycle.</a:t>
            </a:r>
            <a:endParaRPr sz="1300" i="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
        <p:nvSpPr>
          <p:cNvPr id="321" name="Google Shape;321;g2d1eac2ce3_1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25497e1109b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25497e1109b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We began teenFEMM Lesson 1 by learning about the body systems and how every system needs to be healthy for the whole body to be healthy. In Lesson 2, we zoomed in on the female reproductive system and the different parts of the system. In Lesson 3, we looked at the process of ovulation, and the two main female reproductive hormones produced in the ovary: estrogen and progesterone. Today, in Lesson 4, we will talk more about why the ovulatory cycle is so important to your overall health and the specific effects of estrogen and progesterone in the body. </a:t>
            </a:r>
            <a:endParaRPr/>
          </a:p>
        </p:txBody>
      </p:sp>
      <p:sp>
        <p:nvSpPr>
          <p:cNvPr id="331" name="Google Shape;331;g25497e1109b_0_46: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4</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25497e1109b_0_1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25497e1109b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300" b="1">
                <a:solidFill>
                  <a:srgbClr val="434343"/>
                </a:solidFill>
                <a:latin typeface="Calibri"/>
                <a:ea typeface="Calibri"/>
                <a:cs typeface="Calibri"/>
                <a:sym typeface="Calibri"/>
              </a:rPr>
              <a:t>Hormones are controlled by the brain. </a:t>
            </a:r>
            <a:r>
              <a:rPr lang="en-US" sz="1300">
                <a:solidFill>
                  <a:srgbClr val="434343"/>
                </a:solidFill>
                <a:latin typeface="Calibri"/>
                <a:ea typeface="Calibri"/>
                <a:cs typeface="Calibri"/>
                <a:sym typeface="Calibri"/>
              </a:rPr>
              <a:t>The brain produces its own hormones (chemical messengers), which direct the ovaries, to pro</a:t>
            </a:r>
            <a:r>
              <a:rPr lang="en-US" sz="1300">
                <a:solidFill>
                  <a:schemeClr val="dk1"/>
                </a:solidFill>
                <a:latin typeface="Calibri"/>
                <a:ea typeface="Calibri"/>
                <a:cs typeface="Calibri"/>
                <a:sym typeface="Calibri"/>
              </a:rPr>
              <a:t>duce other hormones (like estrogen). </a:t>
            </a:r>
            <a:br>
              <a:rPr lang="en-US" sz="1300">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Do you remember the 2 jobs of the ovaries?</a:t>
            </a:r>
            <a:endParaRPr sz="1300" b="1">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Calibri"/>
              <a:buAutoNum type="arabicPeriod"/>
            </a:pPr>
            <a:r>
              <a:rPr lang="en-US" sz="1300">
                <a:solidFill>
                  <a:schemeClr val="dk1"/>
                </a:solidFill>
                <a:latin typeface="Calibri"/>
                <a:ea typeface="Calibri"/>
                <a:cs typeface="Calibri"/>
                <a:sym typeface="Calibri"/>
              </a:rPr>
              <a:t>To grow follicles and release an egg (ovulation).</a:t>
            </a: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chemeClr val="dk1"/>
              </a:buClr>
              <a:buSzPts val="1300"/>
              <a:buFont typeface="Calibri"/>
              <a:buAutoNum type="arabicPeriod"/>
            </a:pPr>
            <a:r>
              <a:rPr lang="en-US" sz="1300">
                <a:solidFill>
                  <a:schemeClr val="dk1"/>
                </a:solidFill>
                <a:latin typeface="Calibri"/>
                <a:ea typeface="Calibri"/>
                <a:cs typeface="Calibri"/>
                <a:sym typeface="Calibri"/>
              </a:rPr>
              <a:t>To make the hormones estrogen and progesterone.</a:t>
            </a:r>
            <a:endParaRPr sz="1300" b="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350" name="Google Shape;350;g25497e1109b_0_135: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5</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d1eac2ce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process is called a ‘cycle’ because it repeats over and over again. Sort of like how a bike wheel doesn’t have a “start” and an “end” - it’s a continuum. At the “end” of one cycle is the period (the shedding of the uterine lining). This leads directly to the growth of a new follicle in the ovary and the cycle continues.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b="1" i="1">
                <a:solidFill>
                  <a:schemeClr val="dk1"/>
                </a:solidFill>
                <a:latin typeface="Calibri"/>
                <a:ea typeface="Calibri"/>
                <a:cs typeface="Calibri"/>
                <a:sym typeface="Calibri"/>
              </a:rPr>
              <a:t>Teacher</a:t>
            </a:r>
            <a:r>
              <a:rPr lang="en-US" sz="1300" i="1">
                <a:solidFill>
                  <a:schemeClr val="dk1"/>
                </a:solidFill>
                <a:latin typeface="Calibri"/>
                <a:ea typeface="Calibri"/>
                <a:cs typeface="Calibri"/>
                <a:sym typeface="Calibri"/>
              </a:rPr>
              <a:t>: Ask the students to explain again, in their own words, the ovulation cycle.</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Can </a:t>
            </a:r>
            <a:r>
              <a:rPr lang="en-US" sz="1300" i="1">
                <a:solidFill>
                  <a:schemeClr val="dk1"/>
                </a:solidFill>
                <a:latin typeface="Calibri"/>
                <a:ea typeface="Calibri"/>
                <a:cs typeface="Calibri"/>
                <a:sym typeface="Calibri"/>
              </a:rPr>
              <a:t>you</a:t>
            </a:r>
            <a:r>
              <a:rPr lang="en-US" sz="1300">
                <a:solidFill>
                  <a:schemeClr val="dk1"/>
                </a:solidFill>
                <a:latin typeface="Calibri"/>
                <a:ea typeface="Calibri"/>
                <a:cs typeface="Calibri"/>
                <a:sym typeface="Calibri"/>
              </a:rPr>
              <a:t> describe what happens in the ovary each cycle?</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Have students take turns explaining the ovulatory cycle with the following slides, to consolidate their learning.</a:t>
            </a:r>
            <a:endParaRPr sz="1300" i="1">
              <a:solidFill>
                <a:schemeClr val="dk1"/>
              </a:solidFill>
              <a:latin typeface="Calibri"/>
              <a:ea typeface="Calibri"/>
              <a:cs typeface="Calibri"/>
              <a:sym typeface="Calibri"/>
            </a:endParaRPr>
          </a:p>
        </p:txBody>
      </p:sp>
      <p:sp>
        <p:nvSpPr>
          <p:cNvPr id="369" name="Google Shape;369;g2d1eac2ce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d22359bb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 name="Google Shape;378;g2d22359bb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d22359bb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8" name="Google Shape;388;g2d22359bb0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2d22359bb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did a great job explaining the process. Ovulation is a sign of a healthy body, because it means that your hormones are working well and making all parts of the cycle happen properly.</a:t>
            </a:r>
            <a:endParaRPr/>
          </a:p>
        </p:txBody>
      </p:sp>
      <p:sp>
        <p:nvSpPr>
          <p:cNvPr id="399" name="Google Shape;399;g2d22359bb0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2556378c1f6_0_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2556378c1f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Ask:</a:t>
            </a:r>
            <a:r>
              <a:rPr lang="en-US" sz="1300">
                <a:solidFill>
                  <a:schemeClr val="dk1"/>
                </a:solidFill>
                <a:latin typeface="Calibri"/>
                <a:ea typeface="Calibri"/>
                <a:cs typeface="Calibri"/>
                <a:sym typeface="Calibri"/>
              </a:rPr>
              <a:t> The growing egg/follicle in the ovary makes ________? </a:t>
            </a:r>
            <a:r>
              <a:rPr lang="en-US" sz="1300" i="1">
                <a:solidFill>
                  <a:schemeClr val="dk1"/>
                </a:solidFill>
                <a:latin typeface="Calibri"/>
                <a:ea typeface="Calibri"/>
                <a:cs typeface="Calibri"/>
                <a:sym typeface="Calibri"/>
              </a:rPr>
              <a:t>Estrogen!</a:t>
            </a:r>
            <a:r>
              <a:rPr lang="en-US" sz="1300">
                <a:solidFill>
                  <a:schemeClr val="dk1"/>
                </a:solidFill>
                <a:latin typeface="Calibri"/>
                <a:ea typeface="Calibri"/>
                <a:cs typeface="Calibri"/>
                <a:sym typeface="Calibri"/>
              </a:rPr>
              <a:t> After ovulation, the follicle is turned into the corpus luteum and makes which other hormone? </a:t>
            </a:r>
            <a:r>
              <a:rPr lang="en-US" sz="1300" i="1">
                <a:solidFill>
                  <a:schemeClr val="dk1"/>
                </a:solidFill>
                <a:latin typeface="Calibri"/>
                <a:ea typeface="Calibri"/>
                <a:cs typeface="Calibri"/>
                <a:sym typeface="Calibri"/>
              </a:rPr>
              <a:t>Progesterone!</a:t>
            </a:r>
            <a:br>
              <a:rPr lang="en-US" sz="1300" i="1">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happens to the egg after it is released from the ovary? It goes into the fallopian tube. Then, on its own, the egg will simply dissolve in a few hours. If the egg joins with the male cell of reproduction, sperm, through intercourse, the egg and sperm join together and a new life is created that will implant and grow in the uterus for 9 months.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12" name="Google Shape;412;g2556378c1f6_0_14: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10</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2ade71bf7f8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0" name="Google Shape;430;g2ade71bf7f8_0_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But it’s important to know that ovulation is not just necessary for pregnancy; month to month, it’s a sign of health for you and your whole body. Your body needs all of your hormones to be healthy and work together, to impact every system of your body. </a:t>
            </a:r>
            <a:endParaRPr sz="1200">
              <a:solidFill>
                <a:schemeClr val="dk1"/>
              </a:solidFill>
              <a:latin typeface="Calibri"/>
              <a:ea typeface="Calibri"/>
              <a:cs typeface="Calibri"/>
              <a:sym typeface="Calibri"/>
            </a:endParaRPr>
          </a:p>
        </p:txBody>
      </p:sp>
      <p:sp>
        <p:nvSpPr>
          <p:cNvPr id="431" name="Google Shape;431;g2ade71bf7f8_0_34:notes"/>
          <p:cNvSpPr txBox="1">
            <a:spLocks noGrp="1"/>
          </p:cNvSpPr>
          <p:nvPr>
            <p:ph type="sldNum" idx="12"/>
          </p:nvPr>
        </p:nvSpPr>
        <p:spPr>
          <a:xfrm>
            <a:off x="3884613" y="8542832"/>
            <a:ext cx="2971800" cy="449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2556378c1f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9" name="Google Shape;449;g2556378c1f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Arrange students in two groups. Provide each group with the Seven Cycle Skill-Testing Questions worksheet, face down.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Explain to students that they have two minutes to complete the questions. For every question they get right, their team will get one point. For every question they get wrong, the other team will get a point. In the end, the team with the most points wins the challenge! Ready? Set? Go!</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Review the answers together using the Answer Key provided in the materials.</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900"/>
              <a:buFont typeface="Calibri"/>
              <a:buNone/>
            </a:pPr>
            <a:endParaRPr sz="1200">
              <a:solidFill>
                <a:schemeClr val="dk1"/>
              </a:solidFill>
              <a:latin typeface="Calibri"/>
              <a:ea typeface="Calibri"/>
              <a:cs typeface="Calibri"/>
              <a:sym typeface="Calibri"/>
            </a:endParaRPr>
          </a:p>
        </p:txBody>
      </p:sp>
      <p:sp>
        <p:nvSpPr>
          <p:cNvPr id="450" name="Google Shape;450;g2556378c1f6_0_0:notes"/>
          <p:cNvSpPr txBox="1">
            <a:spLocks noGrp="1"/>
          </p:cNvSpPr>
          <p:nvPr>
            <p:ph type="sldNum" idx="12"/>
          </p:nvPr>
        </p:nvSpPr>
        <p:spPr>
          <a:xfrm>
            <a:off x="3884613" y="8542832"/>
            <a:ext cx="2971800" cy="449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2ade71bf7f8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(10 minutes): </a:t>
            </a:r>
            <a:r>
              <a:rPr lang="en-US" sz="1300" i="1">
                <a:solidFill>
                  <a:srgbClr val="757AA8"/>
                </a:solidFill>
                <a:latin typeface="Calibri"/>
                <a:ea typeface="Calibri"/>
                <a:cs typeface="Calibri"/>
                <a:sym typeface="Calibri"/>
              </a:rPr>
              <a:t>Estrogen, Progesterone and menstruation</a:t>
            </a:r>
            <a:br>
              <a:rPr lang="en-US" sz="1300" i="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To better understand why ovulation is a sign of health, let’s look at the effects of estrogen and progesterone (produced through the ovulatory cycle) and how these hormones impact </a:t>
            </a:r>
            <a:r>
              <a:rPr lang="en-US" sz="1300" i="1">
                <a:solidFill>
                  <a:schemeClr val="dk1"/>
                </a:solidFill>
                <a:latin typeface="Calibri"/>
                <a:ea typeface="Calibri"/>
                <a:cs typeface="Calibri"/>
                <a:sym typeface="Calibri"/>
              </a:rPr>
              <a:t>every part of your body. </a:t>
            </a:r>
            <a:br>
              <a:rPr lang="en-US" sz="1300" i="1">
                <a:solidFill>
                  <a:schemeClr val="dk1"/>
                </a:solidFill>
                <a:latin typeface="Calibri"/>
                <a:ea typeface="Calibri"/>
                <a:cs typeface="Calibri"/>
                <a:sym typeface="Calibri"/>
              </a:rPr>
            </a:br>
            <a:endParaRPr sz="1300" b="1" i="1">
              <a:solidFill>
                <a:schemeClr val="dk1"/>
              </a:solidFill>
              <a:latin typeface="Calibri"/>
              <a:ea typeface="Calibri"/>
              <a:cs typeface="Calibri"/>
              <a:sym typeface="Calibri"/>
            </a:endParaRPr>
          </a:p>
        </p:txBody>
      </p:sp>
      <p:sp>
        <p:nvSpPr>
          <p:cNvPr id="461" name="Google Shape;461;g2ade71bf7f8_0_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2ade71bf7f8_0_1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2ade71bf7f8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During the cycle, estrogen and progesterone build up and maintain the lining of the uterus. The lining of the uterus thickens during the cycle, to be able to provide a snug environment in case of pregnancy. But, without pregnancy, the corpus luteum (that produces progesterone in the ovary) breaks down and as a result, the lining in the uterus breaks down and sheds. This causes a few days of bleeding, and is called menses, which comes from the Latin word that means ‘month’.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p:txBody>
      </p:sp>
      <p:sp>
        <p:nvSpPr>
          <p:cNvPr id="472" name="Google Shape;472;g2ade71bf7f8_0_181: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14</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25497e1109b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300">
                <a:solidFill>
                  <a:schemeClr val="dk1"/>
                </a:solidFill>
                <a:latin typeface="Calibri"/>
                <a:ea typeface="Calibri"/>
                <a:cs typeface="Calibri"/>
                <a:sym typeface="Calibri"/>
              </a:rPr>
              <a:t>Ovulation is a sign that a body is growing to full maturity. Ovulation is the release of the female cell of reproduction: the egg, from the ovary. Ovulation is a sign that your body is healthy. Now that we’ve learned what a healthy cycle is, next lesson we’ll learn how we can record specific characteristics of our ovulation cycle in order to know about our hormones and our health.</a:t>
            </a:r>
            <a:endParaRPr/>
          </a:p>
        </p:txBody>
      </p:sp>
      <p:sp>
        <p:nvSpPr>
          <p:cNvPr id="486" name="Google Shape;486;g25497e1109b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 name="Google Shape;30;p4"/>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 name="Google Shape;31;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6" name="Google Shape;36;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9" name="Google Shape;39;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6"/>
        <p:cNvGrpSpPr/>
        <p:nvPr/>
      </p:nvGrpSpPr>
      <p:grpSpPr>
        <a:xfrm>
          <a:off x="0" y="0"/>
          <a:ext cx="0" cy="0"/>
          <a:chOff x="0" y="0"/>
          <a:chExt cx="0" cy="0"/>
        </a:xfrm>
      </p:grpSpPr>
      <p:sp>
        <p:nvSpPr>
          <p:cNvPr id="47" name="Google Shape;47;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9"/>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9" name="Google Shape;59;p9"/>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0" name="Google Shape;60;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5" name="Google Shape;65;p1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rotWithShape="1">
          <a:blip r:embed="rId2">
            <a:alphaModFix/>
          </a:blip>
          <a:stretch>
            <a:fillRect/>
          </a:stretch>
        </a:blipFill>
        <a:effectLst/>
      </p:bgPr>
    </p:bg>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 name="Google Shape;71;p11"/>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rotWithShape="1">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2" name="Google Shape;82;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rotWithShape="1">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7" name="Google Shape;87;p14"/>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88" name="Google Shape;88;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0" name="Google Shape;90;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1"/>
        <p:cNvGrpSpPr/>
        <p:nvPr/>
      </p:nvGrpSpPr>
      <p:grpSpPr>
        <a:xfrm>
          <a:off x="0" y="0"/>
          <a:ext cx="0" cy="0"/>
          <a:chOff x="0" y="0"/>
          <a:chExt cx="0" cy="0"/>
        </a:xfrm>
      </p:grpSpPr>
      <p:sp>
        <p:nvSpPr>
          <p:cNvPr id="92" name="Google Shape;92;p1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3" name="Google Shape;93;p15"/>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94" name="Google Shape;94;p15"/>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95" name="Google Shape;95;p15"/>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96" name="Google Shape;96;p15"/>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97" name="Google Shape;97;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9" name="Google Shape;99;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0"/>
        <p:cNvGrpSpPr/>
        <p:nvPr/>
      </p:nvGrpSpPr>
      <p:grpSpPr>
        <a:xfrm>
          <a:off x="0" y="0"/>
          <a:ext cx="0" cy="0"/>
          <a:chOff x="0" y="0"/>
          <a:chExt cx="0" cy="0"/>
        </a:xfrm>
      </p:grpSpPr>
      <p:sp>
        <p:nvSpPr>
          <p:cNvPr id="101" name="Google Shape;101;p1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2" name="Google Shape;102;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3" name="Google Shape;103;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4" name="Google Shape;104;p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5"/>
        <p:cNvGrpSpPr/>
        <p:nvPr/>
      </p:nvGrpSpPr>
      <p:grpSpPr>
        <a:xfrm>
          <a:off x="0" y="0"/>
          <a:ext cx="0" cy="0"/>
          <a:chOff x="0" y="0"/>
          <a:chExt cx="0" cy="0"/>
        </a:xfrm>
      </p:grpSpPr>
      <p:sp>
        <p:nvSpPr>
          <p:cNvPr id="106" name="Google Shape;106;p17"/>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7" name="Google Shape;107;p17"/>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8" name="Google Shape;108;p17"/>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9" name="Google Shape;109;p1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0" name="Google Shape;110;p1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1" name="Google Shape;111;p1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rotWithShape="1">
          <a:blip r:embed="rId2">
            <a:alphaModFix/>
          </a:blip>
          <a:stretch>
            <a:fillRect/>
          </a:stretch>
        </a:blipFill>
        <a:effectLst/>
      </p:bgPr>
    </p:bg>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4" name="Google Shape;114;p18"/>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5" name="Google Shape;115;p18"/>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6" name="Google Shape;116;p1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7" name="Google Shape;117;p1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1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21" name="Google Shape;121;p19"/>
          <p:cNvSpPr txBox="1">
            <a:spLocks noGrp="1"/>
          </p:cNvSpPr>
          <p:nvPr>
            <p:ph type="body" idx="1"/>
          </p:nvPr>
        </p:nvSpPr>
        <p:spPr>
          <a:xfrm rot="5400000">
            <a:off x="2308949"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1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3" name="Google Shape;123;p1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4" name="Google Shape;124;p1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127"/>
        <p:cNvGrpSpPr/>
        <p:nvPr/>
      </p:nvGrpSpPr>
      <p:grpSpPr>
        <a:xfrm>
          <a:off x="0" y="0"/>
          <a:ext cx="0" cy="0"/>
          <a:chOff x="0" y="0"/>
          <a:chExt cx="0" cy="0"/>
        </a:xfrm>
      </p:grpSpPr>
      <p:sp>
        <p:nvSpPr>
          <p:cNvPr id="128" name="Google Shape;128;p21"/>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9" name="Google Shape;129;p2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30"/>
        <p:cNvGrpSpPr/>
        <p:nvPr/>
      </p:nvGrpSpPr>
      <p:grpSpPr>
        <a:xfrm>
          <a:off x="0" y="0"/>
          <a:ext cx="0" cy="0"/>
          <a:chOff x="0" y="0"/>
          <a:chExt cx="0" cy="0"/>
        </a:xfrm>
      </p:grpSpPr>
      <p:sp>
        <p:nvSpPr>
          <p:cNvPr id="131" name="Google Shape;131;p22"/>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2" name="Google Shape;132;p2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33"/>
        <p:cNvGrpSpPr/>
        <p:nvPr/>
      </p:nvGrpSpPr>
      <p:grpSpPr>
        <a:xfrm>
          <a:off x="0" y="0"/>
          <a:ext cx="0" cy="0"/>
          <a:chOff x="0" y="0"/>
          <a:chExt cx="0" cy="0"/>
        </a:xfrm>
      </p:grpSpPr>
      <p:pic>
        <p:nvPicPr>
          <p:cNvPr id="134" name="Google Shape;134;p23"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35" name="Google Shape;135;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6" name="Google Shape;136;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8" name="Google Shape;138;p2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2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40"/>
        <p:cNvGrpSpPr/>
        <p:nvPr/>
      </p:nvGrpSpPr>
      <p:grpSpPr>
        <a:xfrm>
          <a:off x="0" y="0"/>
          <a:ext cx="0" cy="0"/>
          <a:chOff x="0" y="0"/>
          <a:chExt cx="0" cy="0"/>
        </a:xfrm>
      </p:grpSpPr>
      <p:sp>
        <p:nvSpPr>
          <p:cNvPr id="141" name="Google Shape;141;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2" name="Google Shape;142;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3" name="Google Shape;143;p2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5" name="Google Shape;145;p2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46"/>
        <p:cNvGrpSpPr/>
        <p:nvPr/>
      </p:nvGrpSpPr>
      <p:grpSpPr>
        <a:xfrm>
          <a:off x="0" y="0"/>
          <a:ext cx="0" cy="0"/>
          <a:chOff x="0" y="0"/>
          <a:chExt cx="0" cy="0"/>
        </a:xfrm>
      </p:grpSpPr>
      <p:pic>
        <p:nvPicPr>
          <p:cNvPr id="147" name="Google Shape;147;p25"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48" name="Google Shape;148;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9" name="Google Shape;149;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0" name="Google Shape;150;p2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p2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p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53"/>
        <p:cNvGrpSpPr/>
        <p:nvPr/>
      </p:nvGrpSpPr>
      <p:grpSpPr>
        <a:xfrm>
          <a:off x="0" y="0"/>
          <a:ext cx="0" cy="0"/>
          <a:chOff x="0" y="0"/>
          <a:chExt cx="0" cy="0"/>
        </a:xfrm>
      </p:grpSpPr>
      <p:sp>
        <p:nvSpPr>
          <p:cNvPr id="154" name="Google Shape;154;p2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5" name="Google Shape;155;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56" name="Google Shape;156;p2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8" name="Google Shape;158;p2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59"/>
        <p:cNvGrpSpPr/>
        <p:nvPr/>
      </p:nvGrpSpPr>
      <p:grpSpPr>
        <a:xfrm>
          <a:off x="0" y="0"/>
          <a:ext cx="0" cy="0"/>
          <a:chOff x="0" y="0"/>
          <a:chExt cx="0" cy="0"/>
        </a:xfrm>
      </p:grpSpPr>
      <p:cxnSp>
        <p:nvCxnSpPr>
          <p:cNvPr id="160" name="Google Shape;160;p27"/>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161" name="Google Shape;161;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2" name="Google Shape;162;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63"/>
        <p:cNvGrpSpPr/>
        <p:nvPr/>
      </p:nvGrpSpPr>
      <p:grpSpPr>
        <a:xfrm>
          <a:off x="0" y="0"/>
          <a:ext cx="0" cy="0"/>
          <a:chOff x="0" y="0"/>
          <a:chExt cx="0" cy="0"/>
        </a:xfrm>
      </p:grpSpPr>
      <p:cxnSp>
        <p:nvCxnSpPr>
          <p:cNvPr id="164" name="Google Shape;164;p28"/>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65" name="Google Shape;165;p2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66" name="Google Shape;166;p28"/>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7"/>
        <p:cNvGrpSpPr/>
        <p:nvPr/>
      </p:nvGrpSpPr>
      <p:grpSpPr>
        <a:xfrm>
          <a:off x="0" y="0"/>
          <a:ext cx="0" cy="0"/>
          <a:chOff x="0" y="0"/>
          <a:chExt cx="0" cy="0"/>
        </a:xfrm>
      </p:grpSpPr>
      <p:sp>
        <p:nvSpPr>
          <p:cNvPr id="168" name="Google Shape;168;p2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9" name="Google Shape;16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70"/>
        <p:cNvGrpSpPr/>
        <p:nvPr/>
      </p:nvGrpSpPr>
      <p:grpSpPr>
        <a:xfrm>
          <a:off x="0" y="0"/>
          <a:ext cx="0" cy="0"/>
          <a:chOff x="0" y="0"/>
          <a:chExt cx="0" cy="0"/>
        </a:xfrm>
      </p:grpSpPr>
      <p:pic>
        <p:nvPicPr>
          <p:cNvPr id="171" name="Google Shape;171;p30"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72" name="Google Shape;172;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3" name="Google Shape;173;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74" name="Google Shape;174;p3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5" name="Google Shape;175;p3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6" name="Google Shape;176;p3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2_Picture with Caption">
  <p:cSld name="12_Picture with Caption">
    <p:spTree>
      <p:nvGrpSpPr>
        <p:cNvPr id="1" name="Shape 177"/>
        <p:cNvGrpSpPr/>
        <p:nvPr/>
      </p:nvGrpSpPr>
      <p:grpSpPr>
        <a:xfrm>
          <a:off x="0" y="0"/>
          <a:ext cx="0" cy="0"/>
          <a:chOff x="0" y="0"/>
          <a:chExt cx="0" cy="0"/>
        </a:xfrm>
      </p:grpSpPr>
      <p:sp>
        <p:nvSpPr>
          <p:cNvPr id="178" name="Google Shape;178;p3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9" name="Google Shape;179;p3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80" name="Google Shape;180;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1" name="Google Shape;181;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2" name="Google Shape;182;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83"/>
        <p:cNvGrpSpPr/>
        <p:nvPr/>
      </p:nvGrpSpPr>
      <p:grpSpPr>
        <a:xfrm>
          <a:off x="0" y="0"/>
          <a:ext cx="0" cy="0"/>
          <a:chOff x="0" y="0"/>
          <a:chExt cx="0" cy="0"/>
        </a:xfrm>
      </p:grpSpPr>
      <p:pic>
        <p:nvPicPr>
          <p:cNvPr id="184" name="Google Shape;184;p32"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85" name="Google Shape;185;p3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6" name="Google Shape;186;p3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87" name="Google Shape;187;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8" name="Google Shape;188;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90"/>
        <p:cNvGrpSpPr/>
        <p:nvPr/>
      </p:nvGrpSpPr>
      <p:grpSpPr>
        <a:xfrm>
          <a:off x="0" y="0"/>
          <a:ext cx="0" cy="0"/>
          <a:chOff x="0" y="0"/>
          <a:chExt cx="0" cy="0"/>
        </a:xfrm>
      </p:grpSpPr>
      <p:sp>
        <p:nvSpPr>
          <p:cNvPr id="191" name="Google Shape;191;p3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92" name="Google Shape;192;p3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93" name="Google Shape;193;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4" name="Google Shape;194;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5" name="Google Shape;195;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196"/>
        <p:cNvGrpSpPr/>
        <p:nvPr/>
      </p:nvGrpSpPr>
      <p:grpSpPr>
        <a:xfrm>
          <a:off x="0" y="0"/>
          <a:ext cx="0" cy="0"/>
          <a:chOff x="0" y="0"/>
          <a:chExt cx="0" cy="0"/>
        </a:xfrm>
      </p:grpSpPr>
      <p:sp>
        <p:nvSpPr>
          <p:cNvPr id="197" name="Google Shape;197;p34"/>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198"/>
        <p:cNvGrpSpPr/>
        <p:nvPr/>
      </p:nvGrpSpPr>
      <p:grpSpPr>
        <a:xfrm>
          <a:off x="0" y="0"/>
          <a:ext cx="0" cy="0"/>
          <a:chOff x="0" y="0"/>
          <a:chExt cx="0" cy="0"/>
        </a:xfrm>
      </p:grpSpPr>
      <p:pic>
        <p:nvPicPr>
          <p:cNvPr id="199" name="Google Shape;199;p35"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200" name="Google Shape;200;p3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01" name="Google Shape;201;p3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02" name="Google Shape;202;p3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3" name="Google Shape;203;p3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4" name="Google Shape;204;p3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05"/>
        <p:cNvGrpSpPr/>
        <p:nvPr/>
      </p:nvGrpSpPr>
      <p:grpSpPr>
        <a:xfrm>
          <a:off x="0" y="0"/>
          <a:ext cx="0" cy="0"/>
          <a:chOff x="0" y="0"/>
          <a:chExt cx="0" cy="0"/>
        </a:xfrm>
      </p:grpSpPr>
      <p:sp>
        <p:nvSpPr>
          <p:cNvPr id="206" name="Google Shape;206;p3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7" name="Google Shape;207;p3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08" name="Google Shape;208;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9" name="Google Shape;209;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0" name="Google Shape;210;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211"/>
        <p:cNvGrpSpPr/>
        <p:nvPr/>
      </p:nvGrpSpPr>
      <p:grpSpPr>
        <a:xfrm>
          <a:off x="0" y="0"/>
          <a:ext cx="0" cy="0"/>
          <a:chOff x="0" y="0"/>
          <a:chExt cx="0" cy="0"/>
        </a:xfrm>
      </p:grpSpPr>
      <p:sp>
        <p:nvSpPr>
          <p:cNvPr id="212" name="Google Shape;212;p37"/>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213"/>
        <p:cNvGrpSpPr/>
        <p:nvPr/>
      </p:nvGrpSpPr>
      <p:grpSpPr>
        <a:xfrm>
          <a:off x="0" y="0"/>
          <a:ext cx="0" cy="0"/>
          <a:chOff x="0" y="0"/>
          <a:chExt cx="0" cy="0"/>
        </a:xfrm>
      </p:grpSpPr>
      <p:sp>
        <p:nvSpPr>
          <p:cNvPr id="214" name="Google Shape;214;p38"/>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5" name="Google Shape;215;p3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216"/>
        <p:cNvGrpSpPr/>
        <p:nvPr/>
      </p:nvGrpSpPr>
      <p:grpSpPr>
        <a:xfrm>
          <a:off x="0" y="0"/>
          <a:ext cx="0" cy="0"/>
          <a:chOff x="0" y="0"/>
          <a:chExt cx="0" cy="0"/>
        </a:xfrm>
      </p:grpSpPr>
      <p:cxnSp>
        <p:nvCxnSpPr>
          <p:cNvPr id="217" name="Google Shape;217;p39"/>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218" name="Google Shape;218;p3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19" name="Google Shape;219;p39"/>
          <p:cNvSpPr txBox="1">
            <a:spLocks noGrp="1"/>
          </p:cNvSpPr>
          <p:nvPr>
            <p:ph type="body" idx="1"/>
          </p:nvPr>
        </p:nvSpPr>
        <p:spPr>
          <a:xfrm>
            <a:off x="309563" y="1150697"/>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40_Picture with Caption">
  <p:cSld name="40_Picture with Caption">
    <p:spTree>
      <p:nvGrpSpPr>
        <p:cNvPr id="1" name="Shape 220"/>
        <p:cNvGrpSpPr/>
        <p:nvPr/>
      </p:nvGrpSpPr>
      <p:grpSpPr>
        <a:xfrm>
          <a:off x="0" y="0"/>
          <a:ext cx="0" cy="0"/>
          <a:chOff x="0" y="0"/>
          <a:chExt cx="0" cy="0"/>
        </a:xfrm>
      </p:grpSpPr>
      <p:cxnSp>
        <p:nvCxnSpPr>
          <p:cNvPr id="221" name="Google Shape;221;p40"/>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222" name="Google Shape;222;p40"/>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3" name="Google Shape;223;p4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1_Picture with Caption">
  <p:cSld name="41_Picture with Caption">
    <p:spTree>
      <p:nvGrpSpPr>
        <p:cNvPr id="1" name="Shape 224"/>
        <p:cNvGrpSpPr/>
        <p:nvPr/>
      </p:nvGrpSpPr>
      <p:grpSpPr>
        <a:xfrm>
          <a:off x="0" y="0"/>
          <a:ext cx="0" cy="0"/>
          <a:chOff x="0" y="0"/>
          <a:chExt cx="0" cy="0"/>
        </a:xfrm>
      </p:grpSpPr>
      <p:sp>
        <p:nvSpPr>
          <p:cNvPr id="225" name="Google Shape;225;p4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6" name="Google Shape;226;p41"/>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27"/>
        <p:cNvGrpSpPr/>
        <p:nvPr/>
      </p:nvGrpSpPr>
      <p:grpSpPr>
        <a:xfrm>
          <a:off x="0" y="0"/>
          <a:ext cx="0" cy="0"/>
          <a:chOff x="0" y="0"/>
          <a:chExt cx="0" cy="0"/>
        </a:xfrm>
      </p:grpSpPr>
      <p:cxnSp>
        <p:nvCxnSpPr>
          <p:cNvPr id="228" name="Google Shape;228;p42"/>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229" name="Google Shape;229;p4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0" name="Google Shape;230;p42"/>
          <p:cNvSpPr txBox="1">
            <a:spLocks noGrp="1"/>
          </p:cNvSpPr>
          <p:nvPr>
            <p:ph type="body" idx="1"/>
          </p:nvPr>
        </p:nvSpPr>
        <p:spPr>
          <a:xfrm>
            <a:off x="309562" y="1368425"/>
            <a:ext cx="8497800" cy="4800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1" name="Google Shape;231;p42"/>
          <p:cNvSpPr txBox="1">
            <a:spLocks noGrp="1"/>
          </p:cNvSpPr>
          <p:nvPr>
            <p:ph type="body" idx="2"/>
          </p:nvPr>
        </p:nvSpPr>
        <p:spPr>
          <a:xfrm>
            <a:off x="309563" y="6169025"/>
            <a:ext cx="8497800" cy="613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7F7F7F"/>
              </a:buClr>
              <a:buSzPts val="600"/>
              <a:buFont typeface="Arial"/>
              <a:buNone/>
              <a:defRPr sz="600" b="0" i="0" u="none" strike="noStrike" cap="none">
                <a:solidFill>
                  <a:srgbClr val="7F7F7F"/>
                </a:solidFill>
                <a:latin typeface="Calibri"/>
                <a:ea typeface="Calibri"/>
                <a:cs typeface="Calibri"/>
                <a:sym typeface="Calibri"/>
              </a:defRPr>
            </a:lvl1pPr>
            <a:lvl2pPr marL="914400" marR="0" lvl="1"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2pPr>
            <a:lvl3pPr marL="1371600" marR="0" lvl="2"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3pPr>
            <a:lvl4pPr marL="1828800" marR="0" lvl="3"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4pPr>
            <a:lvl5pPr marL="2286000" marR="0" lvl="4" indent="-279400" algn="l" rtl="0">
              <a:lnSpc>
                <a:spcPct val="100000"/>
              </a:lnSpc>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232"/>
        <p:cNvGrpSpPr/>
        <p:nvPr/>
      </p:nvGrpSpPr>
      <p:grpSpPr>
        <a:xfrm>
          <a:off x="0" y="0"/>
          <a:ext cx="0" cy="0"/>
          <a:chOff x="0" y="0"/>
          <a:chExt cx="0" cy="0"/>
        </a:xfrm>
      </p:grpSpPr>
      <p:sp>
        <p:nvSpPr>
          <p:cNvPr id="233" name="Google Shape;233;p43"/>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234"/>
        <p:cNvGrpSpPr/>
        <p:nvPr/>
      </p:nvGrpSpPr>
      <p:grpSpPr>
        <a:xfrm>
          <a:off x="0" y="0"/>
          <a:ext cx="0" cy="0"/>
          <a:chOff x="0" y="0"/>
          <a:chExt cx="0" cy="0"/>
        </a:xfrm>
      </p:grpSpPr>
      <p:pic>
        <p:nvPicPr>
          <p:cNvPr id="235" name="Google Shape;235;p44"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236" name="Google Shape;236;p4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37" name="Google Shape;237;p4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8" name="Google Shape;238;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9" name="Google Shape;239;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0" name="Google Shape;240;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7_Picture with Caption">
  <p:cSld name="47_Picture with Caption">
    <p:spTree>
      <p:nvGrpSpPr>
        <p:cNvPr id="1" name="Shape 241"/>
        <p:cNvGrpSpPr/>
        <p:nvPr/>
      </p:nvGrpSpPr>
      <p:grpSpPr>
        <a:xfrm>
          <a:off x="0" y="0"/>
          <a:ext cx="0" cy="0"/>
          <a:chOff x="0" y="0"/>
          <a:chExt cx="0" cy="0"/>
        </a:xfrm>
      </p:grpSpPr>
      <p:sp>
        <p:nvSpPr>
          <p:cNvPr id="242" name="Google Shape;242;p4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3" name="Google Shape;243;p4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4" name="Google Shape;244;p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5" name="Google Shape;245;p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6" name="Google Shape;246;p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Title Slide">
  <p:cSld name="18_Title Slide">
    <p:spTree>
      <p:nvGrpSpPr>
        <p:cNvPr id="1" name="Shape 247"/>
        <p:cNvGrpSpPr/>
        <p:nvPr/>
      </p:nvGrpSpPr>
      <p:grpSpPr>
        <a:xfrm>
          <a:off x="0" y="0"/>
          <a:ext cx="0" cy="0"/>
          <a:chOff x="0" y="0"/>
          <a:chExt cx="0" cy="0"/>
        </a:xfrm>
      </p:grpSpPr>
      <p:pic>
        <p:nvPicPr>
          <p:cNvPr id="248" name="Google Shape;248;p46" descr="FEMMPPT_Title Page.png"/>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249" name="Google Shape;249;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50" name="Google Shape;250;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1" name="Google Shape;251;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2" name="Google Shape;252;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3" name="Google Shape;253;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48_Picture with Caption">
  <p:cSld name="48_Picture with Caption">
    <p:spTree>
      <p:nvGrpSpPr>
        <p:cNvPr id="1" name="Shape 254"/>
        <p:cNvGrpSpPr/>
        <p:nvPr/>
      </p:nvGrpSpPr>
      <p:grpSpPr>
        <a:xfrm>
          <a:off x="0" y="0"/>
          <a:ext cx="0" cy="0"/>
          <a:chOff x="0" y="0"/>
          <a:chExt cx="0" cy="0"/>
        </a:xfrm>
      </p:grpSpPr>
      <p:sp>
        <p:nvSpPr>
          <p:cNvPr id="255" name="Google Shape;255;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56" name="Google Shape;256;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57" name="Google Shape;257;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8" name="Google Shape;258;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9" name="Google Shape;259;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66"/>
        <p:cNvGrpSpPr/>
        <p:nvPr/>
      </p:nvGrpSpPr>
      <p:grpSpPr>
        <a:xfrm>
          <a:off x="0" y="0"/>
          <a:ext cx="0" cy="0"/>
          <a:chOff x="0" y="0"/>
          <a:chExt cx="0" cy="0"/>
        </a:xfrm>
      </p:grpSpPr>
      <p:sp>
        <p:nvSpPr>
          <p:cNvPr id="267" name="Google Shape;267;p49"/>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68" name="Google Shape;268;p49"/>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9" name="Google Shape;269;p49"/>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70" name="Google Shape;270;p4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71" name="Google Shape;271;p4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72" name="Google Shape;272;p4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3"/>
        <p:cNvGrpSpPr/>
        <p:nvPr/>
      </p:nvGrpSpPr>
      <p:grpSpPr>
        <a:xfrm>
          <a:off x="0" y="0"/>
          <a:ext cx="0" cy="0"/>
          <a:chOff x="0" y="0"/>
          <a:chExt cx="0" cy="0"/>
        </a:xfrm>
      </p:grpSpPr>
      <p:sp>
        <p:nvSpPr>
          <p:cNvPr id="274" name="Google Shape;274;p5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5" name="Google Shape;275;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76" name="Google Shape;276;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77" name="Google Shape;277;p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8"/>
        <p:cNvGrpSpPr/>
        <p:nvPr/>
      </p:nvGrpSpPr>
      <p:grpSpPr>
        <a:xfrm>
          <a:off x="0" y="0"/>
          <a:ext cx="0" cy="0"/>
          <a:chOff x="0" y="0"/>
          <a:chExt cx="0" cy="0"/>
        </a:xfrm>
      </p:grpSpPr>
      <p:sp>
        <p:nvSpPr>
          <p:cNvPr id="279" name="Google Shape;279;p51"/>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80" name="Google Shape;280;p51"/>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1" name="Google Shape;281;p51"/>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2" name="Google Shape;282;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83" name="Google Shape;283;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84" name="Google Shape;284;p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solidFill>
                <a:srgbClr val="888888"/>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5"/>
        <p:cNvGrpSpPr/>
        <p:nvPr/>
      </p:nvGrpSpPr>
      <p:grpSpPr>
        <a:xfrm>
          <a:off x="0" y="0"/>
          <a:ext cx="0" cy="0"/>
          <a:chOff x="0" y="0"/>
          <a:chExt cx="0" cy="0"/>
        </a:xfrm>
      </p:grpSpPr>
      <p:sp>
        <p:nvSpPr>
          <p:cNvPr id="286" name="Google Shape;286;p5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87" name="Google Shape;287;p5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88" name="Google Shape;288;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89" name="Google Shape;289;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90" name="Google Shape;290;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88888"/>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7"/>
        <p:cNvGrpSpPr/>
        <p:nvPr/>
      </p:nvGrpSpPr>
      <p:grpSpPr>
        <a:xfrm>
          <a:off x="0" y="0"/>
          <a:ext cx="0" cy="0"/>
          <a:chOff x="0" y="0"/>
          <a:chExt cx="0" cy="0"/>
        </a:xfrm>
      </p:grpSpPr>
      <p:sp>
        <p:nvSpPr>
          <p:cNvPr id="298" name="Google Shape;298;p5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9" name="Google Shape;299;p5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0" name="Google Shape;300;p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01" name="Google Shape;301;p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02" name="Google Shape;302;p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slideLayout" Target="../slideLayouts/slideLayout42.xml"/><Relationship Id="rId21" Type="http://schemas.openxmlformats.org/officeDocument/2006/relationships/slideLayout" Target="../slideLayouts/slideLayout24.xml"/><Relationship Id="rId34" Type="http://schemas.openxmlformats.org/officeDocument/2006/relationships/slideLayout" Target="../slideLayouts/slideLayout37.xml"/><Relationship Id="rId42" Type="http://schemas.openxmlformats.org/officeDocument/2006/relationships/theme" Target="../theme/theme3.xml"/><Relationship Id="rId7" Type="http://schemas.openxmlformats.org/officeDocument/2006/relationships/slideLayout" Target="../slideLayouts/slideLayout1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slideLayout" Target="../slideLayouts/slideLayout32.xml"/><Relationship Id="rId41" Type="http://schemas.openxmlformats.org/officeDocument/2006/relationships/slideLayout" Target="../slideLayouts/slideLayout44.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slideLayout" Target="../slideLayouts/slideLayout40.xml"/><Relationship Id="rId40" Type="http://schemas.openxmlformats.org/officeDocument/2006/relationships/slideLayout" Target="../slideLayouts/slideLayout43.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slideLayout" Target="../slideLayouts/slideLayout39.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slideLayout" Target="../slideLayouts/slideLayout38.xml"/><Relationship Id="rId43" Type="http://schemas.openxmlformats.org/officeDocument/2006/relationships/image" Target="../media/image3.png"/><Relationship Id="rId8" Type="http://schemas.openxmlformats.org/officeDocument/2006/relationships/slideLayout" Target="../slideLayouts/slideLayout11.xml"/><Relationship Id="rId3" Type="http://schemas.openxmlformats.org/officeDocument/2006/relationships/slideLayout" Target="../slideLayouts/slideLayout6.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image" Target="../media/image2.png"/><Relationship Id="rId5" Type="http://schemas.openxmlformats.org/officeDocument/2006/relationships/theme" Target="../theme/theme4.xml"/><Relationship Id="rId4"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43">
            <a:alphaModFix/>
          </a:blip>
          <a:stretch>
            <a:fillRect/>
          </a:stretch>
        </a:blipFill>
        <a:effectLst/>
      </p:bgPr>
    </p:bg>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 name="Google Shape;42;p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 name="Google Shape;45;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 id="2147483679" r:id="rId29"/>
    <p:sldLayoutId id="2147483680" r:id="rId30"/>
    <p:sldLayoutId id="2147483681" r:id="rId31"/>
    <p:sldLayoutId id="2147483682" r:id="rId32"/>
    <p:sldLayoutId id="2147483683" r:id="rId33"/>
    <p:sldLayoutId id="2147483684" r:id="rId34"/>
    <p:sldLayoutId id="2147483685" r:id="rId35"/>
    <p:sldLayoutId id="2147483686" r:id="rId36"/>
    <p:sldLayoutId id="2147483687" r:id="rId37"/>
    <p:sldLayoutId id="2147483688" r:id="rId38"/>
    <p:sldLayoutId id="2147483689" r:id="rId39"/>
    <p:sldLayoutId id="2147483690" r:id="rId40"/>
    <p:sldLayoutId id="2147483691" r:id="rId4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260"/>
        <p:cNvGrpSpPr/>
        <p:nvPr/>
      </p:nvGrpSpPr>
      <p:grpSpPr>
        <a:xfrm>
          <a:off x="0" y="0"/>
          <a:ext cx="0" cy="0"/>
          <a:chOff x="0" y="0"/>
          <a:chExt cx="0" cy="0"/>
        </a:xfrm>
      </p:grpSpPr>
      <p:sp>
        <p:nvSpPr>
          <p:cNvPr id="261" name="Google Shape;261;p4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2" name="Google Shape;262;p4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63" name="Google Shape;263;p4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5" name="Google Shape;265;p4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91"/>
        <p:cNvGrpSpPr/>
        <p:nvPr/>
      </p:nvGrpSpPr>
      <p:grpSpPr>
        <a:xfrm>
          <a:off x="0" y="0"/>
          <a:ext cx="0" cy="0"/>
          <a:chOff x="0" y="0"/>
          <a:chExt cx="0" cy="0"/>
        </a:xfrm>
      </p:grpSpPr>
      <p:sp>
        <p:nvSpPr>
          <p:cNvPr id="292" name="Google Shape;292;p5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3" name="Google Shape;293;p5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94" name="Google Shape;294;p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95" name="Google Shape;295;p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96" name="Google Shape;296;p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96"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7.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306"/>
        <p:cNvGrpSpPr/>
        <p:nvPr/>
      </p:nvGrpSpPr>
      <p:grpSpPr>
        <a:xfrm>
          <a:off x="0" y="0"/>
          <a:ext cx="0" cy="0"/>
          <a:chOff x="0" y="0"/>
          <a:chExt cx="0" cy="0"/>
        </a:xfrm>
      </p:grpSpPr>
      <p:sp>
        <p:nvSpPr>
          <p:cNvPr id="307" name="Google Shape;307;p5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308" name="Google Shape;308;p55"/>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309" name="Google Shape;309;p55"/>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0" name="Google Shape;310;p55"/>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311" name="Google Shape;311;p55"/>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316" name="Google Shape;316;p56"/>
          <p:cNvPicPr preferRelativeResize="0"/>
          <p:nvPr/>
        </p:nvPicPr>
        <p:blipFill>
          <a:blip r:embed="rId3">
            <a:alphaModFix/>
          </a:blip>
          <a:stretch>
            <a:fillRect/>
          </a:stretch>
        </p:blipFill>
        <p:spPr>
          <a:xfrm>
            <a:off x="3313300" y="1314975"/>
            <a:ext cx="4445577" cy="5390624"/>
          </a:xfrm>
          <a:prstGeom prst="rect">
            <a:avLst/>
          </a:prstGeom>
          <a:noFill/>
          <a:ln>
            <a:noFill/>
          </a:ln>
          <a:effectLst>
            <a:outerShdw blurRad="57150" dist="19050" dir="5400000" algn="bl" rotWithShape="0">
              <a:srgbClr val="000000">
                <a:alpha val="50000"/>
              </a:srgbClr>
            </a:outerShdw>
          </a:effectLst>
        </p:spPr>
      </p:pic>
      <p:sp>
        <p:nvSpPr>
          <p:cNvPr id="317" name="Google Shape;317;p56"/>
          <p:cNvSpPr txBox="1"/>
          <p:nvPr/>
        </p:nvSpPr>
        <p:spPr>
          <a:xfrm>
            <a:off x="145475" y="516075"/>
            <a:ext cx="5195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Healthy Cycle | </a:t>
            </a:r>
            <a:r>
              <a:rPr lang="en-US" sz="3000" b="1">
                <a:solidFill>
                  <a:schemeClr val="lt1"/>
                </a:solidFill>
                <a:latin typeface="Lexend"/>
                <a:ea typeface="Lexend"/>
                <a:cs typeface="Lexend"/>
                <a:sym typeface="Lexend"/>
              </a:rPr>
              <a:t>Worksheet</a:t>
            </a:r>
            <a:endParaRPr b="1"/>
          </a:p>
        </p:txBody>
      </p:sp>
      <p:sp>
        <p:nvSpPr>
          <p:cNvPr id="318" name="Google Shape;318;p56"/>
          <p:cNvSpPr/>
          <p:nvPr/>
        </p:nvSpPr>
        <p:spPr>
          <a:xfrm rot="-902163">
            <a:off x="595169" y="1827518"/>
            <a:ext cx="3365112" cy="3390582"/>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4900">
                <a:solidFill>
                  <a:schemeClr val="accent6"/>
                </a:solidFill>
                <a:latin typeface="Caveat"/>
                <a:ea typeface="Caveat"/>
                <a:cs typeface="Caveat"/>
                <a:sym typeface="Caveat"/>
              </a:rPr>
              <a:t>Check Your Knowledge!</a:t>
            </a:r>
            <a:endParaRPr sz="4900">
              <a:solidFill>
                <a:schemeClr val="accent6"/>
              </a:solidFill>
              <a:latin typeface="Caveat"/>
              <a:ea typeface="Caveat"/>
              <a:cs typeface="Caveat"/>
              <a:sym typeface="Cave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pic>
        <p:nvPicPr>
          <p:cNvPr id="323" name="Google Shape;323;p57"/>
          <p:cNvPicPr preferRelativeResize="0"/>
          <p:nvPr/>
        </p:nvPicPr>
        <p:blipFill rotWithShape="1">
          <a:blip r:embed="rId3">
            <a:alphaModFix/>
          </a:blip>
          <a:srcRect b="4770"/>
          <a:stretch/>
        </p:blipFill>
        <p:spPr>
          <a:xfrm>
            <a:off x="2068700" y="1149400"/>
            <a:ext cx="4842575" cy="5692301"/>
          </a:xfrm>
          <a:prstGeom prst="rect">
            <a:avLst/>
          </a:prstGeom>
          <a:noFill/>
          <a:ln>
            <a:noFill/>
          </a:ln>
          <a:effectLst>
            <a:outerShdw blurRad="57150" dist="19050" dir="5400000" algn="bl" rotWithShape="0">
              <a:srgbClr val="000000">
                <a:alpha val="50000"/>
              </a:srgbClr>
            </a:outerShdw>
          </a:effectLst>
        </p:spPr>
      </p:pic>
      <p:sp>
        <p:nvSpPr>
          <p:cNvPr id="324" name="Google Shape;324;p57"/>
          <p:cNvSpPr txBox="1"/>
          <p:nvPr/>
        </p:nvSpPr>
        <p:spPr>
          <a:xfrm>
            <a:off x="228600" y="519100"/>
            <a:ext cx="5098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chemeClr val="lt1"/>
                </a:solidFill>
                <a:latin typeface="Lexend Thin"/>
                <a:ea typeface="Lexend Thin"/>
                <a:cs typeface="Lexend Thin"/>
                <a:sym typeface="Lexend Thin"/>
              </a:rPr>
              <a:t>Worksheet </a:t>
            </a:r>
            <a:r>
              <a:rPr lang="en-US" sz="3000">
                <a:solidFill>
                  <a:srgbClr val="FFFFFF"/>
                </a:solidFill>
                <a:latin typeface="Lexend Thin"/>
                <a:ea typeface="Lexend Thin"/>
                <a:cs typeface="Lexend Thin"/>
                <a:sym typeface="Lexend Thin"/>
              </a:rPr>
              <a:t>|</a:t>
            </a:r>
            <a:r>
              <a:rPr lang="en-US" sz="3000">
                <a:solidFill>
                  <a:srgbClr val="FFFFFF"/>
                </a:solidFill>
                <a:latin typeface="Lexend Light"/>
                <a:ea typeface="Lexend Light"/>
                <a:cs typeface="Lexend Light"/>
                <a:sym typeface="Lexend Light"/>
              </a:rPr>
              <a:t> Answer Key</a:t>
            </a:r>
            <a:endParaRPr>
              <a:latin typeface="Lexend Light"/>
              <a:ea typeface="Lexend Light"/>
              <a:cs typeface="Lexend Light"/>
              <a:sym typeface="Lexend Light"/>
            </a:endParaRPr>
          </a:p>
        </p:txBody>
      </p:sp>
      <p:sp>
        <p:nvSpPr>
          <p:cNvPr id="325" name="Google Shape;325;p57"/>
          <p:cNvSpPr/>
          <p:nvPr/>
        </p:nvSpPr>
        <p:spPr>
          <a:xfrm>
            <a:off x="2417200" y="5386925"/>
            <a:ext cx="1831200" cy="398400"/>
          </a:xfrm>
          <a:prstGeom prst="ellipse">
            <a:avLst/>
          </a:prstGeom>
          <a:noFill/>
          <a:ln w="28575"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6" name="Google Shape;326;p57"/>
          <p:cNvSpPr/>
          <p:nvPr/>
        </p:nvSpPr>
        <p:spPr>
          <a:xfrm>
            <a:off x="2255325" y="6194600"/>
            <a:ext cx="1831200" cy="398400"/>
          </a:xfrm>
          <a:prstGeom prst="ellipse">
            <a:avLst/>
          </a:prstGeom>
          <a:noFill/>
          <a:ln w="2857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7" name="Google Shape;327;p57"/>
          <p:cNvSpPr/>
          <p:nvPr/>
        </p:nvSpPr>
        <p:spPr>
          <a:xfrm rot="-902021">
            <a:off x="431470" y="1493266"/>
            <a:ext cx="1981210" cy="1996129"/>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2600">
                <a:solidFill>
                  <a:schemeClr val="accent6"/>
                </a:solidFill>
                <a:latin typeface="Caveat"/>
                <a:ea typeface="Caveat"/>
                <a:cs typeface="Caveat"/>
                <a:sym typeface="Caveat"/>
              </a:rPr>
              <a:t>Look at how much you’re learning!</a:t>
            </a:r>
            <a:endParaRPr sz="2600">
              <a:solidFill>
                <a:schemeClr val="accent6"/>
              </a:solidFill>
              <a:latin typeface="Caveat"/>
              <a:ea typeface="Caveat"/>
              <a:cs typeface="Caveat"/>
              <a:sym typeface="Cave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pic>
        <p:nvPicPr>
          <p:cNvPr id="333" name="Google Shape;333;p58"/>
          <p:cNvPicPr preferRelativeResize="0"/>
          <p:nvPr/>
        </p:nvPicPr>
        <p:blipFill>
          <a:blip r:embed="rId3">
            <a:alphaModFix/>
          </a:blip>
          <a:stretch>
            <a:fillRect/>
          </a:stretch>
        </p:blipFill>
        <p:spPr>
          <a:xfrm>
            <a:off x="296475" y="4290975"/>
            <a:ext cx="4188076" cy="2482850"/>
          </a:xfrm>
          <a:prstGeom prst="rect">
            <a:avLst/>
          </a:prstGeom>
          <a:noFill/>
          <a:ln w="28575" cap="flat" cmpd="sng">
            <a:solidFill>
              <a:srgbClr val="CCCCCC"/>
            </a:solidFill>
            <a:prstDash val="dot"/>
            <a:round/>
            <a:headEnd type="none" w="sm" len="sm"/>
            <a:tailEnd type="none" w="sm" len="sm"/>
          </a:ln>
        </p:spPr>
      </p:pic>
      <p:pic>
        <p:nvPicPr>
          <p:cNvPr id="334" name="Google Shape;334;p58"/>
          <p:cNvPicPr preferRelativeResize="0"/>
          <p:nvPr/>
        </p:nvPicPr>
        <p:blipFill>
          <a:blip r:embed="rId4">
            <a:alphaModFix/>
          </a:blip>
          <a:stretch>
            <a:fillRect/>
          </a:stretch>
        </p:blipFill>
        <p:spPr>
          <a:xfrm>
            <a:off x="541838" y="1348975"/>
            <a:ext cx="3942712" cy="2521199"/>
          </a:xfrm>
          <a:prstGeom prst="rect">
            <a:avLst/>
          </a:prstGeom>
          <a:noFill/>
          <a:ln w="28575" cap="flat" cmpd="sng">
            <a:solidFill>
              <a:srgbClr val="D9D2E9"/>
            </a:solidFill>
            <a:prstDash val="dot"/>
            <a:round/>
            <a:headEnd type="none" w="sm" len="sm"/>
            <a:tailEnd type="none" w="sm" len="sm"/>
          </a:ln>
          <a:effectLst>
            <a:outerShdw blurRad="57150" dist="19050" dir="5400000" algn="bl" rotWithShape="0">
              <a:schemeClr val="lt1">
                <a:alpha val="60000"/>
              </a:schemeClr>
            </a:outerShdw>
          </a:effectLst>
        </p:spPr>
      </p:pic>
      <p:sp>
        <p:nvSpPr>
          <p:cNvPr id="335" name="Google Shape;335;p58"/>
          <p:cNvSpPr txBox="1"/>
          <p:nvPr/>
        </p:nvSpPr>
        <p:spPr>
          <a:xfrm>
            <a:off x="266700" y="512900"/>
            <a:ext cx="5947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200">
                <a:solidFill>
                  <a:srgbClr val="FFFFFF"/>
                </a:solidFill>
                <a:latin typeface="Lexend Thin"/>
                <a:ea typeface="Lexend Thin"/>
                <a:cs typeface="Lexend Thin"/>
                <a:sym typeface="Lexend Thin"/>
              </a:rPr>
              <a:t>Re</a:t>
            </a:r>
            <a:r>
              <a:rPr lang="en-US" sz="3200" b="1">
                <a:solidFill>
                  <a:srgbClr val="FFFFFF"/>
                </a:solidFill>
                <a:latin typeface="Lexend"/>
                <a:ea typeface="Lexend"/>
                <a:cs typeface="Lexend"/>
                <a:sym typeface="Lexend"/>
              </a:rPr>
              <a:t>view</a:t>
            </a:r>
            <a:endParaRPr sz="3200" b="1">
              <a:latin typeface="Lexend"/>
              <a:ea typeface="Lexend"/>
              <a:cs typeface="Lexend"/>
              <a:sym typeface="Lexend"/>
            </a:endParaRPr>
          </a:p>
        </p:txBody>
      </p:sp>
      <p:sp>
        <p:nvSpPr>
          <p:cNvPr id="336" name="Google Shape;336;p58"/>
          <p:cNvSpPr/>
          <p:nvPr/>
        </p:nvSpPr>
        <p:spPr>
          <a:xfrm>
            <a:off x="4790775" y="1270525"/>
            <a:ext cx="4065000" cy="2678100"/>
          </a:xfrm>
          <a:prstGeom prst="rect">
            <a:avLst/>
          </a:prstGeom>
          <a:noFill/>
          <a:ln w="28575" cap="flat" cmpd="sng">
            <a:solidFill>
              <a:srgbClr val="D9D2E9"/>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7" name="Google Shape;337;p58" descr="f_overview_female.png"/>
          <p:cNvPicPr preferRelativeResize="0"/>
          <p:nvPr/>
        </p:nvPicPr>
        <p:blipFill rotWithShape="1">
          <a:blip r:embed="rId5">
            <a:alphaModFix/>
          </a:blip>
          <a:srcRect t="8357"/>
          <a:stretch/>
        </p:blipFill>
        <p:spPr>
          <a:xfrm>
            <a:off x="5497175" y="1876151"/>
            <a:ext cx="3373797" cy="1514273"/>
          </a:xfrm>
          <a:prstGeom prst="rect">
            <a:avLst/>
          </a:prstGeom>
          <a:noFill/>
          <a:ln>
            <a:noFill/>
          </a:ln>
        </p:spPr>
      </p:pic>
      <p:cxnSp>
        <p:nvCxnSpPr>
          <p:cNvPr id="338" name="Google Shape;338;p58"/>
          <p:cNvCxnSpPr/>
          <p:nvPr/>
        </p:nvCxnSpPr>
        <p:spPr>
          <a:xfrm>
            <a:off x="4736774" y="1466350"/>
            <a:ext cx="932700" cy="3000"/>
          </a:xfrm>
          <a:prstGeom prst="straightConnector1">
            <a:avLst/>
          </a:prstGeom>
          <a:noFill/>
          <a:ln w="9525" cap="flat" cmpd="sng">
            <a:solidFill>
              <a:srgbClr val="D9D9D9"/>
            </a:solidFill>
            <a:prstDash val="solid"/>
            <a:round/>
            <a:headEnd type="none" w="med" len="med"/>
            <a:tailEnd type="none" w="med" len="med"/>
          </a:ln>
        </p:spPr>
      </p:cxnSp>
      <p:sp>
        <p:nvSpPr>
          <p:cNvPr id="339" name="Google Shape;339;p58"/>
          <p:cNvSpPr/>
          <p:nvPr/>
        </p:nvSpPr>
        <p:spPr>
          <a:xfrm>
            <a:off x="4790775" y="4252625"/>
            <a:ext cx="4065000" cy="2521200"/>
          </a:xfrm>
          <a:prstGeom prst="rect">
            <a:avLst/>
          </a:prstGeom>
          <a:noFill/>
          <a:ln w="28575" cap="flat" cmpd="sng">
            <a:solidFill>
              <a:srgbClr val="D9D2E9"/>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endParaRPr>
              <a:solidFill>
                <a:srgbClr val="898989"/>
              </a:solidFill>
            </a:endParaRPr>
          </a:p>
          <a:p>
            <a:pPr marL="0" lvl="0" indent="0" algn="ctr" rtl="0">
              <a:spcBef>
                <a:spcPts val="0"/>
              </a:spcBef>
              <a:spcAft>
                <a:spcPts val="0"/>
              </a:spcAft>
              <a:buNone/>
            </a:pPr>
            <a:r>
              <a:rPr lang="en-US" sz="2000" b="1">
                <a:solidFill>
                  <a:srgbClr val="898989"/>
                </a:solidFill>
              </a:rPr>
              <a:t>You are here!</a:t>
            </a:r>
            <a:endParaRPr sz="2000" b="1">
              <a:solidFill>
                <a:srgbClr val="898989"/>
              </a:solidFill>
            </a:endParaRPr>
          </a:p>
        </p:txBody>
      </p:sp>
      <p:sp>
        <p:nvSpPr>
          <p:cNvPr id="340" name="Google Shape;340;p58"/>
          <p:cNvSpPr txBox="1"/>
          <p:nvPr/>
        </p:nvSpPr>
        <p:spPr>
          <a:xfrm>
            <a:off x="6505325" y="4603650"/>
            <a:ext cx="1052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000">
              <a:solidFill>
                <a:srgbClr val="E4E6EE"/>
              </a:solidFill>
            </a:endParaRPr>
          </a:p>
        </p:txBody>
      </p:sp>
      <p:sp>
        <p:nvSpPr>
          <p:cNvPr id="341" name="Google Shape;341;p58"/>
          <p:cNvSpPr/>
          <p:nvPr/>
        </p:nvSpPr>
        <p:spPr>
          <a:xfrm rot="8099143">
            <a:off x="6399682" y="4693588"/>
            <a:ext cx="851286" cy="894773"/>
          </a:xfrm>
          <a:prstGeom prst="teardrop">
            <a:avLst>
              <a:gd name="adj" fmla="val 113946"/>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58"/>
          <p:cNvSpPr/>
          <p:nvPr/>
        </p:nvSpPr>
        <p:spPr>
          <a:xfrm>
            <a:off x="6611325" y="4863925"/>
            <a:ext cx="500100" cy="554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58"/>
          <p:cNvSpPr/>
          <p:nvPr/>
        </p:nvSpPr>
        <p:spPr>
          <a:xfrm rot="-902039">
            <a:off x="196048" y="1602097"/>
            <a:ext cx="1165803" cy="1078185"/>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2400">
                <a:solidFill>
                  <a:schemeClr val="accent6"/>
                </a:solidFill>
                <a:latin typeface="Caveat"/>
                <a:ea typeface="Caveat"/>
                <a:cs typeface="Caveat"/>
                <a:sym typeface="Caveat"/>
              </a:rPr>
              <a:t>Lesson 1</a:t>
            </a:r>
            <a:endParaRPr sz="2400">
              <a:solidFill>
                <a:schemeClr val="accent6"/>
              </a:solidFill>
              <a:latin typeface="Caveat"/>
              <a:ea typeface="Caveat"/>
              <a:cs typeface="Caveat"/>
              <a:sym typeface="Caveat"/>
            </a:endParaRPr>
          </a:p>
        </p:txBody>
      </p:sp>
      <p:sp>
        <p:nvSpPr>
          <p:cNvPr id="344" name="Google Shape;344;p58"/>
          <p:cNvSpPr/>
          <p:nvPr/>
        </p:nvSpPr>
        <p:spPr>
          <a:xfrm rot="-902039">
            <a:off x="4460023" y="1405522"/>
            <a:ext cx="1165803" cy="1078185"/>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2400">
                <a:solidFill>
                  <a:schemeClr val="accent6"/>
                </a:solidFill>
                <a:latin typeface="Caveat"/>
                <a:ea typeface="Caveat"/>
                <a:cs typeface="Caveat"/>
                <a:sym typeface="Caveat"/>
              </a:rPr>
              <a:t>Lesson 2</a:t>
            </a:r>
            <a:endParaRPr sz="2400">
              <a:solidFill>
                <a:schemeClr val="accent6"/>
              </a:solidFill>
              <a:latin typeface="Caveat"/>
              <a:ea typeface="Caveat"/>
              <a:cs typeface="Caveat"/>
              <a:sym typeface="Caveat"/>
            </a:endParaRPr>
          </a:p>
        </p:txBody>
      </p:sp>
      <p:sp>
        <p:nvSpPr>
          <p:cNvPr id="345" name="Google Shape;345;p58"/>
          <p:cNvSpPr/>
          <p:nvPr/>
        </p:nvSpPr>
        <p:spPr>
          <a:xfrm rot="-902039">
            <a:off x="196048" y="4423722"/>
            <a:ext cx="1165803" cy="1078185"/>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2400">
                <a:solidFill>
                  <a:schemeClr val="accent6"/>
                </a:solidFill>
                <a:latin typeface="Caveat"/>
                <a:ea typeface="Caveat"/>
                <a:cs typeface="Caveat"/>
                <a:sym typeface="Caveat"/>
              </a:rPr>
              <a:t>Lesson 3</a:t>
            </a:r>
            <a:endParaRPr sz="2400">
              <a:solidFill>
                <a:schemeClr val="accent6"/>
              </a:solidFill>
              <a:latin typeface="Caveat"/>
              <a:ea typeface="Caveat"/>
              <a:cs typeface="Caveat"/>
              <a:sym typeface="Caveat"/>
            </a:endParaRPr>
          </a:p>
        </p:txBody>
      </p:sp>
      <p:sp>
        <p:nvSpPr>
          <p:cNvPr id="346" name="Google Shape;346;p58"/>
          <p:cNvSpPr/>
          <p:nvPr/>
        </p:nvSpPr>
        <p:spPr>
          <a:xfrm rot="-902039">
            <a:off x="4620236" y="4284897"/>
            <a:ext cx="1165803" cy="1078185"/>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US" sz="2400">
                <a:solidFill>
                  <a:schemeClr val="accent6"/>
                </a:solidFill>
                <a:latin typeface="Caveat"/>
                <a:ea typeface="Caveat"/>
                <a:cs typeface="Caveat"/>
                <a:sym typeface="Caveat"/>
              </a:rPr>
              <a:t>Lesson 4</a:t>
            </a:r>
            <a:endParaRPr sz="2400">
              <a:solidFill>
                <a:schemeClr val="accent6"/>
              </a:solidFill>
              <a:latin typeface="Caveat"/>
              <a:ea typeface="Caveat"/>
              <a:cs typeface="Caveat"/>
              <a:sym typeface="Cave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9"/>
          <p:cNvSpPr txBox="1"/>
          <p:nvPr/>
        </p:nvSpPr>
        <p:spPr>
          <a:xfrm>
            <a:off x="304800" y="519100"/>
            <a:ext cx="709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Your turn</a:t>
            </a:r>
            <a:endParaRPr b="1">
              <a:latin typeface="Lexend"/>
              <a:ea typeface="Lexend"/>
              <a:cs typeface="Lexend"/>
              <a:sym typeface="Lexend"/>
            </a:endParaRPr>
          </a:p>
        </p:txBody>
      </p:sp>
      <p:sp>
        <p:nvSpPr>
          <p:cNvPr id="353" name="Google Shape;353;p59"/>
          <p:cNvSpPr txBox="1"/>
          <p:nvPr/>
        </p:nvSpPr>
        <p:spPr>
          <a:xfrm>
            <a:off x="715325" y="1588063"/>
            <a:ext cx="7623600" cy="1723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400" b="1">
                <a:solidFill>
                  <a:srgbClr val="8587C2"/>
                </a:solidFill>
                <a:latin typeface="Calibri"/>
                <a:ea typeface="Calibri"/>
                <a:cs typeface="Calibri"/>
                <a:sym typeface="Calibri"/>
              </a:rPr>
              <a:t>What are the</a:t>
            </a:r>
            <a:r>
              <a:rPr lang="en-US" sz="5600" b="1">
                <a:solidFill>
                  <a:srgbClr val="8587C2"/>
                </a:solidFill>
                <a:latin typeface="Calibri"/>
                <a:ea typeface="Calibri"/>
                <a:cs typeface="Calibri"/>
                <a:sym typeface="Calibri"/>
              </a:rPr>
              <a:t> ✌🏻</a:t>
            </a:r>
            <a:r>
              <a:rPr lang="en-US" sz="4400" b="1">
                <a:solidFill>
                  <a:srgbClr val="8587C2"/>
                </a:solidFill>
                <a:latin typeface="Calibri"/>
                <a:ea typeface="Calibri"/>
                <a:cs typeface="Calibri"/>
                <a:sym typeface="Calibri"/>
              </a:rPr>
              <a:t> main jobs </a:t>
            </a:r>
            <a:br>
              <a:rPr lang="en-US" sz="4400" b="1">
                <a:solidFill>
                  <a:srgbClr val="8587C2"/>
                </a:solidFill>
                <a:latin typeface="Calibri"/>
                <a:ea typeface="Calibri"/>
                <a:cs typeface="Calibri"/>
                <a:sym typeface="Calibri"/>
              </a:rPr>
            </a:br>
            <a:r>
              <a:rPr lang="en-US" sz="4400" b="1">
                <a:solidFill>
                  <a:srgbClr val="8587C2"/>
                </a:solidFill>
                <a:latin typeface="Calibri"/>
                <a:ea typeface="Calibri"/>
                <a:cs typeface="Calibri"/>
                <a:sym typeface="Calibri"/>
              </a:rPr>
              <a:t>of the ovaries?</a:t>
            </a:r>
            <a:endParaRPr>
              <a:latin typeface="Calibri"/>
              <a:ea typeface="Calibri"/>
              <a:cs typeface="Calibri"/>
              <a:sym typeface="Calibri"/>
            </a:endParaRPr>
          </a:p>
        </p:txBody>
      </p:sp>
      <p:grpSp>
        <p:nvGrpSpPr>
          <p:cNvPr id="354" name="Google Shape;354;p59"/>
          <p:cNvGrpSpPr/>
          <p:nvPr/>
        </p:nvGrpSpPr>
        <p:grpSpPr>
          <a:xfrm>
            <a:off x="380988" y="2863025"/>
            <a:ext cx="8622867" cy="1925800"/>
            <a:chOff x="380988" y="2863025"/>
            <a:chExt cx="8622867" cy="1925800"/>
          </a:xfrm>
        </p:grpSpPr>
        <p:sp>
          <p:nvSpPr>
            <p:cNvPr id="355" name="Google Shape;355;p59"/>
            <p:cNvSpPr/>
            <p:nvPr/>
          </p:nvSpPr>
          <p:spPr>
            <a:xfrm>
              <a:off x="380988" y="3755700"/>
              <a:ext cx="765600" cy="744000"/>
            </a:xfrm>
            <a:prstGeom prst="ellipse">
              <a:avLst/>
            </a:prstGeom>
            <a:solidFill>
              <a:srgbClr val="8F92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59"/>
            <p:cNvSpPr/>
            <p:nvPr/>
          </p:nvSpPr>
          <p:spPr>
            <a:xfrm>
              <a:off x="1307313" y="3698625"/>
              <a:ext cx="7099200" cy="8772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59"/>
            <p:cNvSpPr txBox="1"/>
            <p:nvPr/>
          </p:nvSpPr>
          <p:spPr>
            <a:xfrm>
              <a:off x="1446379" y="3594225"/>
              <a:ext cx="6845400" cy="1194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a:solidFill>
                  <a:srgbClr val="8587C2"/>
                </a:solidFill>
                <a:latin typeface="Calibri"/>
                <a:ea typeface="Calibri"/>
                <a:cs typeface="Calibri"/>
                <a:sym typeface="Calibri"/>
              </a:endParaRPr>
            </a:p>
            <a:p>
              <a:pPr marL="0" lvl="0" indent="0" algn="l" rtl="0">
                <a:spcBef>
                  <a:spcPts val="0"/>
                </a:spcBef>
                <a:spcAft>
                  <a:spcPts val="0"/>
                </a:spcAft>
                <a:buNone/>
              </a:pPr>
              <a:r>
                <a:rPr lang="en-US" sz="3100" b="1">
                  <a:solidFill>
                    <a:srgbClr val="757AA8"/>
                  </a:solidFill>
                  <a:latin typeface="Calibri"/>
                  <a:ea typeface="Calibri"/>
                  <a:cs typeface="Calibri"/>
                  <a:sym typeface="Calibri"/>
                </a:rPr>
                <a:t> To grow follicles and release an egg </a:t>
              </a:r>
              <a:endParaRPr sz="3100" b="1">
                <a:solidFill>
                  <a:srgbClr val="757AA8"/>
                </a:solidFill>
                <a:latin typeface="Calibri"/>
                <a:ea typeface="Calibri"/>
                <a:cs typeface="Calibri"/>
                <a:sym typeface="Calibri"/>
              </a:endParaRPr>
            </a:p>
            <a:p>
              <a:pPr marL="0" lvl="0" indent="0" algn="ctr" rtl="0">
                <a:spcBef>
                  <a:spcPts val="0"/>
                </a:spcBef>
                <a:spcAft>
                  <a:spcPts val="0"/>
                </a:spcAft>
                <a:buNone/>
              </a:pPr>
              <a:endParaRPr sz="4400" b="1">
                <a:solidFill>
                  <a:srgbClr val="898989"/>
                </a:solidFill>
                <a:latin typeface="Calibri"/>
                <a:ea typeface="Calibri"/>
                <a:cs typeface="Calibri"/>
                <a:sym typeface="Calibri"/>
              </a:endParaRPr>
            </a:p>
          </p:txBody>
        </p:sp>
        <p:pic>
          <p:nvPicPr>
            <p:cNvPr id="358" name="Google Shape;358;p59"/>
            <p:cNvPicPr preferRelativeResize="0"/>
            <p:nvPr/>
          </p:nvPicPr>
          <p:blipFill rotWithShape="1">
            <a:blip r:embed="rId3">
              <a:alphaModFix/>
            </a:blip>
            <a:srcRect l="32526" t="28540" r="30141" b="18479"/>
            <a:stretch/>
          </p:blipFill>
          <p:spPr>
            <a:xfrm rot="-1117097">
              <a:off x="7020389" y="3113597"/>
              <a:ext cx="1803230" cy="1424654"/>
            </a:xfrm>
            <a:prstGeom prst="rect">
              <a:avLst/>
            </a:prstGeom>
            <a:noFill/>
            <a:ln>
              <a:noFill/>
            </a:ln>
          </p:spPr>
        </p:pic>
        <p:sp>
          <p:nvSpPr>
            <p:cNvPr id="359" name="Google Shape;359;p59"/>
            <p:cNvSpPr txBox="1"/>
            <p:nvPr/>
          </p:nvSpPr>
          <p:spPr>
            <a:xfrm>
              <a:off x="575163" y="3792075"/>
              <a:ext cx="427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b="1">
                  <a:solidFill>
                    <a:srgbClr val="D9D2E9"/>
                  </a:solidFill>
                </a:rPr>
                <a:t>1</a:t>
              </a:r>
              <a:endParaRPr sz="3000" b="1">
                <a:solidFill>
                  <a:srgbClr val="D9D2E9"/>
                </a:solidFill>
              </a:endParaRPr>
            </a:p>
          </p:txBody>
        </p:sp>
      </p:grpSp>
      <p:grpSp>
        <p:nvGrpSpPr>
          <p:cNvPr id="360" name="Google Shape;360;p59"/>
          <p:cNvGrpSpPr/>
          <p:nvPr/>
        </p:nvGrpSpPr>
        <p:grpSpPr>
          <a:xfrm>
            <a:off x="380988" y="5069225"/>
            <a:ext cx="8025538" cy="948950"/>
            <a:chOff x="380988" y="5069225"/>
            <a:chExt cx="8025538" cy="948950"/>
          </a:xfrm>
        </p:grpSpPr>
        <p:sp>
          <p:nvSpPr>
            <p:cNvPr id="361" name="Google Shape;361;p59"/>
            <p:cNvSpPr/>
            <p:nvPr/>
          </p:nvSpPr>
          <p:spPr>
            <a:xfrm>
              <a:off x="1307325" y="5069225"/>
              <a:ext cx="7099200" cy="8772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59"/>
            <p:cNvSpPr txBox="1"/>
            <p:nvPr/>
          </p:nvSpPr>
          <p:spPr>
            <a:xfrm>
              <a:off x="1293975" y="5140975"/>
              <a:ext cx="6662100" cy="877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b="1">
                  <a:solidFill>
                    <a:srgbClr val="757AA8"/>
                  </a:solidFill>
                  <a:latin typeface="Calibri"/>
                  <a:ea typeface="Calibri"/>
                  <a:cs typeface="Calibri"/>
                  <a:sym typeface="Calibri"/>
                </a:rPr>
                <a:t>  Produce</a:t>
              </a:r>
              <a:r>
                <a:rPr lang="en-US" sz="3100" b="1">
                  <a:solidFill>
                    <a:srgbClr val="898989"/>
                  </a:solidFill>
                  <a:latin typeface="Calibri"/>
                  <a:ea typeface="Calibri"/>
                  <a:cs typeface="Calibri"/>
                  <a:sym typeface="Calibri"/>
                </a:rPr>
                <a:t> </a:t>
              </a:r>
              <a:r>
                <a:rPr lang="en-US" sz="3100" b="1">
                  <a:solidFill>
                    <a:srgbClr val="3C78D8"/>
                  </a:solidFill>
                  <a:latin typeface="Calibri"/>
                  <a:ea typeface="Calibri"/>
                  <a:cs typeface="Calibri"/>
                  <a:sym typeface="Calibri"/>
                </a:rPr>
                <a:t>estrogen</a:t>
              </a:r>
              <a:r>
                <a:rPr lang="en-US" sz="3100" b="1">
                  <a:solidFill>
                    <a:srgbClr val="898989"/>
                  </a:solidFill>
                  <a:latin typeface="Calibri"/>
                  <a:ea typeface="Calibri"/>
                  <a:cs typeface="Calibri"/>
                  <a:sym typeface="Calibri"/>
                </a:rPr>
                <a:t> </a:t>
              </a:r>
              <a:r>
                <a:rPr lang="en-US" sz="3100" b="1">
                  <a:solidFill>
                    <a:srgbClr val="757AA8"/>
                  </a:solidFill>
                  <a:latin typeface="Calibri"/>
                  <a:ea typeface="Calibri"/>
                  <a:cs typeface="Calibri"/>
                  <a:sym typeface="Calibri"/>
                </a:rPr>
                <a:t>   + </a:t>
              </a:r>
              <a:r>
                <a:rPr lang="en-US" sz="3100" b="1">
                  <a:solidFill>
                    <a:srgbClr val="888888"/>
                  </a:solidFill>
                  <a:latin typeface="Calibri"/>
                  <a:ea typeface="Calibri"/>
                  <a:cs typeface="Calibri"/>
                  <a:sym typeface="Calibri"/>
                </a:rPr>
                <a:t>progesterone</a:t>
              </a:r>
              <a:endParaRPr sz="3100" b="1">
                <a:solidFill>
                  <a:srgbClr val="888888"/>
                </a:solidFill>
                <a:latin typeface="Calibri"/>
                <a:ea typeface="Calibri"/>
                <a:cs typeface="Calibri"/>
                <a:sym typeface="Calibri"/>
              </a:endParaRPr>
            </a:p>
            <a:p>
              <a:pPr marL="0" lvl="0" indent="0" algn="l" rtl="0">
                <a:spcBef>
                  <a:spcPts val="0"/>
                </a:spcBef>
                <a:spcAft>
                  <a:spcPts val="0"/>
                </a:spcAft>
                <a:buNone/>
              </a:pPr>
              <a:endParaRPr/>
            </a:p>
          </p:txBody>
        </p:sp>
        <p:sp>
          <p:nvSpPr>
            <p:cNvPr id="363" name="Google Shape;363;p59"/>
            <p:cNvSpPr/>
            <p:nvPr/>
          </p:nvSpPr>
          <p:spPr>
            <a:xfrm rot="10800000">
              <a:off x="4487850" y="5145425"/>
              <a:ext cx="170100" cy="703500"/>
            </a:xfrm>
            <a:prstGeom prst="downArrow">
              <a:avLst>
                <a:gd name="adj1" fmla="val 50000"/>
                <a:gd name="adj2" fmla="val 128399"/>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59"/>
            <p:cNvSpPr/>
            <p:nvPr/>
          </p:nvSpPr>
          <p:spPr>
            <a:xfrm rot="10800000">
              <a:off x="7373825" y="5099050"/>
              <a:ext cx="189600" cy="7272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59"/>
            <p:cNvSpPr/>
            <p:nvPr/>
          </p:nvSpPr>
          <p:spPr>
            <a:xfrm>
              <a:off x="380988" y="5090650"/>
              <a:ext cx="765600" cy="744000"/>
            </a:xfrm>
            <a:prstGeom prst="ellipse">
              <a:avLst/>
            </a:prstGeom>
            <a:solidFill>
              <a:srgbClr val="8F92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59"/>
            <p:cNvSpPr txBox="1"/>
            <p:nvPr/>
          </p:nvSpPr>
          <p:spPr>
            <a:xfrm>
              <a:off x="575163" y="5127025"/>
              <a:ext cx="427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b="1">
                  <a:solidFill>
                    <a:srgbClr val="D9D2E9"/>
                  </a:solidFill>
                </a:rPr>
                <a:t>2</a:t>
              </a:r>
              <a:endParaRPr sz="3000" b="1">
                <a:solidFill>
                  <a:srgbClr val="D9D2E9"/>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6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72" name="Google Shape;372;p60"/>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Ovulation</a:t>
            </a:r>
            <a:endParaRPr>
              <a:latin typeface="Lexend Thin"/>
              <a:ea typeface="Lexend Thin"/>
              <a:cs typeface="Lexend Thin"/>
              <a:sym typeface="Lexend Thin"/>
            </a:endParaRPr>
          </a:p>
        </p:txBody>
      </p:sp>
      <p:pic>
        <p:nvPicPr>
          <p:cNvPr id="373" name="Google Shape;373;p60"/>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374" name="Google Shape;374;p60"/>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rgbClr val="000000"/>
              </a:solidFill>
              <a:latin typeface="Arial"/>
              <a:ea typeface="Arial"/>
              <a:cs typeface="Arial"/>
              <a:sym typeface="Arial"/>
            </a:endParaRPr>
          </a:p>
        </p:txBody>
      </p:sp>
      <p:pic>
        <p:nvPicPr>
          <p:cNvPr id="375" name="Google Shape;375;p60"/>
          <p:cNvPicPr preferRelativeResize="0"/>
          <p:nvPr/>
        </p:nvPicPr>
        <p:blipFill rotWithShape="1">
          <a:blip r:embed="rId4">
            <a:alphaModFix/>
          </a:blip>
          <a:srcRect/>
          <a:stretch/>
        </p:blipFill>
        <p:spPr>
          <a:xfrm>
            <a:off x="7007150" y="5285887"/>
            <a:ext cx="1828800" cy="145891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81" name="Google Shape;381;p61"/>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Ovulation</a:t>
            </a:r>
            <a:endParaRPr>
              <a:latin typeface="Lexend Thin"/>
              <a:ea typeface="Lexend Thin"/>
              <a:cs typeface="Lexend Thin"/>
              <a:sym typeface="Lexend Thin"/>
            </a:endParaRPr>
          </a:p>
        </p:txBody>
      </p:sp>
      <p:pic>
        <p:nvPicPr>
          <p:cNvPr id="382" name="Google Shape;382;p61"/>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383" name="Google Shape;383;p61"/>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rgbClr val="000000"/>
              </a:solidFill>
              <a:latin typeface="Arial"/>
              <a:ea typeface="Arial"/>
              <a:cs typeface="Arial"/>
              <a:sym typeface="Arial"/>
            </a:endParaRPr>
          </a:p>
        </p:txBody>
      </p:sp>
      <p:pic>
        <p:nvPicPr>
          <p:cNvPr id="384" name="Google Shape;384;p61"/>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385" name="Google Shape;385;p61"/>
          <p:cNvPicPr preferRelativeResize="0"/>
          <p:nvPr/>
        </p:nvPicPr>
        <p:blipFill>
          <a:blip r:embed="rId5">
            <a:alphaModFix/>
          </a:blip>
          <a:stretch>
            <a:fillRect/>
          </a:stretch>
        </p:blipFill>
        <p:spPr>
          <a:xfrm>
            <a:off x="248775" y="1290800"/>
            <a:ext cx="8773613" cy="488394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391" name="Google Shape;391;p62"/>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Ovulation</a:t>
            </a:r>
            <a:endParaRPr>
              <a:latin typeface="Lexend Thin"/>
              <a:ea typeface="Lexend Thin"/>
              <a:cs typeface="Lexend Thin"/>
              <a:sym typeface="Lexend Thin"/>
            </a:endParaRPr>
          </a:p>
        </p:txBody>
      </p:sp>
      <p:pic>
        <p:nvPicPr>
          <p:cNvPr id="392" name="Google Shape;392;p62"/>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393" name="Google Shape;393;p62"/>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rgbClr val="000000"/>
              </a:solidFill>
              <a:latin typeface="Arial"/>
              <a:ea typeface="Arial"/>
              <a:cs typeface="Arial"/>
              <a:sym typeface="Arial"/>
            </a:endParaRPr>
          </a:p>
        </p:txBody>
      </p:sp>
      <p:pic>
        <p:nvPicPr>
          <p:cNvPr id="394" name="Google Shape;394;p62"/>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395" name="Google Shape;395;p62"/>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396" name="Google Shape;396;p62"/>
          <p:cNvPicPr preferRelativeResize="0"/>
          <p:nvPr/>
        </p:nvPicPr>
        <p:blipFill>
          <a:blip r:embed="rId6">
            <a:alphaModFix/>
          </a:blip>
          <a:stretch>
            <a:fillRect/>
          </a:stretch>
        </p:blipFill>
        <p:spPr>
          <a:xfrm>
            <a:off x="5335500" y="3394550"/>
            <a:ext cx="1962474" cy="12514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02" name="Google Shape;402;p63"/>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Ovulation</a:t>
            </a:r>
            <a:endParaRPr>
              <a:latin typeface="Lexend Thin"/>
              <a:ea typeface="Lexend Thin"/>
              <a:cs typeface="Lexend Thin"/>
              <a:sym typeface="Lexend Thin"/>
            </a:endParaRPr>
          </a:p>
        </p:txBody>
      </p:sp>
      <p:pic>
        <p:nvPicPr>
          <p:cNvPr id="403" name="Google Shape;403;p63"/>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404" name="Google Shape;404;p63"/>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rgbClr val="000000"/>
              </a:solidFill>
              <a:latin typeface="Arial"/>
              <a:ea typeface="Arial"/>
              <a:cs typeface="Arial"/>
              <a:sym typeface="Arial"/>
            </a:endParaRPr>
          </a:p>
        </p:txBody>
      </p:sp>
      <p:pic>
        <p:nvPicPr>
          <p:cNvPr id="405" name="Google Shape;405;p63"/>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406" name="Google Shape;406;p63"/>
          <p:cNvPicPr preferRelativeResize="0"/>
          <p:nvPr/>
        </p:nvPicPr>
        <p:blipFill>
          <a:blip r:embed="rId5">
            <a:alphaModFix/>
          </a:blip>
          <a:stretch>
            <a:fillRect/>
          </a:stretch>
        </p:blipFill>
        <p:spPr>
          <a:xfrm>
            <a:off x="248775" y="1290800"/>
            <a:ext cx="8773613" cy="4883947"/>
          </a:xfrm>
          <a:prstGeom prst="rect">
            <a:avLst/>
          </a:prstGeom>
          <a:noFill/>
          <a:ln>
            <a:noFill/>
          </a:ln>
        </p:spPr>
      </p:pic>
      <p:pic>
        <p:nvPicPr>
          <p:cNvPr id="407" name="Google Shape;407;p63"/>
          <p:cNvPicPr preferRelativeResize="0"/>
          <p:nvPr/>
        </p:nvPicPr>
        <p:blipFill>
          <a:blip r:embed="rId6">
            <a:alphaModFix/>
          </a:blip>
          <a:stretch>
            <a:fillRect/>
          </a:stretch>
        </p:blipFill>
        <p:spPr>
          <a:xfrm>
            <a:off x="5335500" y="3394550"/>
            <a:ext cx="1962474" cy="1251426"/>
          </a:xfrm>
          <a:prstGeom prst="rect">
            <a:avLst/>
          </a:prstGeom>
          <a:noFill/>
          <a:ln>
            <a:noFill/>
          </a:ln>
        </p:spPr>
      </p:pic>
      <p:pic>
        <p:nvPicPr>
          <p:cNvPr id="408" name="Google Shape;408;p63"/>
          <p:cNvPicPr preferRelativeResize="0"/>
          <p:nvPr/>
        </p:nvPicPr>
        <p:blipFill>
          <a:blip r:embed="rId7">
            <a:alphaModFix/>
          </a:blip>
          <a:stretch>
            <a:fillRect/>
          </a:stretch>
        </p:blipFill>
        <p:spPr>
          <a:xfrm>
            <a:off x="5710953" y="2637775"/>
            <a:ext cx="1587023" cy="12514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pic>
        <p:nvPicPr>
          <p:cNvPr id="414" name="Google Shape;414;p64"/>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415" name="Google Shape;415;p6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16" name="Google Shape;416;p64"/>
          <p:cNvSpPr txBox="1"/>
          <p:nvPr/>
        </p:nvSpPr>
        <p:spPr>
          <a:xfrm>
            <a:off x="381000" y="595300"/>
            <a:ext cx="3931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Ovulation + Hormones</a:t>
            </a:r>
            <a:r>
              <a:rPr lang="en-US" sz="2900">
                <a:solidFill>
                  <a:srgbClr val="FFFFFF"/>
                </a:solidFill>
                <a:latin typeface="Lexend Thin"/>
                <a:ea typeface="Lexend Thin"/>
                <a:cs typeface="Lexend Thin"/>
                <a:sym typeface="Lexend Thin"/>
              </a:rPr>
              <a:t> </a:t>
            </a:r>
            <a:endParaRPr sz="2900">
              <a:latin typeface="Lexend Thin"/>
              <a:ea typeface="Lexend Thin"/>
              <a:cs typeface="Lexend Thin"/>
              <a:sym typeface="Lexend Thin"/>
            </a:endParaRPr>
          </a:p>
        </p:txBody>
      </p:sp>
      <p:sp>
        <p:nvSpPr>
          <p:cNvPr id="417" name="Google Shape;417;p64"/>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418" name="Google Shape;418;p64"/>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419" name="Google Shape;419;p64"/>
          <p:cNvPicPr preferRelativeResize="0"/>
          <p:nvPr/>
        </p:nvPicPr>
        <p:blipFill rotWithShape="1">
          <a:blip r:embed="rId5">
            <a:alphaModFix/>
          </a:blip>
          <a:srcRect r="21253"/>
          <a:stretch/>
        </p:blipFill>
        <p:spPr>
          <a:xfrm>
            <a:off x="248775" y="1290800"/>
            <a:ext cx="6908700" cy="4883947"/>
          </a:xfrm>
          <a:prstGeom prst="rect">
            <a:avLst/>
          </a:prstGeom>
          <a:noFill/>
          <a:ln>
            <a:noFill/>
          </a:ln>
        </p:spPr>
      </p:pic>
      <p:pic>
        <p:nvPicPr>
          <p:cNvPr id="420" name="Google Shape;420;p64"/>
          <p:cNvPicPr preferRelativeResize="0"/>
          <p:nvPr/>
        </p:nvPicPr>
        <p:blipFill>
          <a:blip r:embed="rId6">
            <a:alphaModFix/>
          </a:blip>
          <a:stretch>
            <a:fillRect/>
          </a:stretch>
        </p:blipFill>
        <p:spPr>
          <a:xfrm>
            <a:off x="5335500" y="3394550"/>
            <a:ext cx="1962474" cy="1251426"/>
          </a:xfrm>
          <a:prstGeom prst="rect">
            <a:avLst/>
          </a:prstGeom>
          <a:noFill/>
          <a:ln>
            <a:noFill/>
          </a:ln>
        </p:spPr>
      </p:pic>
      <p:pic>
        <p:nvPicPr>
          <p:cNvPr id="421" name="Google Shape;421;p64"/>
          <p:cNvPicPr preferRelativeResize="0"/>
          <p:nvPr/>
        </p:nvPicPr>
        <p:blipFill>
          <a:blip r:embed="rId7">
            <a:alphaModFix/>
          </a:blip>
          <a:stretch>
            <a:fillRect/>
          </a:stretch>
        </p:blipFill>
        <p:spPr>
          <a:xfrm>
            <a:off x="5710953" y="2637775"/>
            <a:ext cx="1587023" cy="1251426"/>
          </a:xfrm>
          <a:prstGeom prst="rect">
            <a:avLst/>
          </a:prstGeom>
          <a:noFill/>
          <a:ln>
            <a:noFill/>
          </a:ln>
        </p:spPr>
      </p:pic>
      <p:sp>
        <p:nvSpPr>
          <p:cNvPr id="422" name="Google Shape;422;p64"/>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423" name="Google Shape;423;p64"/>
          <p:cNvPicPr preferRelativeResize="0"/>
          <p:nvPr/>
        </p:nvPicPr>
        <p:blipFill rotWithShape="1">
          <a:blip r:embed="rId3">
            <a:alphaModFix/>
          </a:blip>
          <a:srcRect l="12675" t="32672" r="72294" b="61004"/>
          <a:stretch/>
        </p:blipFill>
        <p:spPr>
          <a:xfrm>
            <a:off x="6179175" y="1916400"/>
            <a:ext cx="1267772" cy="238199"/>
          </a:xfrm>
          <a:prstGeom prst="rect">
            <a:avLst/>
          </a:prstGeom>
          <a:noFill/>
          <a:ln>
            <a:noFill/>
          </a:ln>
        </p:spPr>
      </p:pic>
      <p:sp>
        <p:nvSpPr>
          <p:cNvPr id="424" name="Google Shape;424;p64"/>
          <p:cNvSpPr/>
          <p:nvPr/>
        </p:nvSpPr>
        <p:spPr>
          <a:xfrm rot="10800000">
            <a:off x="6801825" y="1706300"/>
            <a:ext cx="189600" cy="1780800"/>
          </a:xfrm>
          <a:prstGeom prst="downArrow">
            <a:avLst>
              <a:gd name="adj1" fmla="val 50000"/>
              <a:gd name="adj2" fmla="val 142406"/>
            </a:avLst>
          </a:prstGeom>
          <a:solidFill>
            <a:srgbClr val="88888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64"/>
          <p:cNvSpPr txBox="1"/>
          <p:nvPr/>
        </p:nvSpPr>
        <p:spPr>
          <a:xfrm>
            <a:off x="6572775" y="1073200"/>
            <a:ext cx="8001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898989"/>
                </a:solidFill>
                <a:latin typeface="Calibri"/>
                <a:ea typeface="Calibri"/>
                <a:cs typeface="Calibri"/>
                <a:sym typeface="Calibri"/>
              </a:rPr>
              <a:t>P</a:t>
            </a:r>
            <a:endParaRPr sz="3400" b="1">
              <a:solidFill>
                <a:srgbClr val="898989"/>
              </a:solidFill>
              <a:latin typeface="Calibri"/>
              <a:ea typeface="Calibri"/>
              <a:cs typeface="Calibri"/>
              <a:sym typeface="Calibri"/>
            </a:endParaRPr>
          </a:p>
        </p:txBody>
      </p:sp>
      <p:sp>
        <p:nvSpPr>
          <p:cNvPr id="426" name="Google Shape;426;p64"/>
          <p:cNvSpPr txBox="1"/>
          <p:nvPr/>
        </p:nvSpPr>
        <p:spPr>
          <a:xfrm>
            <a:off x="4842525" y="1367000"/>
            <a:ext cx="6318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400" b="1">
                <a:solidFill>
                  <a:srgbClr val="3C78D8"/>
                </a:solidFill>
                <a:latin typeface="Calibri"/>
                <a:ea typeface="Calibri"/>
                <a:cs typeface="Calibri"/>
                <a:sym typeface="Calibri"/>
              </a:rPr>
              <a:t>E</a:t>
            </a:r>
            <a:endParaRPr sz="3400" b="1">
              <a:solidFill>
                <a:srgbClr val="3C78D8"/>
              </a:solidFill>
              <a:latin typeface="Calibri"/>
              <a:ea typeface="Calibri"/>
              <a:cs typeface="Calibri"/>
              <a:sym typeface="Calibri"/>
            </a:endParaRPr>
          </a:p>
        </p:txBody>
      </p:sp>
      <p:sp>
        <p:nvSpPr>
          <p:cNvPr id="427" name="Google Shape;427;p64"/>
          <p:cNvSpPr/>
          <p:nvPr/>
        </p:nvSpPr>
        <p:spPr>
          <a:xfrm rot="10800000">
            <a:off x="5091075" y="1906550"/>
            <a:ext cx="170100" cy="2236200"/>
          </a:xfrm>
          <a:prstGeom prst="downArrow">
            <a:avLst>
              <a:gd name="adj1" fmla="val 50000"/>
              <a:gd name="adj2" fmla="val 173491"/>
            </a:avLst>
          </a:prstGeom>
          <a:solidFill>
            <a:srgbClr val="3C78D8"/>
          </a:solidFill>
          <a:ln w="381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5"/>
          <p:cNvSpPr/>
          <p:nvPr/>
        </p:nvSpPr>
        <p:spPr>
          <a:xfrm rot="698">
            <a:off x="5112699" y="1163199"/>
            <a:ext cx="2957100" cy="2979600"/>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br>
              <a:rPr lang="en-US" sz="2800">
                <a:solidFill>
                  <a:schemeClr val="dk1"/>
                </a:solidFill>
                <a:latin typeface="Annie Use Your Telescope"/>
                <a:ea typeface="Annie Use Your Telescope"/>
                <a:cs typeface="Annie Use Your Telescope"/>
                <a:sym typeface="Annie Use Your Telescope"/>
              </a:rPr>
            </a:br>
            <a:r>
              <a:rPr lang="en-US" sz="2800">
                <a:solidFill>
                  <a:schemeClr val="dk1"/>
                </a:solidFill>
                <a:latin typeface="Annie Use Your Telescope"/>
                <a:ea typeface="Annie Use Your Telescope"/>
                <a:cs typeface="Annie Use Your Telescope"/>
                <a:sym typeface="Annie Use Your Telescope"/>
              </a:rPr>
              <a:t>…and produce the two main female hormones, estrogen and progesterone</a:t>
            </a:r>
            <a:endParaRPr sz="2800">
              <a:solidFill>
                <a:schemeClr val="accent6"/>
              </a:solidFill>
              <a:latin typeface="Permanent Marker"/>
              <a:ea typeface="Permanent Marker"/>
              <a:cs typeface="Permanent Marker"/>
              <a:sym typeface="Permanent Marker"/>
            </a:endParaRPr>
          </a:p>
        </p:txBody>
      </p:sp>
      <p:sp>
        <p:nvSpPr>
          <p:cNvPr id="434" name="Google Shape;434;p65"/>
          <p:cNvSpPr/>
          <p:nvPr/>
        </p:nvSpPr>
        <p:spPr>
          <a:xfrm rot="698">
            <a:off x="5188900" y="3906850"/>
            <a:ext cx="2957100" cy="2831400"/>
          </a:xfrm>
          <a:prstGeom prst="rect">
            <a:avLst/>
          </a:prstGeom>
          <a:solidFill>
            <a:srgbClr val="FCE5CD"/>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br>
              <a:rPr lang="en-US" sz="2800">
                <a:solidFill>
                  <a:srgbClr val="666666"/>
                </a:solidFill>
                <a:latin typeface="Annie Use Your Telescope"/>
                <a:ea typeface="Annie Use Your Telescope"/>
                <a:cs typeface="Annie Use Your Telescope"/>
                <a:sym typeface="Annie Use Your Telescope"/>
              </a:rPr>
            </a:br>
            <a:r>
              <a:rPr lang="en-US" sz="2800">
                <a:solidFill>
                  <a:srgbClr val="666666"/>
                </a:solidFill>
                <a:latin typeface="Annie Use Your Telescope"/>
                <a:ea typeface="Annie Use Your Telescope"/>
                <a:cs typeface="Annie Use Your Telescope"/>
                <a:sym typeface="Annie Use Your Telescope"/>
              </a:rPr>
              <a:t>This is why ovulation is a POWERFUL sign of your body’s health!</a:t>
            </a:r>
            <a:endParaRPr sz="2800" i="1">
              <a:solidFill>
                <a:srgbClr val="7C7DAD"/>
              </a:solidFill>
              <a:latin typeface="Permanent Marker"/>
              <a:ea typeface="Permanent Marker"/>
              <a:cs typeface="Permanent Marker"/>
              <a:sym typeface="Permanent Marker"/>
            </a:endParaRPr>
          </a:p>
          <a:p>
            <a:pPr marL="0" lvl="0" indent="0" algn="ctr" rtl="0">
              <a:spcBef>
                <a:spcPts val="0"/>
              </a:spcBef>
              <a:spcAft>
                <a:spcPts val="0"/>
              </a:spcAft>
              <a:buNone/>
            </a:pPr>
            <a:endParaRPr sz="2800">
              <a:solidFill>
                <a:schemeClr val="dk1"/>
              </a:solidFill>
              <a:latin typeface="Annie Use Your Telescope"/>
              <a:ea typeface="Annie Use Your Telescope"/>
              <a:cs typeface="Annie Use Your Telescope"/>
              <a:sym typeface="Annie Use Your Telescope"/>
            </a:endParaRPr>
          </a:p>
        </p:txBody>
      </p:sp>
      <p:sp>
        <p:nvSpPr>
          <p:cNvPr id="435" name="Google Shape;435;p65"/>
          <p:cNvSpPr/>
          <p:nvPr/>
        </p:nvSpPr>
        <p:spPr>
          <a:xfrm>
            <a:off x="4731975" y="3888200"/>
            <a:ext cx="798600" cy="798600"/>
          </a:xfrm>
          <a:prstGeom prst="ellipse">
            <a:avLst/>
          </a:prstGeom>
          <a:solidFill>
            <a:srgbClr val="F9CB9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6" name="Google Shape;436;p65"/>
          <p:cNvSpPr/>
          <p:nvPr/>
        </p:nvSpPr>
        <p:spPr>
          <a:xfrm rot="372709">
            <a:off x="4652095" y="1156773"/>
            <a:ext cx="798488" cy="798488"/>
          </a:xfrm>
          <a:prstGeom prst="ellipse">
            <a:avLst/>
          </a:prstGeom>
          <a:solidFill>
            <a:srgbClr val="F9CB9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7" name="Google Shape;437;p6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38" name="Google Shape;438;p65"/>
          <p:cNvSpPr txBox="1"/>
          <p:nvPr/>
        </p:nvSpPr>
        <p:spPr>
          <a:xfrm>
            <a:off x="381000" y="519100"/>
            <a:ext cx="85047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b="1">
                <a:solidFill>
                  <a:srgbClr val="FFFFFF"/>
                </a:solidFill>
                <a:latin typeface="Lexend"/>
                <a:ea typeface="Lexend"/>
                <a:cs typeface="Lexend"/>
                <a:sym typeface="Lexend"/>
              </a:rPr>
              <a:t>A sign of health</a:t>
            </a:r>
            <a:r>
              <a:rPr lang="en-US" sz="2800">
                <a:solidFill>
                  <a:srgbClr val="FFFFFF"/>
                </a:solidFill>
                <a:latin typeface="Lexend Thin"/>
                <a:ea typeface="Lexend Thin"/>
                <a:cs typeface="Lexend Thin"/>
                <a:sym typeface="Lexend Thin"/>
              </a:rPr>
              <a:t>… for your whole body!</a:t>
            </a:r>
            <a:endParaRPr sz="1200">
              <a:latin typeface="Lexend Thin"/>
              <a:ea typeface="Lexend Thin"/>
              <a:cs typeface="Lexend Thin"/>
              <a:sym typeface="Lexend Thin"/>
            </a:endParaRPr>
          </a:p>
        </p:txBody>
      </p:sp>
      <p:sp>
        <p:nvSpPr>
          <p:cNvPr id="439" name="Google Shape;439;p65"/>
          <p:cNvSpPr/>
          <p:nvPr/>
        </p:nvSpPr>
        <p:spPr>
          <a:xfrm rot="-22448">
            <a:off x="1367789" y="1176611"/>
            <a:ext cx="2940363" cy="2962866"/>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457200" lvl="0" indent="0" algn="l" rtl="0">
              <a:spcBef>
                <a:spcPts val="0"/>
              </a:spcBef>
              <a:spcAft>
                <a:spcPts val="0"/>
              </a:spcAft>
              <a:buNone/>
            </a:pPr>
            <a:endParaRPr sz="2800">
              <a:solidFill>
                <a:srgbClr val="666666"/>
              </a:solidFill>
              <a:latin typeface="Annie Use Your Telescope"/>
              <a:ea typeface="Annie Use Your Telescope"/>
              <a:cs typeface="Annie Use Your Telescope"/>
              <a:sym typeface="Annie Use Your Telescope"/>
            </a:endParaRPr>
          </a:p>
          <a:p>
            <a:pPr marL="457200" lvl="0" indent="0" algn="l" rtl="0">
              <a:spcBef>
                <a:spcPts val="0"/>
              </a:spcBef>
              <a:spcAft>
                <a:spcPts val="0"/>
              </a:spcAft>
              <a:buNone/>
            </a:pPr>
            <a:br>
              <a:rPr lang="en-US" sz="2800">
                <a:solidFill>
                  <a:srgbClr val="666666"/>
                </a:solidFill>
                <a:latin typeface="Annie Use Your Telescope"/>
                <a:ea typeface="Annie Use Your Telescope"/>
                <a:cs typeface="Annie Use Your Telescope"/>
                <a:sym typeface="Annie Use Your Telescope"/>
              </a:rPr>
            </a:br>
            <a:r>
              <a:rPr lang="en-US" sz="2800">
                <a:solidFill>
                  <a:srgbClr val="666666"/>
                </a:solidFill>
                <a:latin typeface="Annie Use Your Telescope"/>
                <a:ea typeface="Annie Use Your Telescope"/>
                <a:cs typeface="Annie Use Your Telescope"/>
                <a:sym typeface="Annie Use Your Telescope"/>
              </a:rPr>
              <a:t>The purpose of a woman’s cycle         </a:t>
            </a:r>
            <a:endParaRPr sz="1800">
              <a:solidFill>
                <a:srgbClr val="666666"/>
              </a:solidFill>
              <a:latin typeface="Annie Use Your Telescope"/>
              <a:ea typeface="Annie Use Your Telescope"/>
              <a:cs typeface="Annie Use Your Telescope"/>
              <a:sym typeface="Annie Use Your Telescope"/>
            </a:endParaRPr>
          </a:p>
          <a:p>
            <a:pPr marL="0" lvl="0" indent="0" algn="ctr" rtl="0">
              <a:spcBef>
                <a:spcPts val="0"/>
              </a:spcBef>
              <a:spcAft>
                <a:spcPts val="0"/>
              </a:spcAft>
              <a:buNone/>
            </a:pPr>
            <a:r>
              <a:rPr lang="en-US" sz="2800">
                <a:solidFill>
                  <a:srgbClr val="666666"/>
                </a:solidFill>
                <a:latin typeface="Annie Use Your Telescope"/>
                <a:ea typeface="Annie Use Your Telescope"/>
                <a:cs typeface="Annie Use Your Telescope"/>
                <a:sym typeface="Annie Use Your Telescope"/>
              </a:rPr>
              <a:t>is to develop &amp; ovulate an egg…</a:t>
            </a:r>
            <a:br>
              <a:rPr lang="en-US" sz="2800">
                <a:solidFill>
                  <a:srgbClr val="666666"/>
                </a:solidFill>
                <a:latin typeface="Annie Use Your Telescope"/>
                <a:ea typeface="Annie Use Your Telescope"/>
                <a:cs typeface="Annie Use Your Telescope"/>
                <a:sym typeface="Annie Use Your Telescope"/>
              </a:rPr>
            </a:br>
            <a:endParaRPr sz="2800">
              <a:solidFill>
                <a:srgbClr val="595959"/>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2800" i="1">
              <a:solidFill>
                <a:srgbClr val="7C7DAD"/>
              </a:solidFill>
              <a:latin typeface="Permanent Marker"/>
              <a:ea typeface="Permanent Marker"/>
              <a:cs typeface="Permanent Marker"/>
              <a:sym typeface="Permanent Marker"/>
            </a:endParaRPr>
          </a:p>
          <a:p>
            <a:pPr marL="0" lvl="0" indent="0" algn="ctr" rtl="0">
              <a:spcBef>
                <a:spcPts val="0"/>
              </a:spcBef>
              <a:spcAft>
                <a:spcPts val="0"/>
              </a:spcAft>
              <a:buNone/>
            </a:pPr>
            <a:endParaRPr sz="2600">
              <a:solidFill>
                <a:schemeClr val="accent6"/>
              </a:solidFill>
              <a:latin typeface="Permanent Marker"/>
              <a:ea typeface="Permanent Marker"/>
              <a:cs typeface="Permanent Marker"/>
              <a:sym typeface="Permanent Marker"/>
            </a:endParaRPr>
          </a:p>
        </p:txBody>
      </p:sp>
      <p:sp>
        <p:nvSpPr>
          <p:cNvPr id="440" name="Google Shape;440;p65"/>
          <p:cNvSpPr/>
          <p:nvPr/>
        </p:nvSpPr>
        <p:spPr>
          <a:xfrm rot="698">
            <a:off x="1488537" y="3906853"/>
            <a:ext cx="2957100" cy="2831400"/>
          </a:xfrm>
          <a:prstGeom prst="rect">
            <a:avLst/>
          </a:prstGeom>
          <a:solidFill>
            <a:srgbClr val="FCE5CD"/>
          </a:solidFill>
          <a:ln>
            <a:noFill/>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br>
              <a:rPr lang="en-US" sz="2800">
                <a:solidFill>
                  <a:srgbClr val="666666"/>
                </a:solidFill>
                <a:latin typeface="Annie Use Your Telescope"/>
                <a:ea typeface="Annie Use Your Telescope"/>
                <a:cs typeface="Annie Use Your Telescope"/>
                <a:sym typeface="Annie Use Your Telescope"/>
              </a:rPr>
            </a:br>
            <a:r>
              <a:rPr lang="en-US" sz="2800">
                <a:solidFill>
                  <a:srgbClr val="666666"/>
                </a:solidFill>
                <a:latin typeface="Annie Use Your Telescope"/>
                <a:ea typeface="Annie Use Your Telescope"/>
                <a:cs typeface="Annie Use Your Telescope"/>
                <a:sym typeface="Annie Use Your Telescope"/>
              </a:rPr>
              <a:t>Your brain and body </a:t>
            </a:r>
            <a:r>
              <a:rPr lang="en-US" sz="2800" u="sng">
                <a:solidFill>
                  <a:srgbClr val="666666"/>
                </a:solidFill>
                <a:latin typeface="Annie Use Your Telescope"/>
                <a:ea typeface="Annie Use Your Telescope"/>
                <a:cs typeface="Annie Use Your Telescope"/>
                <a:sym typeface="Annie Use Your Telescope"/>
              </a:rPr>
              <a:t>need </a:t>
            </a:r>
            <a:r>
              <a:rPr lang="en-US" sz="2800">
                <a:solidFill>
                  <a:srgbClr val="666666"/>
                </a:solidFill>
                <a:latin typeface="Annie Use Your Telescope"/>
                <a:ea typeface="Annie Use Your Telescope"/>
                <a:cs typeface="Annie Use Your Telescope"/>
                <a:sym typeface="Annie Use Your Telescope"/>
              </a:rPr>
              <a:t>these hormones, month to month, to be healthy and happy.</a:t>
            </a:r>
            <a:endParaRPr sz="2800" i="1">
              <a:solidFill>
                <a:srgbClr val="7C7DAD"/>
              </a:solidFill>
              <a:latin typeface="Permanent Marker"/>
              <a:ea typeface="Permanent Marker"/>
              <a:cs typeface="Permanent Marker"/>
              <a:sym typeface="Permanent Marker"/>
            </a:endParaRPr>
          </a:p>
        </p:txBody>
      </p:sp>
      <p:sp>
        <p:nvSpPr>
          <p:cNvPr id="441" name="Google Shape;441;p65"/>
          <p:cNvSpPr txBox="1"/>
          <p:nvPr/>
        </p:nvSpPr>
        <p:spPr>
          <a:xfrm>
            <a:off x="4826634" y="1220725"/>
            <a:ext cx="6093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b="1">
                <a:solidFill>
                  <a:srgbClr val="8587C2"/>
                </a:solidFill>
                <a:latin typeface="Lexend"/>
                <a:ea typeface="Lexend"/>
                <a:cs typeface="Lexend"/>
                <a:sym typeface="Lexend"/>
              </a:rPr>
              <a:t>2</a:t>
            </a:r>
            <a:endParaRPr sz="3300" b="1">
              <a:solidFill>
                <a:srgbClr val="8587C2"/>
              </a:solidFill>
              <a:latin typeface="Lexend"/>
              <a:ea typeface="Lexend"/>
              <a:cs typeface="Lexend"/>
              <a:sym typeface="Lexend"/>
            </a:endParaRPr>
          </a:p>
        </p:txBody>
      </p:sp>
      <p:sp>
        <p:nvSpPr>
          <p:cNvPr id="442" name="Google Shape;442;p65"/>
          <p:cNvSpPr/>
          <p:nvPr/>
        </p:nvSpPr>
        <p:spPr>
          <a:xfrm rot="372709">
            <a:off x="986195" y="1156773"/>
            <a:ext cx="798488" cy="798488"/>
          </a:xfrm>
          <a:prstGeom prst="ellipse">
            <a:avLst/>
          </a:prstGeom>
          <a:solidFill>
            <a:srgbClr val="F9CB9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3" name="Google Shape;443;p65"/>
          <p:cNvSpPr txBox="1"/>
          <p:nvPr/>
        </p:nvSpPr>
        <p:spPr>
          <a:xfrm rot="-1693">
            <a:off x="1156992" y="1202934"/>
            <a:ext cx="609300" cy="55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b="1">
                <a:solidFill>
                  <a:srgbClr val="8587C2"/>
                </a:solidFill>
                <a:latin typeface="Lexend"/>
                <a:ea typeface="Lexend"/>
                <a:cs typeface="Lexend"/>
                <a:sym typeface="Lexend"/>
              </a:rPr>
              <a:t>1</a:t>
            </a:r>
            <a:endParaRPr sz="3300" b="1">
              <a:solidFill>
                <a:srgbClr val="8587C2"/>
              </a:solidFill>
              <a:latin typeface="Lexend"/>
              <a:ea typeface="Lexend"/>
              <a:cs typeface="Lexend"/>
              <a:sym typeface="Lexend"/>
            </a:endParaRPr>
          </a:p>
        </p:txBody>
      </p:sp>
      <p:sp>
        <p:nvSpPr>
          <p:cNvPr id="444" name="Google Shape;444;p65"/>
          <p:cNvSpPr/>
          <p:nvPr/>
        </p:nvSpPr>
        <p:spPr>
          <a:xfrm>
            <a:off x="1062350" y="3888200"/>
            <a:ext cx="798600" cy="798600"/>
          </a:xfrm>
          <a:prstGeom prst="ellipse">
            <a:avLst/>
          </a:prstGeom>
          <a:solidFill>
            <a:srgbClr val="F9CB9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5" name="Google Shape;445;p65"/>
          <p:cNvSpPr txBox="1"/>
          <p:nvPr/>
        </p:nvSpPr>
        <p:spPr>
          <a:xfrm>
            <a:off x="1247134" y="3922200"/>
            <a:ext cx="6093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b="1">
                <a:solidFill>
                  <a:srgbClr val="8587C2"/>
                </a:solidFill>
                <a:latin typeface="Lexend"/>
                <a:ea typeface="Lexend"/>
                <a:cs typeface="Lexend"/>
                <a:sym typeface="Lexend"/>
              </a:rPr>
              <a:t>3</a:t>
            </a:r>
            <a:endParaRPr sz="3300" b="1">
              <a:solidFill>
                <a:srgbClr val="8587C2"/>
              </a:solidFill>
              <a:latin typeface="Lexend"/>
              <a:ea typeface="Lexend"/>
              <a:cs typeface="Lexend"/>
              <a:sym typeface="Lexend"/>
            </a:endParaRPr>
          </a:p>
        </p:txBody>
      </p:sp>
      <p:sp>
        <p:nvSpPr>
          <p:cNvPr id="446" name="Google Shape;446;p65"/>
          <p:cNvSpPr txBox="1"/>
          <p:nvPr/>
        </p:nvSpPr>
        <p:spPr>
          <a:xfrm>
            <a:off x="4902822" y="3900238"/>
            <a:ext cx="6093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b="1">
                <a:solidFill>
                  <a:srgbClr val="8587C2"/>
                </a:solidFill>
                <a:latin typeface="Lexend"/>
                <a:ea typeface="Lexend"/>
                <a:cs typeface="Lexend"/>
                <a:sym typeface="Lexend"/>
              </a:rPr>
              <a:t>4</a:t>
            </a:r>
            <a:endParaRPr sz="3300" b="1">
              <a:solidFill>
                <a:srgbClr val="8587C2"/>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6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53" name="Google Shape;453;p66"/>
          <p:cNvSpPr txBox="1"/>
          <p:nvPr/>
        </p:nvSpPr>
        <p:spPr>
          <a:xfrm>
            <a:off x="381000" y="519100"/>
            <a:ext cx="85047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b="1" u="sng">
                <a:solidFill>
                  <a:srgbClr val="FFFFFF"/>
                </a:solidFill>
                <a:latin typeface="Lexend"/>
                <a:ea typeface="Lexend"/>
                <a:cs typeface="Lexend"/>
                <a:sym typeface="Lexend"/>
              </a:rPr>
              <a:t>Seven Cycle Skill-Testing Questions</a:t>
            </a:r>
            <a:endParaRPr sz="1200" b="1" u="sng">
              <a:latin typeface="Lexend"/>
              <a:ea typeface="Lexend"/>
              <a:cs typeface="Lexend"/>
              <a:sym typeface="Lexend"/>
            </a:endParaRPr>
          </a:p>
        </p:txBody>
      </p:sp>
      <p:pic>
        <p:nvPicPr>
          <p:cNvPr id="454" name="Google Shape;454;p66"/>
          <p:cNvPicPr preferRelativeResize="0"/>
          <p:nvPr/>
        </p:nvPicPr>
        <p:blipFill>
          <a:blip r:embed="rId3">
            <a:alphaModFix/>
          </a:blip>
          <a:stretch>
            <a:fillRect/>
          </a:stretch>
        </p:blipFill>
        <p:spPr>
          <a:xfrm>
            <a:off x="2343256" y="1251075"/>
            <a:ext cx="4457526" cy="5480000"/>
          </a:xfrm>
          <a:prstGeom prst="rect">
            <a:avLst/>
          </a:prstGeom>
          <a:noFill/>
          <a:ln>
            <a:noFill/>
          </a:ln>
          <a:effectLst>
            <a:outerShdw blurRad="57150" dist="19050" dir="5400000" algn="bl" rotWithShape="0">
              <a:srgbClr val="000000"/>
            </a:outerShdw>
          </a:effectLst>
        </p:spPr>
      </p:pic>
      <p:sp>
        <p:nvSpPr>
          <p:cNvPr id="455" name="Google Shape;455;p66"/>
          <p:cNvSpPr/>
          <p:nvPr/>
        </p:nvSpPr>
        <p:spPr>
          <a:xfrm>
            <a:off x="1673112" y="2484800"/>
            <a:ext cx="5797800" cy="15876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pic>
        <p:nvPicPr>
          <p:cNvPr id="456" name="Google Shape;456;p66"/>
          <p:cNvPicPr preferRelativeResize="0"/>
          <p:nvPr/>
        </p:nvPicPr>
        <p:blipFill rotWithShape="1">
          <a:blip r:embed="rId4">
            <a:alphaModFix/>
          </a:blip>
          <a:srcRect l="2353"/>
          <a:stretch/>
        </p:blipFill>
        <p:spPr>
          <a:xfrm>
            <a:off x="2343250" y="1355475"/>
            <a:ext cx="4457526" cy="1129325"/>
          </a:xfrm>
          <a:prstGeom prst="rect">
            <a:avLst/>
          </a:prstGeom>
          <a:noFill/>
          <a:ln>
            <a:noFill/>
          </a:ln>
        </p:spPr>
      </p:pic>
      <p:sp>
        <p:nvSpPr>
          <p:cNvPr id="457" name="Google Shape;457;p66"/>
          <p:cNvSpPr txBox="1"/>
          <p:nvPr/>
        </p:nvSpPr>
        <p:spPr>
          <a:xfrm>
            <a:off x="1673100" y="2912725"/>
            <a:ext cx="5797800" cy="85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700">
                <a:solidFill>
                  <a:srgbClr val="757AA8"/>
                </a:solidFill>
                <a:latin typeface="Lexend"/>
                <a:ea typeface="Lexend"/>
                <a:cs typeface="Lexend"/>
                <a:sym typeface="Lexend"/>
              </a:rPr>
              <a:t>CHALLENGE!</a:t>
            </a:r>
            <a:endParaRPr sz="4700">
              <a:solidFill>
                <a:srgbClr val="757AA8"/>
              </a:solidFill>
              <a:latin typeface="Lexend"/>
              <a:ea typeface="Lexend"/>
              <a:cs typeface="Lexend"/>
              <a:sym typeface="Lexend"/>
            </a:endParaRPr>
          </a:p>
        </p:txBody>
      </p:sp>
      <p:sp>
        <p:nvSpPr>
          <p:cNvPr id="458" name="Google Shape;458;p66"/>
          <p:cNvSpPr txBox="1"/>
          <p:nvPr/>
        </p:nvSpPr>
        <p:spPr>
          <a:xfrm>
            <a:off x="276100" y="1192063"/>
            <a:ext cx="1774800" cy="92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i="1">
                <a:solidFill>
                  <a:srgbClr val="595959"/>
                </a:solidFill>
                <a:latin typeface="Annie Use Your Telescope"/>
                <a:ea typeface="Annie Use Your Telescope"/>
                <a:cs typeface="Annie Use Your Telescope"/>
                <a:sym typeface="Annie Use Your Telescope"/>
              </a:rPr>
              <a:t>Bet you can’t say that 10x fast!</a:t>
            </a:r>
            <a:endParaRPr sz="1800" i="1">
              <a:solidFill>
                <a:srgbClr val="595959"/>
              </a:solidFill>
              <a:latin typeface="Annie Use Your Telescope"/>
              <a:ea typeface="Annie Use Your Telescope"/>
              <a:cs typeface="Annie Use Your Telescope"/>
              <a:sym typeface="Annie Use Your Telescop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2"/>
        <p:cNvGrpSpPr/>
        <p:nvPr/>
      </p:nvGrpSpPr>
      <p:grpSpPr>
        <a:xfrm>
          <a:off x="0" y="0"/>
          <a:ext cx="0" cy="0"/>
          <a:chOff x="0" y="0"/>
          <a:chExt cx="0" cy="0"/>
        </a:xfrm>
      </p:grpSpPr>
      <p:sp>
        <p:nvSpPr>
          <p:cNvPr id="463" name="Google Shape;463;p67"/>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464" name="Google Shape;464;p67"/>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65" name="Google Shape;465;p67"/>
          <p:cNvSpPr txBox="1"/>
          <p:nvPr/>
        </p:nvSpPr>
        <p:spPr>
          <a:xfrm>
            <a:off x="226725" y="540800"/>
            <a:ext cx="808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Effects of</a:t>
            </a:r>
            <a:r>
              <a:rPr lang="en-US" sz="3000">
                <a:solidFill>
                  <a:srgbClr val="FFFFFF"/>
                </a:solidFill>
                <a:latin typeface="Lexend ExtraLight"/>
                <a:ea typeface="Lexend ExtraLight"/>
                <a:cs typeface="Lexend ExtraLight"/>
                <a:sym typeface="Lexend ExtraLight"/>
              </a:rPr>
              <a:t> </a:t>
            </a:r>
            <a:r>
              <a:rPr lang="en-US" sz="3000" b="1">
                <a:solidFill>
                  <a:srgbClr val="FFFFFF"/>
                </a:solidFill>
                <a:latin typeface="Lexend"/>
                <a:ea typeface="Lexend"/>
                <a:cs typeface="Lexend"/>
                <a:sym typeface="Lexend"/>
              </a:rPr>
              <a:t>estrogen</a:t>
            </a:r>
            <a:r>
              <a:rPr lang="en-US" sz="3000">
                <a:solidFill>
                  <a:srgbClr val="FFFFFF"/>
                </a:solidFill>
                <a:latin typeface="Lexend ExtraLight"/>
                <a:ea typeface="Lexend ExtraLight"/>
                <a:cs typeface="Lexend ExtraLight"/>
                <a:sym typeface="Lexend ExtraLight"/>
              </a:rPr>
              <a:t> &amp; </a:t>
            </a:r>
            <a:r>
              <a:rPr lang="en-US" sz="3000" b="1">
                <a:solidFill>
                  <a:srgbClr val="FFFFFF"/>
                </a:solidFill>
                <a:latin typeface="Lexend"/>
                <a:ea typeface="Lexend"/>
                <a:cs typeface="Lexend"/>
                <a:sym typeface="Lexend"/>
              </a:rPr>
              <a:t>progesterone </a:t>
            </a:r>
            <a:endParaRPr b="1">
              <a:latin typeface="Lexend"/>
              <a:ea typeface="Lexend"/>
              <a:cs typeface="Lexend"/>
              <a:sym typeface="Lexend"/>
            </a:endParaRPr>
          </a:p>
        </p:txBody>
      </p:sp>
      <p:graphicFrame>
        <p:nvGraphicFramePr>
          <p:cNvPr id="466" name="Google Shape;466;p67"/>
          <p:cNvGraphicFramePr/>
          <p:nvPr/>
        </p:nvGraphicFramePr>
        <p:xfrm>
          <a:off x="289413" y="1662125"/>
          <a:ext cx="8565150" cy="3870325"/>
        </p:xfrm>
        <a:graphic>
          <a:graphicData uri="http://schemas.openxmlformats.org/drawingml/2006/table">
            <a:tbl>
              <a:tblPr>
                <a:noFill/>
                <a:tableStyleId>{82B40560-4BBF-4946-B354-F44B1DCF17E2}</a:tableStyleId>
              </a:tblPr>
              <a:tblGrid>
                <a:gridCol w="2267250">
                  <a:extLst>
                    <a:ext uri="{9D8B030D-6E8A-4147-A177-3AD203B41FA5}">
                      <a16:colId xmlns:a16="http://schemas.microsoft.com/office/drawing/2014/main" val="20000"/>
                    </a:ext>
                  </a:extLst>
                </a:gridCol>
                <a:gridCol w="3183300">
                  <a:extLst>
                    <a:ext uri="{9D8B030D-6E8A-4147-A177-3AD203B41FA5}">
                      <a16:colId xmlns:a16="http://schemas.microsoft.com/office/drawing/2014/main" val="20001"/>
                    </a:ext>
                  </a:extLst>
                </a:gridCol>
                <a:gridCol w="3114600">
                  <a:extLst>
                    <a:ext uri="{9D8B030D-6E8A-4147-A177-3AD203B41FA5}">
                      <a16:colId xmlns:a16="http://schemas.microsoft.com/office/drawing/2014/main" val="20002"/>
                    </a:ext>
                  </a:extLst>
                </a:gridCol>
              </a:tblGrid>
              <a:tr h="498500">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i="0" u="none" strike="noStrike" cap="none">
                          <a:solidFill>
                            <a:srgbClr val="3C78D8"/>
                          </a:solidFill>
                          <a:latin typeface="Arial"/>
                          <a:ea typeface="Arial"/>
                          <a:cs typeface="Arial"/>
                          <a:sym typeface="Arial"/>
                        </a:rPr>
                        <a:t>estrogen</a:t>
                      </a:r>
                      <a:endParaRPr>
                        <a:solidFill>
                          <a:srgbClr val="3C78D8"/>
                        </a:solidFil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i="0" u="none" strike="noStrike" cap="none">
                          <a:solidFill>
                            <a:srgbClr val="595959"/>
                          </a:solidFill>
                          <a:latin typeface="Arial"/>
                          <a:ea typeface="Arial"/>
                          <a:cs typeface="Arial"/>
                          <a:sym typeface="Arial"/>
                        </a:rPr>
                        <a:t>progesterone</a:t>
                      </a:r>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uterus</a:t>
                      </a:r>
                      <a:endParaRPr sz="18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tones, contracts</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relaxes</a:t>
                      </a:r>
                      <a:r>
                        <a:rPr lang="en-US" sz="1600" b="1" i="0" u="none" strike="noStrike" cap="none">
                          <a:solidFill>
                            <a:srgbClr val="595959"/>
                          </a:solidFill>
                          <a:latin typeface="Calibri"/>
                          <a:ea typeface="Calibri"/>
                          <a:cs typeface="Calibri"/>
                          <a:sym typeface="Calibri"/>
                        </a:rPr>
                        <a:t> </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1"/>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uterine lining</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maintains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breast</a:t>
                      </a:r>
                      <a:r>
                        <a:rPr lang="en-US" sz="1800" b="1">
                          <a:solidFill>
                            <a:srgbClr val="595959"/>
                          </a:solidFill>
                          <a:latin typeface="Calibri"/>
                          <a:ea typeface="Calibri"/>
                          <a:cs typeface="Calibri"/>
                          <a:sym typeface="Calibri"/>
                        </a:rPr>
                        <a:t>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normalizes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3"/>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bones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forms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a:t>
                      </a:r>
                      <a:endParaRPr sz="160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FFF"/>
                    </a:solidFill>
                  </a:tcPr>
                </a:tc>
                <a:extLst>
                  <a:ext uri="{0D108BD9-81ED-4DB2-BD59-A6C34878D82A}">
                    <a16:rowId xmlns:a16="http://schemas.microsoft.com/office/drawing/2014/main" val="10004"/>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i="0" u="none" strike="noStrike" cap="none">
                          <a:solidFill>
                            <a:srgbClr val="595959"/>
                          </a:solidFill>
                          <a:latin typeface="Calibri"/>
                          <a:ea typeface="Calibri"/>
                          <a:cs typeface="Calibri"/>
                          <a:sym typeface="Calibri"/>
                        </a:rPr>
                        <a:t>blood vessels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i="0" u="none" strike="noStrike" cap="none">
                          <a:solidFill>
                            <a:srgbClr val="595959"/>
                          </a:solidFill>
                          <a:latin typeface="Calibri"/>
                          <a:ea typeface="Calibri"/>
                          <a:cs typeface="Calibri"/>
                          <a:sym typeface="Calibri"/>
                        </a:rPr>
                        <a:t>dilates, increases flow</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relaxes, normalizes clotting</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EA9999"/>
                    </a:solidFill>
                  </a:tcPr>
                </a:tc>
                <a:extLst>
                  <a:ext uri="{0D108BD9-81ED-4DB2-BD59-A6C34878D82A}">
                    <a16:rowId xmlns:a16="http://schemas.microsoft.com/office/drawing/2014/main" val="10005"/>
                  </a:ext>
                </a:extLst>
              </a:tr>
              <a:tr h="4478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brain cells</a:t>
                      </a:r>
                      <a:endParaRPr sz="18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stimulates</a:t>
                      </a:r>
                      <a:endParaRPr sz="16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 and heals</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B6D7A8"/>
                    </a:solidFill>
                  </a:tcPr>
                </a:tc>
                <a:extLst>
                  <a:ext uri="{0D108BD9-81ED-4DB2-BD59-A6C34878D82A}">
                    <a16:rowId xmlns:a16="http://schemas.microsoft.com/office/drawing/2014/main" val="10006"/>
                  </a:ext>
                </a:extLst>
              </a:tr>
              <a:tr h="6845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well-being</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2C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normal levels promote well-being; high levels increase anxiety</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2CC"/>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promotes sleep and relaxation;</a:t>
                      </a:r>
                      <a:endParaRPr sz="1600">
                        <a:solidFill>
                          <a:srgbClr val="595959"/>
                        </a:solidFill>
                        <a:latin typeface="Calibri"/>
                        <a:ea typeface="Calibri"/>
                        <a:cs typeface="Calibri"/>
                        <a:sym typeface="Calibri"/>
                      </a:endParaRPr>
                    </a:p>
                    <a:p>
                      <a:pPr marL="0" marR="0" lvl="0" indent="0" algn="l" rtl="0">
                        <a:spcBef>
                          <a:spcPts val="0"/>
                        </a:spcBef>
                        <a:spcAft>
                          <a:spcPts val="0"/>
                        </a:spcAft>
                        <a:buNone/>
                      </a:pPr>
                      <a:r>
                        <a:rPr lang="en-US" sz="1600">
                          <a:solidFill>
                            <a:srgbClr val="595959"/>
                          </a:solidFill>
                          <a:latin typeface="Calibri"/>
                          <a:ea typeface="Calibri"/>
                          <a:cs typeface="Calibri"/>
                          <a:sym typeface="Calibri"/>
                        </a:rPr>
                        <a:t>decreases anxiety</a:t>
                      </a:r>
                      <a:endParaRPr sz="1600">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F2CC"/>
                    </a:solidFill>
                  </a:tcPr>
                </a:tc>
                <a:extLst>
                  <a:ext uri="{0D108BD9-81ED-4DB2-BD59-A6C34878D82A}">
                    <a16:rowId xmlns:a16="http://schemas.microsoft.com/office/drawing/2014/main" val="10007"/>
                  </a:ext>
                </a:extLst>
              </a:tr>
            </a:tbl>
          </a:graphicData>
        </a:graphic>
      </p:graphicFrame>
      <p:sp>
        <p:nvSpPr>
          <p:cNvPr id="467" name="Google Shape;467;p67"/>
          <p:cNvSpPr/>
          <p:nvPr/>
        </p:nvSpPr>
        <p:spPr>
          <a:xfrm>
            <a:off x="91350" y="1385875"/>
            <a:ext cx="8961300" cy="4494600"/>
          </a:xfrm>
          <a:prstGeom prst="roundRect">
            <a:avLst>
              <a:gd name="adj" fmla="val 16667"/>
            </a:avLst>
          </a:prstGeom>
          <a:noFill/>
          <a:ln w="28575" cap="flat" cmpd="sng">
            <a:solidFill>
              <a:srgbClr val="8F92BC"/>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67"/>
          <p:cNvSpPr/>
          <p:nvPr/>
        </p:nvSpPr>
        <p:spPr>
          <a:xfrm>
            <a:off x="276075" y="2595225"/>
            <a:ext cx="7647600" cy="554100"/>
          </a:xfrm>
          <a:prstGeom prst="ellipse">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68"/>
          <p:cNvPicPr preferRelativeResize="0"/>
          <p:nvPr/>
        </p:nvPicPr>
        <p:blipFill rotWithShape="1">
          <a:blip r:embed="rId3">
            <a:alphaModFix amt="32000"/>
          </a:blip>
          <a:srcRect t="3781"/>
          <a:stretch/>
        </p:blipFill>
        <p:spPr>
          <a:xfrm>
            <a:off x="143150" y="1134600"/>
            <a:ext cx="6578452" cy="3819698"/>
          </a:xfrm>
          <a:prstGeom prst="rect">
            <a:avLst/>
          </a:prstGeom>
          <a:noFill/>
          <a:ln>
            <a:noFill/>
          </a:ln>
        </p:spPr>
      </p:pic>
      <p:pic>
        <p:nvPicPr>
          <p:cNvPr id="475" name="Google Shape;475;p68"/>
          <p:cNvPicPr preferRelativeResize="0"/>
          <p:nvPr/>
        </p:nvPicPr>
        <p:blipFill>
          <a:blip r:embed="rId4">
            <a:alphaModFix amt="51000"/>
          </a:blip>
          <a:stretch>
            <a:fillRect/>
          </a:stretch>
        </p:blipFill>
        <p:spPr>
          <a:xfrm>
            <a:off x="4157946" y="2749279"/>
            <a:ext cx="1530579" cy="976015"/>
          </a:xfrm>
          <a:prstGeom prst="rect">
            <a:avLst/>
          </a:prstGeom>
          <a:noFill/>
          <a:ln>
            <a:noFill/>
          </a:ln>
        </p:spPr>
      </p:pic>
      <p:pic>
        <p:nvPicPr>
          <p:cNvPr id="476" name="Google Shape;476;p68"/>
          <p:cNvPicPr preferRelativeResize="0"/>
          <p:nvPr/>
        </p:nvPicPr>
        <p:blipFill>
          <a:blip r:embed="rId5">
            <a:alphaModFix amt="32000"/>
          </a:blip>
          <a:stretch>
            <a:fillRect/>
          </a:stretch>
        </p:blipFill>
        <p:spPr>
          <a:xfrm>
            <a:off x="4450769" y="2159054"/>
            <a:ext cx="1237757" cy="976014"/>
          </a:xfrm>
          <a:prstGeom prst="rect">
            <a:avLst/>
          </a:prstGeom>
          <a:noFill/>
          <a:ln>
            <a:noFill/>
          </a:ln>
        </p:spPr>
      </p:pic>
      <p:pic>
        <p:nvPicPr>
          <p:cNvPr id="477" name="Google Shape;477;p68"/>
          <p:cNvPicPr preferRelativeResize="0"/>
          <p:nvPr/>
        </p:nvPicPr>
        <p:blipFill rotWithShape="1">
          <a:blip r:embed="rId3">
            <a:alphaModFix amt="32000"/>
          </a:blip>
          <a:srcRect l="12675" t="32672" r="72294" b="61004"/>
          <a:stretch/>
        </p:blipFill>
        <p:spPr>
          <a:xfrm>
            <a:off x="4815946" y="1596438"/>
            <a:ext cx="988762" cy="185777"/>
          </a:xfrm>
          <a:prstGeom prst="rect">
            <a:avLst/>
          </a:prstGeom>
          <a:noFill/>
          <a:ln>
            <a:noFill/>
          </a:ln>
        </p:spPr>
      </p:pic>
      <p:sp>
        <p:nvSpPr>
          <p:cNvPr id="478" name="Google Shape;478;p68"/>
          <p:cNvSpPr txBox="1">
            <a:spLocks noGrp="1"/>
          </p:cNvSpPr>
          <p:nvPr>
            <p:ph type="title"/>
          </p:nvPr>
        </p:nvSpPr>
        <p:spPr>
          <a:xfrm>
            <a:off x="295550" y="242400"/>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a:latin typeface="Lexend Thin"/>
                <a:ea typeface="Lexend Thin"/>
                <a:cs typeface="Lexend Thin"/>
                <a:sym typeface="Lexend Thin"/>
              </a:rPr>
              <a:t>Menstruation is n</a:t>
            </a:r>
            <a:r>
              <a:rPr lang="en-US" sz="3000">
                <a:solidFill>
                  <a:schemeClr val="lt1"/>
                </a:solidFill>
                <a:latin typeface="Lexend Thin"/>
                <a:ea typeface="Lexend Thin"/>
                <a:cs typeface="Lexend Thin"/>
                <a:sym typeface="Lexend Thin"/>
              </a:rPr>
              <a:t>ormal and heal</a:t>
            </a:r>
            <a:r>
              <a:rPr lang="en-US" sz="3000">
                <a:latin typeface="Lexend Thin"/>
                <a:ea typeface="Lexend Thin"/>
                <a:cs typeface="Lexend Thin"/>
                <a:sym typeface="Lexend Thin"/>
              </a:rPr>
              <a:t>thy. </a:t>
            </a:r>
            <a:r>
              <a:rPr lang="en-US" sz="3000" b="1">
                <a:latin typeface="Lexend"/>
                <a:ea typeface="Lexend"/>
                <a:cs typeface="Lexend"/>
                <a:sym typeface="Lexend"/>
              </a:rPr>
              <a:t>Period.</a:t>
            </a:r>
            <a:r>
              <a:rPr lang="en-US" sz="3000" b="1">
                <a:solidFill>
                  <a:schemeClr val="lt1"/>
                </a:solidFill>
                <a:latin typeface="Lexend"/>
                <a:ea typeface="Lexend"/>
                <a:cs typeface="Lexend"/>
                <a:sym typeface="Lexend"/>
              </a:rPr>
              <a:t> </a:t>
            </a:r>
            <a:endParaRPr sz="3000" b="1">
              <a:solidFill>
                <a:schemeClr val="lt1"/>
              </a:solidFill>
              <a:latin typeface="Lexend"/>
              <a:ea typeface="Lexend"/>
              <a:cs typeface="Lexend"/>
              <a:sym typeface="Lexend"/>
            </a:endParaRPr>
          </a:p>
        </p:txBody>
      </p:sp>
      <p:cxnSp>
        <p:nvCxnSpPr>
          <p:cNvPr id="479" name="Google Shape;479;p68"/>
          <p:cNvCxnSpPr/>
          <p:nvPr/>
        </p:nvCxnSpPr>
        <p:spPr>
          <a:xfrm>
            <a:off x="1388387" y="2378034"/>
            <a:ext cx="3225600" cy="1913400"/>
          </a:xfrm>
          <a:prstGeom prst="straightConnector1">
            <a:avLst/>
          </a:prstGeom>
          <a:noFill/>
          <a:ln w="28575" cap="flat" cmpd="sng">
            <a:solidFill>
              <a:schemeClr val="dk2"/>
            </a:solidFill>
            <a:prstDash val="dot"/>
            <a:round/>
            <a:headEnd type="none" w="med" len="med"/>
            <a:tailEnd type="none" w="med" len="med"/>
          </a:ln>
        </p:spPr>
      </p:cxnSp>
      <p:pic>
        <p:nvPicPr>
          <p:cNvPr id="480" name="Google Shape;480;p68"/>
          <p:cNvPicPr preferRelativeResize="0"/>
          <p:nvPr/>
        </p:nvPicPr>
        <p:blipFill rotWithShape="1">
          <a:blip r:embed="rId6">
            <a:alphaModFix amt="32000"/>
          </a:blip>
          <a:srcRect t="4807"/>
          <a:stretch/>
        </p:blipFill>
        <p:spPr>
          <a:xfrm>
            <a:off x="143150" y="1172825"/>
            <a:ext cx="6842724" cy="3389397"/>
          </a:xfrm>
          <a:prstGeom prst="rect">
            <a:avLst/>
          </a:prstGeom>
          <a:noFill/>
          <a:ln>
            <a:noFill/>
          </a:ln>
        </p:spPr>
      </p:pic>
      <p:pic>
        <p:nvPicPr>
          <p:cNvPr id="481" name="Google Shape;481;p68"/>
          <p:cNvPicPr preferRelativeResize="0"/>
          <p:nvPr/>
        </p:nvPicPr>
        <p:blipFill rotWithShape="1">
          <a:blip r:embed="rId7">
            <a:alphaModFix/>
          </a:blip>
          <a:srcRect l="1863" r="6812" b="11339"/>
          <a:stretch/>
        </p:blipFill>
        <p:spPr>
          <a:xfrm>
            <a:off x="2791313" y="3722063"/>
            <a:ext cx="4556675" cy="3056725"/>
          </a:xfrm>
          <a:prstGeom prst="rect">
            <a:avLst/>
          </a:prstGeom>
          <a:noFill/>
          <a:ln>
            <a:noFill/>
          </a:ln>
        </p:spPr>
      </p:pic>
      <p:sp>
        <p:nvSpPr>
          <p:cNvPr id="482" name="Google Shape;482;p68"/>
          <p:cNvSpPr/>
          <p:nvPr/>
        </p:nvSpPr>
        <p:spPr>
          <a:xfrm>
            <a:off x="3249138" y="3218400"/>
            <a:ext cx="3770400" cy="3560400"/>
          </a:xfrm>
          <a:prstGeom prst="ellipse">
            <a:avLst/>
          </a:prstGeom>
          <a:noFill/>
          <a:ln w="9525" cap="flat" cmpd="sng">
            <a:solidFill>
              <a:srgbClr val="FF00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68"/>
          <p:cNvSpPr/>
          <p:nvPr/>
        </p:nvSpPr>
        <p:spPr>
          <a:xfrm rot="360923">
            <a:off x="5939343" y="1282371"/>
            <a:ext cx="2962914" cy="2729384"/>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38101" lvl="0" indent="0" algn="ctr" rtl="0">
              <a:lnSpc>
                <a:spcPct val="115000"/>
              </a:lnSpc>
              <a:spcBef>
                <a:spcPts val="0"/>
              </a:spcBef>
              <a:spcAft>
                <a:spcPts val="0"/>
              </a:spcAft>
              <a:buNone/>
            </a:pPr>
            <a:r>
              <a:rPr lang="en-US" sz="2300" b="1">
                <a:solidFill>
                  <a:srgbClr val="666666"/>
                </a:solidFill>
                <a:latin typeface="Annie Use Your Telescope"/>
                <a:ea typeface="Annie Use Your Telescope"/>
                <a:cs typeface="Annie Use Your Telescope"/>
                <a:sym typeface="Annie Use Your Telescope"/>
              </a:rPr>
              <a:t>During the cycle, estrogen &amp; progesterone build up</a:t>
            </a:r>
            <a:r>
              <a:rPr lang="en-US" sz="1300" b="1">
                <a:solidFill>
                  <a:srgbClr val="666666"/>
                </a:solidFill>
                <a:latin typeface="Annie Use Your Telescope"/>
                <a:ea typeface="Annie Use Your Telescope"/>
                <a:cs typeface="Annie Use Your Telescope"/>
                <a:sym typeface="Annie Use Your Telescope"/>
              </a:rPr>
              <a:t> </a:t>
            </a:r>
            <a:r>
              <a:rPr lang="en-US" sz="2300" b="1">
                <a:solidFill>
                  <a:srgbClr val="666666"/>
                </a:solidFill>
                <a:latin typeface="Annie Use Your Telescope"/>
                <a:ea typeface="Annie Use Your Telescope"/>
                <a:cs typeface="Annie Use Your Telescope"/>
                <a:sym typeface="Annie Use Your Telescope"/>
              </a:rPr>
              <a:t>the lining of the uterus. At the end of a cycle, the lining falls away.</a:t>
            </a:r>
            <a:endParaRPr sz="3100" b="1">
              <a:solidFill>
                <a:srgbClr val="666666"/>
              </a:solidFill>
              <a:latin typeface="Annie Use Your Telescope"/>
              <a:ea typeface="Annie Use Your Telescope"/>
              <a:cs typeface="Annie Use Your Telescope"/>
              <a:sym typeface="Annie Use Your Telescop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487"/>
        <p:cNvGrpSpPr/>
        <p:nvPr/>
      </p:nvGrpSpPr>
      <p:grpSpPr>
        <a:xfrm>
          <a:off x="0" y="0"/>
          <a:ext cx="0" cy="0"/>
          <a:chOff x="0" y="0"/>
          <a:chExt cx="0" cy="0"/>
        </a:xfrm>
      </p:grpSpPr>
      <p:sp>
        <p:nvSpPr>
          <p:cNvPr id="488" name="Google Shape;488;p6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489" name="Google Shape;489;p69"/>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490" name="Google Shape;490;p69"/>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491" name="Google Shape;491;p69"/>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492" name="Google Shape;492;p6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4</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1136</Words>
  <Application>Microsoft Office PowerPoint</Application>
  <PresentationFormat>On-screen Show (4:3)</PresentationFormat>
  <Paragraphs>114</Paragraphs>
  <Slides>15</Slides>
  <Notes>15</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15</vt:i4>
      </vt:variant>
    </vt:vector>
  </HeadingPairs>
  <TitlesOfParts>
    <vt:vector size="30" baseType="lpstr">
      <vt:lpstr>Permanent Marker</vt:lpstr>
      <vt:lpstr>Annie Use Your Telescope</vt:lpstr>
      <vt:lpstr>Lexend ExtraLight</vt:lpstr>
      <vt:lpstr>Lexend Thin</vt:lpstr>
      <vt:lpstr>Caveat</vt:lpstr>
      <vt:lpstr>Lexend</vt:lpstr>
      <vt:lpstr>Lexend Medium</vt:lpstr>
      <vt:lpstr>Lexend Light</vt:lpstr>
      <vt:lpstr>Arial</vt:lpstr>
      <vt:lpstr>Calibri</vt:lpstr>
      <vt:lpstr>2_femmtrial</vt:lpstr>
      <vt:lpstr>94_femmtrial</vt:lpstr>
      <vt:lpstr>2_FEMM Powerpoint_VER02</vt:lpstr>
      <vt:lpstr>5_femmtrial</vt:lpstr>
      <vt:lpstr>4_FEMM Powerpoint_VER02</vt:lpstr>
      <vt:lpstr>Grade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Menstruation is normal and healthy. Period. </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2024-11-19T02:24:05Z</dcterms:modified>
</cp:coreProperties>
</file>