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 id="2147483659" r:id="rId3"/>
    <p:sldMasterId id="2147483660" r:id="rId4"/>
    <p:sldMasterId id="2147483661" r:id="rId5"/>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embeddedFontLst>
    <p:embeddedFont>
      <p:font typeface="Annie Use Your Telescope" panose="02000000000000000000" pitchFamily="2" charset="0"/>
      <p:regular r:id="rId27"/>
    </p:embeddedFont>
    <p:embeddedFont>
      <p:font typeface="Caveat" pitchFamily="2" charset="0"/>
      <p:regular r:id="rId28"/>
      <p:bold r:id="rId29"/>
    </p:embeddedFont>
    <p:embeddedFont>
      <p:font typeface="Comfortaa" pitchFamily="2" charset="0"/>
      <p:regular r:id="rId30"/>
      <p:bold r:id="rId31"/>
    </p:embeddedFont>
    <p:embeddedFont>
      <p:font typeface="Lexend" pitchFamily="2" charset="0"/>
      <p:regular r:id="rId32"/>
      <p:bold r:id="rId33"/>
    </p:embeddedFont>
    <p:embeddedFont>
      <p:font typeface="Lexend Medium" pitchFamily="2" charset="0"/>
      <p:regular r:id="rId34"/>
      <p:bold r:id="rId35"/>
    </p:embeddedFont>
    <p:embeddedFont>
      <p:font typeface="Lexend Thin" pitchFamily="2"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FEE412C-7AAA-4E01-B136-5D971DEE0D4C}">
  <a:tblStyle styleId="{7FEE412C-7AAA-4E01-B136-5D971DEE0D4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8.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7.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PH"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5564440d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PH" sz="1300" i="1">
                <a:solidFill>
                  <a:schemeClr val="dk1"/>
                </a:solidFill>
                <a:latin typeface="Calibri"/>
                <a:ea typeface="Calibri"/>
                <a:cs typeface="Calibri"/>
                <a:sym typeface="Calibri"/>
              </a:rPr>
              <a:t>Start by placing three chairs in the front of the classroom. Choose three students to be the ‘experts’ sitting in the chairs. Give each expert a piece of paper and a marker, to write down their answer. </a:t>
            </a:r>
            <a:br>
              <a:rPr lang="en-PH" sz="1300" i="1">
                <a:solidFill>
                  <a:schemeClr val="dk1"/>
                </a:solidFill>
                <a:latin typeface="Calibri"/>
                <a:ea typeface="Calibri"/>
                <a:cs typeface="Calibri"/>
                <a:sym typeface="Calibri"/>
              </a:rPr>
            </a:br>
            <a:br>
              <a:rPr lang="en-PH" sz="1300" i="1">
                <a:solidFill>
                  <a:schemeClr val="dk1"/>
                </a:solidFill>
                <a:latin typeface="Calibri"/>
                <a:ea typeface="Calibri"/>
                <a:cs typeface="Calibri"/>
                <a:sym typeface="Calibri"/>
              </a:rPr>
            </a:br>
            <a:r>
              <a:rPr lang="en-PH" sz="1300" i="1">
                <a:solidFill>
                  <a:schemeClr val="dk1"/>
                </a:solidFill>
                <a:latin typeface="Calibri"/>
                <a:ea typeface="Calibri"/>
                <a:cs typeface="Calibri"/>
                <a:sym typeface="Calibri"/>
              </a:rPr>
              <a:t>Explain that the teacher will ask a question, and the experts will write down their answer, but hold their paper to their chest so no one else can see. When asked, the experts will reveal their answer. If the expert is correct, they can remain in their chair for the next round. If an expert is incorrect, any student in the class can raise their hand to give the correct answer and start a new panel of experts. </a:t>
            </a:r>
            <a:br>
              <a:rPr lang="en-PH" sz="1300" i="1">
                <a:solidFill>
                  <a:schemeClr val="dk1"/>
                </a:solidFill>
                <a:latin typeface="Calibri"/>
                <a:ea typeface="Calibri"/>
                <a:cs typeface="Calibri"/>
                <a:sym typeface="Calibri"/>
              </a:rPr>
            </a:br>
            <a:br>
              <a:rPr lang="en-PH" sz="1300" i="1">
                <a:solidFill>
                  <a:schemeClr val="dk1"/>
                </a:solidFill>
                <a:latin typeface="Calibri"/>
                <a:ea typeface="Calibri"/>
                <a:cs typeface="Calibri"/>
                <a:sym typeface="Calibri"/>
              </a:rPr>
            </a:br>
            <a:r>
              <a:rPr lang="en-PH" sz="1300" i="1">
                <a:solidFill>
                  <a:schemeClr val="dk1"/>
                </a:solidFill>
                <a:latin typeface="Calibri"/>
                <a:ea typeface="Calibri"/>
                <a:cs typeface="Calibri"/>
                <a:sym typeface="Calibri"/>
              </a:rPr>
              <a:t>NOTE: Clicking on the slide will reveal the answer(s).  </a:t>
            </a:r>
            <a:endParaRPr/>
          </a:p>
        </p:txBody>
      </p:sp>
      <p:sp>
        <p:nvSpPr>
          <p:cNvPr id="95" name="Google Shape;95;g25564440dd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564440dd9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104" name="Google Shape;104;g25564440dd9_0_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ef902957c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116" name="Google Shape;116;g1ef902957c2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ef902957c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128" name="Google Shape;128;g1ef902957c2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5564440dd9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140" name="Google Shape;140;g25564440dd9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ef902957c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152" name="Google Shape;152;g1ef902957c2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ef902957c2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0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Hormones influence the development of your brain, bones, body systems and more!</a:t>
            </a:r>
            <a:endParaRPr sz="1300" b="1" i="1">
              <a:solidFill>
                <a:schemeClr val="dk1"/>
              </a:solidFill>
              <a:latin typeface="Calibri"/>
              <a:ea typeface="Calibri"/>
              <a:cs typeface="Calibri"/>
              <a:sym typeface="Calibri"/>
            </a:endParaRPr>
          </a:p>
        </p:txBody>
      </p:sp>
      <p:sp>
        <p:nvSpPr>
          <p:cNvPr id="165" name="Google Shape;165;g1ef902957c2_0_1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ef902957c2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ef902957c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PH" sz="1300">
                <a:solidFill>
                  <a:schemeClr val="dk1"/>
                </a:solidFill>
                <a:latin typeface="Calibri"/>
                <a:ea typeface="Calibri"/>
                <a:cs typeface="Calibri"/>
                <a:sym typeface="Calibri"/>
              </a:rPr>
              <a:t>Hormones are controlled by the brain.</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PH"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PH" sz="1300">
                <a:solidFill>
                  <a:schemeClr val="dk1"/>
                </a:solidFill>
                <a:latin typeface="Calibri"/>
                <a:ea typeface="Calibri"/>
                <a:cs typeface="Calibri"/>
                <a:sym typeface="Calibri"/>
              </a:rPr>
              <a:t>Your brain and your hormones are constantly in communication. The hormones estrogen and progesterone shape your brain. Together, they help with memory, attention and language!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76" name="Google Shape;176;g1ef902957c2_0_6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ef902957c2_0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ef902957c2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It is very common to experience mood changes as you go through puberty. After all, we have learned a lot about how much hormones influence your brain! Even minor drops in estrogen can make us feel irritable or anxious. Progesterone, which is produced after ovulation, calms us down and can help us sleep better. But you don’t want only progesterone as you need estrogen, too! Remember: estrogen and progesterone balance each other out, through the different points in the cycle.</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188" name="Google Shape;188;g1ef902957c2_0_4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ef902957c2_0_1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ef902957c2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PH" sz="1300">
                <a:solidFill>
                  <a:schemeClr val="dk1"/>
                </a:solidFill>
                <a:latin typeface="Calibri"/>
                <a:ea typeface="Calibri"/>
                <a:cs typeface="Calibri"/>
                <a:sym typeface="Calibri"/>
              </a:rPr>
              <a:t>Now, you may be thinking, </a:t>
            </a:r>
            <a:r>
              <a:rPr lang="en-PH" sz="1300" i="1">
                <a:solidFill>
                  <a:schemeClr val="dk1"/>
                </a:solidFill>
                <a:latin typeface="Calibri"/>
                <a:ea typeface="Calibri"/>
                <a:cs typeface="Calibri"/>
                <a:sym typeface="Calibri"/>
              </a:rPr>
              <a:t>if only there was a way that you could see what your hormones were doing inside your body? </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Estrogen and progesterone produce different effects on the body. These ‘effects’ are called biomarkers (bio = life, markers = signs) and they can help you understand the hormonal activity taking place inside your body. It’s kind of like a superpower that you have as a woman!</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01" name="Google Shape;201;g1ef902957c2_0_18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ef902957c2_0_2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ef902957c2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These are the four colors we use to track the hormonal changes occurring in our bodies: red, yellow, blue and gray. Each color represents a different biomarker: bleeding, pasty, moist and dry. These four biomarkers tell us what our hormones are doing in our body.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16" name="Google Shape;216;g1ef902957c2_0_21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ef9e14553e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ef9e14553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This is called a chart. Charting is a way to write down hormonal health observations. A chart can be as simple as a piece of paper with your name, the date and the different biomarkers and their colors. In this example, Kyla started charting her biomarkers on April 5th, so she wrote down her first observation under day 1.</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36" name="Google Shape;236;g1ef9e14553e_0_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ef9e14553e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ef9e14553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The most obvious biomarker to see is bleeding. Bleeding tells us that the uterine lining has built up and is now shedding. On the chart, we mark this with </a:t>
            </a:r>
            <a:r>
              <a:rPr lang="en-PH" sz="1300">
                <a:solidFill>
                  <a:srgbClr val="434343"/>
                </a:solidFill>
                <a:highlight>
                  <a:srgbClr val="EA9999"/>
                </a:highlight>
                <a:latin typeface="Calibri"/>
                <a:ea typeface="Calibri"/>
                <a:cs typeface="Calibri"/>
                <a:sym typeface="Calibri"/>
              </a:rPr>
              <a:t>red.</a:t>
            </a:r>
            <a:r>
              <a:rPr lang="en-PH" sz="1300">
                <a:solidFill>
                  <a:schemeClr val="dk1"/>
                </a:solidFill>
                <a:latin typeface="Calibri"/>
                <a:ea typeface="Calibri"/>
                <a:cs typeface="Calibri"/>
                <a:sym typeface="Calibri"/>
              </a:rPr>
              <a:t> Tracking your bleeding pattern will be easy and obvious and is something that every woman does to understand and manage her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Estrogen and progesterone also have signs that you can see in your body. Estrogen causes the cervix, the small canal at the base of the uterus, to produce a cervical fluid. Low levels of estrogen produce low levels of cervical fluid. As this fluid travels down the vaginal canal it can mix with the normal, slight shedding of tissue in the body.  You might notice this as a pasty or crumbly observation on the inside of your underwear. To chart this, we would mark this low level of estrogen in the body with the </a:t>
            </a:r>
            <a:r>
              <a:rPr lang="en-PH" sz="1300">
                <a:solidFill>
                  <a:schemeClr val="dk1"/>
                </a:solidFill>
                <a:highlight>
                  <a:srgbClr val="FFFFFF"/>
                </a:highlight>
                <a:latin typeface="Calibri"/>
                <a:ea typeface="Calibri"/>
                <a:cs typeface="Calibri"/>
                <a:sym typeface="Calibri"/>
              </a:rPr>
              <a:t>color</a:t>
            </a:r>
            <a:r>
              <a:rPr lang="en-PH" sz="1300">
                <a:solidFill>
                  <a:schemeClr val="dk1"/>
                </a:solidFill>
                <a:highlight>
                  <a:srgbClr val="FFE599"/>
                </a:highlight>
                <a:latin typeface="Calibri"/>
                <a:ea typeface="Calibri"/>
                <a:cs typeface="Calibri"/>
                <a:sym typeface="Calibri"/>
              </a:rPr>
              <a:t> yellow.</a:t>
            </a:r>
            <a:r>
              <a:rPr lang="en-PH" sz="1300">
                <a:solidFill>
                  <a:schemeClr val="dk1"/>
                </a:solidFill>
                <a:latin typeface="Calibri"/>
                <a:ea typeface="Calibri"/>
                <a:cs typeface="Calibri"/>
                <a:sym typeface="Calibri"/>
              </a:rPr>
              <a:t> </a:t>
            </a:r>
            <a:br>
              <a:rPr lang="en-PH"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As estrogen levels get higher, you might feel a sensation of moistness when you wipe after using the bathroom. Higher levels of estrogen in the ovary produce higher levels of cervical fluid. To chart this, we would mark this higher level of estrogen, with the</a:t>
            </a:r>
            <a:r>
              <a:rPr lang="en-PH" sz="1300">
                <a:solidFill>
                  <a:schemeClr val="dk1"/>
                </a:solidFill>
                <a:highlight>
                  <a:srgbClr val="FFFFFF"/>
                </a:highlight>
                <a:latin typeface="Calibri"/>
                <a:ea typeface="Calibri"/>
                <a:cs typeface="Calibri"/>
                <a:sym typeface="Calibri"/>
              </a:rPr>
              <a:t> color </a:t>
            </a:r>
            <a:r>
              <a:rPr lang="en-PH" sz="1300">
                <a:solidFill>
                  <a:schemeClr val="dk1"/>
                </a:solidFill>
                <a:highlight>
                  <a:srgbClr val="CFE2F3"/>
                </a:highlight>
                <a:latin typeface="Calibri"/>
                <a:ea typeface="Calibri"/>
                <a:cs typeface="Calibri"/>
                <a:sym typeface="Calibri"/>
              </a:rPr>
              <a:t>blue.</a:t>
            </a:r>
            <a:r>
              <a:rPr lang="en-PH" sz="1300">
                <a:solidFill>
                  <a:schemeClr val="dk1"/>
                </a:solidFill>
                <a:highlight>
                  <a:srgbClr val="FFFFFF"/>
                </a:highlight>
                <a:latin typeface="Calibri"/>
                <a:ea typeface="Calibri"/>
                <a:cs typeface="Calibri"/>
                <a:sym typeface="Calibri"/>
              </a:rPr>
              <a:t> </a:t>
            </a:r>
            <a:endParaRPr sz="13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On other days, when you are not on your period and you do not feel a moist sensation from estrogen, you will feel the sensation you might feel most of the time right now: dry. We chart that with the</a:t>
            </a:r>
            <a:r>
              <a:rPr lang="en-PH" sz="1300">
                <a:solidFill>
                  <a:schemeClr val="dk1"/>
                </a:solidFill>
                <a:highlight>
                  <a:srgbClr val="FFFFFF"/>
                </a:highlight>
                <a:latin typeface="Calibri"/>
                <a:ea typeface="Calibri"/>
                <a:cs typeface="Calibri"/>
                <a:sym typeface="Calibri"/>
              </a:rPr>
              <a:t> color</a:t>
            </a:r>
            <a:r>
              <a:rPr lang="en-PH" sz="1300">
                <a:solidFill>
                  <a:schemeClr val="dk1"/>
                </a:solidFill>
                <a:highlight>
                  <a:srgbClr val="CCCCCC"/>
                </a:highlight>
                <a:latin typeface="Calibri"/>
                <a:ea typeface="Calibri"/>
                <a:cs typeface="Calibri"/>
                <a:sym typeface="Calibri"/>
              </a:rPr>
              <a:t> gray.</a:t>
            </a:r>
            <a:r>
              <a:rPr lang="en-PH" sz="1300">
                <a:solidFill>
                  <a:schemeClr val="dk1"/>
                </a:solidFill>
                <a:latin typeface="Calibri"/>
                <a:ea typeface="Calibri"/>
                <a:cs typeface="Calibri"/>
                <a:sym typeface="Calibri"/>
              </a:rPr>
              <a:t> </a:t>
            </a:r>
            <a:br>
              <a:rPr lang="en-PH" sz="1300">
                <a:solidFill>
                  <a:schemeClr val="dk1"/>
                </a:solidFill>
                <a:latin typeface="Calibri"/>
                <a:ea typeface="Calibri"/>
                <a:cs typeface="Calibri"/>
                <a:sym typeface="Calibri"/>
              </a:rPr>
            </a:br>
            <a:br>
              <a:rPr lang="en-PH" sz="1300">
                <a:solidFill>
                  <a:schemeClr val="dk1"/>
                </a:solidFill>
                <a:latin typeface="Calibri"/>
                <a:ea typeface="Calibri"/>
                <a:cs typeface="Calibri"/>
                <a:sym typeface="Calibri"/>
              </a:rPr>
            </a:br>
            <a:r>
              <a:rPr lang="en-PH" sz="1300">
                <a:solidFill>
                  <a:schemeClr val="dk1"/>
                </a:solidFill>
                <a:latin typeface="Calibri"/>
                <a:ea typeface="Calibri"/>
                <a:cs typeface="Calibri"/>
                <a:sym typeface="Calibri"/>
              </a:rPr>
              <a:t>As you get older, and your hormone levels are higher, with ovulation, dryness will represent the hormone progesterone. But for now, if you have not yet begun to menstruate, you have likely not yet begun to ovulate. The dryness you feel is healthy for early puberty as your hormones are just starting to “wake up” in your body.</a:t>
            </a:r>
            <a:endParaRPr sz="1300">
              <a:solidFill>
                <a:schemeClr val="dk1"/>
              </a:solidFill>
              <a:latin typeface="Calibri"/>
              <a:ea typeface="Calibri"/>
              <a:cs typeface="Calibri"/>
              <a:sym typeface="Calibri"/>
            </a:endParaRPr>
          </a:p>
        </p:txBody>
      </p:sp>
      <p:sp>
        <p:nvSpPr>
          <p:cNvPr id="249" name="Google Shape;249;g1ef9e14553e_0_3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13</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ef9e14553e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ef9e14553e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b="1" i="1">
                <a:solidFill>
                  <a:schemeClr val="dk1"/>
                </a:solidFill>
                <a:latin typeface="Calibri"/>
                <a:ea typeface="Calibri"/>
                <a:cs typeface="Calibri"/>
                <a:sym typeface="Calibri"/>
              </a:rPr>
              <a:t>You can see how the anatomy of the reproductive system and hormones fit together.</a:t>
            </a:r>
            <a:r>
              <a:rPr lang="en-PH" sz="1300">
                <a:solidFill>
                  <a:schemeClr val="dk1"/>
                </a:solidFill>
                <a:latin typeface="Calibri"/>
                <a:ea typeface="Calibri"/>
                <a:cs typeface="Calibri"/>
                <a:sym typeface="Calibri"/>
              </a:rPr>
              <a:t> At the beginning of puberty, the brain and ovaries are just starting to communicate. On the slide, you can see the egg in the top level -- still small, but growing a little. This little bit of growing produces only low levels of estrogen. Even if you think not much is happening, charting will help you to anticipate changes in your body as your hormonal cycle matures.</a:t>
            </a:r>
            <a:endParaRPr sz="1300">
              <a:solidFill>
                <a:schemeClr val="dk1"/>
              </a:solidFill>
              <a:latin typeface="Calibri"/>
              <a:ea typeface="Calibri"/>
              <a:cs typeface="Calibri"/>
              <a:sym typeface="Calibri"/>
            </a:endParaRPr>
          </a:p>
        </p:txBody>
      </p:sp>
      <p:sp>
        <p:nvSpPr>
          <p:cNvPr id="256" name="Google Shape;256;g1ef9e14553e_0_5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ef9e14553e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ef9e14553e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Cycle by cycle, as your body matures, the communication between the brain and the ovaries strengthens. The egg and follicle start to grow and produce more estrogen. This increased estrogen acts on the cervix producing moist cervical mucus. This is charted with the</a:t>
            </a:r>
            <a:r>
              <a:rPr lang="en-PH" sz="1300">
                <a:solidFill>
                  <a:schemeClr val="dk1"/>
                </a:solidFill>
                <a:highlight>
                  <a:srgbClr val="FFFFFF"/>
                </a:highlight>
                <a:latin typeface="Calibri"/>
                <a:ea typeface="Calibri"/>
                <a:cs typeface="Calibri"/>
                <a:sym typeface="Calibri"/>
              </a:rPr>
              <a:t> color </a:t>
            </a:r>
            <a:r>
              <a:rPr lang="en-PH" sz="1300">
                <a:solidFill>
                  <a:schemeClr val="dk1"/>
                </a:solidFill>
                <a:highlight>
                  <a:srgbClr val="CFE2F3"/>
                </a:highlight>
                <a:latin typeface="Calibri"/>
                <a:ea typeface="Calibri"/>
                <a:cs typeface="Calibri"/>
                <a:sym typeface="Calibri"/>
              </a:rPr>
              <a:t>blue.</a:t>
            </a:r>
            <a:r>
              <a:rPr lang="en-PH" sz="1300">
                <a:solidFill>
                  <a:schemeClr val="dk1"/>
                </a:solidFill>
                <a:highlight>
                  <a:srgbClr val="FFFFFF"/>
                </a:highlight>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286" name="Google Shape;286;g1ef9e14553e_0_8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1ef9e14553e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1ef9e14553e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Eventually, you will bleed for the first time. During your first period, it will most likely be short and light. You will chart this with the color </a:t>
            </a:r>
            <a:r>
              <a:rPr lang="en-PH" sz="1300">
                <a:solidFill>
                  <a:srgbClr val="434343"/>
                </a:solidFill>
                <a:highlight>
                  <a:srgbClr val="EA9999"/>
                </a:highlight>
                <a:latin typeface="Calibri"/>
                <a:ea typeface="Calibri"/>
                <a:cs typeface="Calibri"/>
                <a:sym typeface="Calibri"/>
              </a:rPr>
              <a:t>red</a:t>
            </a:r>
            <a:r>
              <a:rPr lang="en-PH"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This slide shows different hormonal activity. In the top row, we see an illustration of the egg growing larger in the ovary. The second row shows a graph of estrogen (blue line) and progesterone (gray line). In the third image, we see the impact of estrogen on the level of the uterus (thickening the lining of the uterus). Lastly, the chart shows us how these hormonal changes would be observed in the body’s biomarkers.</a:t>
            </a:r>
            <a:endParaRPr sz="1300">
              <a:solidFill>
                <a:schemeClr val="dk1"/>
              </a:solidFill>
              <a:latin typeface="Calibri"/>
              <a:ea typeface="Calibri"/>
              <a:cs typeface="Calibri"/>
              <a:sym typeface="Calibri"/>
            </a:endParaRPr>
          </a:p>
        </p:txBody>
      </p:sp>
      <p:sp>
        <p:nvSpPr>
          <p:cNvPr id="306" name="Google Shape;306;g1ef9e14553e_0_14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PH"/>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d1f36833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PH" sz="1200"/>
              <a:t>Learning to chart your hormonal activity is a powerful way to understand the changes you are experiencing, both physically and emotionally.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PH" sz="1200"/>
              <a:t>Hand out the FEMM Five Worksheet to students. Give students a couple of minutes to complete the five questions. </a:t>
            </a: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r>
              <a:rPr lang="en-PH" sz="1200"/>
              <a:t>Review using the slide. Click on the slide to reveal the answers.</a:t>
            </a:r>
            <a:endParaRPr sz="1200"/>
          </a:p>
        </p:txBody>
      </p:sp>
      <p:sp>
        <p:nvSpPr>
          <p:cNvPr id="316" name="Google Shape;316;g2d1f36833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ddb35673c_2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ddb35673c_2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2ddb35673c_2_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PH"/>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5564440dd9_0_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PH" sz="1300">
                <a:solidFill>
                  <a:schemeClr val="dk1"/>
                </a:solidFill>
                <a:latin typeface="Calibri"/>
                <a:ea typeface="Calibri"/>
                <a:cs typeface="Calibri"/>
                <a:sym typeface="Calibri"/>
              </a:rPr>
              <a:t>Our hormones are an important part of the health of our entire body. Our body gives us biomarkers: these can help us tell what is happening in our body and whether it is normal and healthy. Charting our biomarkers helps us to know and feel confident about our body.</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endParaRPr>
          </a:p>
        </p:txBody>
      </p:sp>
      <p:sp>
        <p:nvSpPr>
          <p:cNvPr id="335" name="Google Shape;335;g25564440dd9_0_5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25564440dd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g25564440dd9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41"/>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3" y="228600"/>
            <a:ext cx="8229599"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 name="Google Shape;29;p4"/>
          <p:cNvSpPr txBox="1">
            <a:spLocks noGrp="1"/>
          </p:cNvSpPr>
          <p:nvPr>
            <p:ph type="body" idx="1"/>
          </p:nvPr>
        </p:nvSpPr>
        <p:spPr>
          <a:xfrm>
            <a:off x="457201" y="1600200"/>
            <a:ext cx="4038524"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body" idx="2"/>
          </p:nvPr>
        </p:nvSpPr>
        <p:spPr>
          <a:xfrm>
            <a:off x="4648201" y="1600200"/>
            <a:ext cx="4038524"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33" name="Google Shape;33;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8"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8" name="Google Shape;58;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0" name="Google Shape;60;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0" name="Google Shape;70;p1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1" name="Google Shape;71;p1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3" name="Google Shape;73;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8" name="Google Shape;78;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9" name="Google Shape;79;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sz="180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2" name="Google Shape;82;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6" name="Google Shape;86;p1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sz="180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9" name="Google Shape;89;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theme" Target="../theme/theme5.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1" name="Google Shape;41;p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1"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 name="Google Shape;52;p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4" name="Google Shape;64;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6" name="Google Shape;66;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7" name="Google Shape;67;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PH"/>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96"/>
        <p:cNvGrpSpPr/>
        <p:nvPr/>
      </p:nvGrpSpPr>
      <p:grpSpPr>
        <a:xfrm>
          <a:off x="0" y="0"/>
          <a:ext cx="0" cy="0"/>
          <a:chOff x="0" y="0"/>
          <a:chExt cx="0" cy="0"/>
        </a:xfrm>
      </p:grpSpPr>
      <p:sp>
        <p:nvSpPr>
          <p:cNvPr id="97" name="Google Shape;97;p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98" name="Google Shape;98;p15"/>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99" name="Google Shape;99;p15"/>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0" name="Google Shape;100;p1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101" name="Google Shape;101;p1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p:nvPr/>
        </p:nvSpPr>
        <p:spPr>
          <a:xfrm>
            <a:off x="604825" y="1838975"/>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7" name="Google Shape;107;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a:solidFill>
                  <a:srgbClr val="343451"/>
                </a:solidFill>
                <a:latin typeface="Arial"/>
                <a:ea typeface="Arial"/>
                <a:cs typeface="Arial"/>
                <a:sym typeface="Arial"/>
              </a:rPr>
              <a:t>© FEMM</a:t>
            </a:r>
            <a:endParaRPr/>
          </a:p>
        </p:txBody>
      </p:sp>
      <p:sp>
        <p:nvSpPr>
          <p:cNvPr id="108" name="Google Shape;108;p16"/>
          <p:cNvSpPr txBox="1">
            <a:spLocks noGrp="1"/>
          </p:cNvSpPr>
          <p:nvPr>
            <p:ph type="title"/>
          </p:nvPr>
        </p:nvSpPr>
        <p:spPr>
          <a:xfrm>
            <a:off x="1825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PH" sz="2900">
                <a:latin typeface="Lexend Thin"/>
                <a:ea typeface="Lexend Thin"/>
                <a:cs typeface="Lexend Thin"/>
                <a:sym typeface="Lexend Thin"/>
              </a:rPr>
              <a:t>Fill in the </a:t>
            </a:r>
            <a:r>
              <a:rPr lang="en-PH" sz="2900" b="1">
                <a:latin typeface="Lexend"/>
                <a:ea typeface="Lexend"/>
                <a:cs typeface="Lexend"/>
                <a:sym typeface="Lexend"/>
              </a:rPr>
              <a:t>______</a:t>
            </a:r>
            <a:r>
              <a:rPr lang="en-PH" sz="2900">
                <a:latin typeface="Lexend Thin"/>
                <a:ea typeface="Lexend Thin"/>
                <a:cs typeface="Lexend Thin"/>
                <a:sym typeface="Lexend Thin"/>
              </a:rPr>
              <a:t>!</a:t>
            </a:r>
            <a:endParaRPr sz="2900">
              <a:latin typeface="Lexend Thin"/>
              <a:ea typeface="Lexend Thin"/>
              <a:cs typeface="Lexend Thin"/>
              <a:sym typeface="Lexend Thin"/>
            </a:endParaRPr>
          </a:p>
        </p:txBody>
      </p:sp>
      <p:sp>
        <p:nvSpPr>
          <p:cNvPr id="109" name="Google Shape;109;p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pic>
        <p:nvPicPr>
          <p:cNvPr id="110" name="Google Shape;110;p16"/>
          <p:cNvPicPr preferRelativeResize="0"/>
          <p:nvPr/>
        </p:nvPicPr>
        <p:blipFill>
          <a:blip r:embed="rId3">
            <a:alphaModFix/>
          </a:blip>
          <a:stretch>
            <a:fillRect/>
          </a:stretch>
        </p:blipFill>
        <p:spPr>
          <a:xfrm>
            <a:off x="5111400" y="1520438"/>
            <a:ext cx="3285126" cy="5348450"/>
          </a:xfrm>
          <a:prstGeom prst="rect">
            <a:avLst/>
          </a:prstGeom>
          <a:noFill/>
          <a:ln>
            <a:noFill/>
          </a:ln>
        </p:spPr>
      </p:pic>
      <p:sp>
        <p:nvSpPr>
          <p:cNvPr id="111" name="Google Shape;111;p16"/>
          <p:cNvSpPr txBox="1"/>
          <p:nvPr/>
        </p:nvSpPr>
        <p:spPr>
          <a:xfrm>
            <a:off x="771000" y="2299375"/>
            <a:ext cx="4189200" cy="153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________ direct all of the physical changes of puberty.</a:t>
            </a:r>
            <a:endParaRPr sz="2600">
              <a:solidFill>
                <a:srgbClr val="7C7DAD"/>
              </a:solidFill>
              <a:latin typeface="Annie Use Your Telescope"/>
              <a:ea typeface="Annie Use Your Telescope"/>
              <a:cs typeface="Annie Use Your Telescope"/>
              <a:sym typeface="Annie Use Your Telescope"/>
            </a:endParaRPr>
          </a:p>
          <a:p>
            <a:pPr marL="0" marR="0" lvl="0" indent="0" algn="ctr" rtl="0">
              <a:lnSpc>
                <a:spcPct val="100000"/>
              </a:lnSpc>
              <a:spcBef>
                <a:spcPts val="0"/>
              </a:spcBef>
              <a:spcAft>
                <a:spcPts val="0"/>
              </a:spcAft>
              <a:buClr>
                <a:srgbClr val="595959"/>
              </a:buClr>
              <a:buSzPts val="2400"/>
              <a:buFont typeface="Calibri"/>
              <a:buNone/>
            </a:pPr>
            <a:endParaRPr sz="2600">
              <a:solidFill>
                <a:srgbClr val="666666"/>
              </a:solidFill>
              <a:latin typeface="Calibri"/>
              <a:ea typeface="Calibri"/>
              <a:cs typeface="Calibri"/>
              <a:sym typeface="Calibri"/>
            </a:endParaRPr>
          </a:p>
          <a:p>
            <a:pPr marL="0" marR="0" lvl="0" indent="0" algn="ctr" rtl="0">
              <a:lnSpc>
                <a:spcPct val="100000"/>
              </a:lnSpc>
              <a:spcBef>
                <a:spcPts val="0"/>
              </a:spcBef>
              <a:spcAft>
                <a:spcPts val="0"/>
              </a:spcAft>
              <a:buClr>
                <a:srgbClr val="595959"/>
              </a:buClr>
              <a:buSzPts val="2400"/>
              <a:buFont typeface="Calibri"/>
              <a:buNone/>
            </a:pPr>
            <a:endParaRPr sz="2600">
              <a:solidFill>
                <a:srgbClr val="666666"/>
              </a:solidFill>
              <a:latin typeface="Calibri"/>
              <a:ea typeface="Calibri"/>
              <a:cs typeface="Calibri"/>
              <a:sym typeface="Calibri"/>
            </a:endParaRPr>
          </a:p>
        </p:txBody>
      </p:sp>
      <p:sp>
        <p:nvSpPr>
          <p:cNvPr id="112" name="Google Shape;112;p16"/>
          <p:cNvSpPr/>
          <p:nvPr/>
        </p:nvSpPr>
        <p:spPr>
          <a:xfrm>
            <a:off x="182550" y="1520450"/>
            <a:ext cx="960000" cy="960000"/>
          </a:xfrm>
          <a:prstGeom prst="ellipse">
            <a:avLst/>
          </a:prstGeom>
          <a:solidFill>
            <a:srgbClr val="F1C23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3" name="Google Shape;113;p16"/>
          <p:cNvSpPr txBox="1"/>
          <p:nvPr/>
        </p:nvSpPr>
        <p:spPr>
          <a:xfrm>
            <a:off x="751175" y="2587400"/>
            <a:ext cx="1446600" cy="5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100">
                <a:solidFill>
                  <a:srgbClr val="9900FF"/>
                </a:solidFill>
                <a:latin typeface="Annie Use Your Telescope"/>
                <a:ea typeface="Annie Use Your Telescope"/>
                <a:cs typeface="Annie Use Your Telescope"/>
                <a:sym typeface="Annie Use Your Telescope"/>
              </a:rPr>
              <a:t>Hormones</a:t>
            </a:r>
            <a:endParaRPr sz="3100">
              <a:solidFill>
                <a:srgbClr val="9900FF"/>
              </a:solidFill>
              <a:latin typeface="Annie Use Your Telescope"/>
              <a:ea typeface="Annie Use Your Telescope"/>
              <a:cs typeface="Annie Use Your Telescope"/>
              <a:sym typeface="Annie Use Your Telesco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p:nvPr/>
        </p:nvSpPr>
        <p:spPr>
          <a:xfrm>
            <a:off x="528625" y="1838975"/>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9" name="Google Shape;119;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a:solidFill>
                  <a:srgbClr val="343451"/>
                </a:solidFill>
                <a:latin typeface="Arial"/>
                <a:ea typeface="Arial"/>
                <a:cs typeface="Arial"/>
                <a:sym typeface="Arial"/>
              </a:rPr>
              <a:t>© FEMM</a:t>
            </a:r>
            <a:endParaRPr/>
          </a:p>
        </p:txBody>
      </p:sp>
      <p:sp>
        <p:nvSpPr>
          <p:cNvPr id="120" name="Google Shape;120;p17"/>
          <p:cNvSpPr txBox="1">
            <a:spLocks noGrp="1"/>
          </p:cNvSpPr>
          <p:nvPr>
            <p:ph type="title"/>
          </p:nvPr>
        </p:nvSpPr>
        <p:spPr>
          <a:xfrm>
            <a:off x="1825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PH" sz="2900" b="1">
                <a:latin typeface="Lexend"/>
                <a:ea typeface="Lexend"/>
                <a:cs typeface="Lexend"/>
                <a:sym typeface="Lexend"/>
              </a:rPr>
              <a:t>Review</a:t>
            </a:r>
            <a:r>
              <a:rPr lang="en-PH" sz="2900">
                <a:latin typeface="Lexend Thin"/>
                <a:ea typeface="Lexend Thin"/>
                <a:cs typeface="Lexend Thin"/>
                <a:sym typeface="Lexend Thin"/>
              </a:rPr>
              <a:t> | Fill in the </a:t>
            </a:r>
            <a:r>
              <a:rPr lang="en-PH" sz="2900" b="1">
                <a:latin typeface="Lexend"/>
                <a:ea typeface="Lexend"/>
                <a:cs typeface="Lexend"/>
                <a:sym typeface="Lexend"/>
              </a:rPr>
              <a:t>______</a:t>
            </a:r>
            <a:r>
              <a:rPr lang="en-PH" sz="2900">
                <a:latin typeface="Lexend Thin"/>
                <a:ea typeface="Lexend Thin"/>
                <a:cs typeface="Lexend Thin"/>
                <a:sym typeface="Lexend Thin"/>
              </a:rPr>
              <a:t>!</a:t>
            </a:r>
            <a:endParaRPr sz="2900">
              <a:latin typeface="Lexend Thin"/>
              <a:ea typeface="Lexend Thin"/>
              <a:cs typeface="Lexend Thin"/>
              <a:sym typeface="Lexend Thin"/>
            </a:endParaRPr>
          </a:p>
        </p:txBody>
      </p:sp>
      <p:sp>
        <p:nvSpPr>
          <p:cNvPr id="121" name="Google Shape;121;p1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pic>
        <p:nvPicPr>
          <p:cNvPr id="122" name="Google Shape;122;p17"/>
          <p:cNvPicPr preferRelativeResize="0"/>
          <p:nvPr/>
        </p:nvPicPr>
        <p:blipFill>
          <a:blip r:embed="rId3">
            <a:alphaModFix/>
          </a:blip>
          <a:stretch>
            <a:fillRect/>
          </a:stretch>
        </p:blipFill>
        <p:spPr>
          <a:xfrm>
            <a:off x="5111400" y="1520438"/>
            <a:ext cx="3285126" cy="5348450"/>
          </a:xfrm>
          <a:prstGeom prst="rect">
            <a:avLst/>
          </a:prstGeom>
          <a:noFill/>
          <a:ln>
            <a:noFill/>
          </a:ln>
        </p:spPr>
      </p:pic>
      <p:sp>
        <p:nvSpPr>
          <p:cNvPr id="123" name="Google Shape;123;p17"/>
          <p:cNvSpPr txBox="1"/>
          <p:nvPr/>
        </p:nvSpPr>
        <p:spPr>
          <a:xfrm>
            <a:off x="771000" y="2299375"/>
            <a:ext cx="4189200" cy="153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Hormones are controlled by the</a:t>
            </a:r>
            <a:br>
              <a:rPr lang="en-PH" sz="2600">
                <a:solidFill>
                  <a:srgbClr val="7C7DAD"/>
                </a:solidFill>
                <a:latin typeface="Annie Use Your Telescope"/>
                <a:ea typeface="Annie Use Your Telescope"/>
                <a:cs typeface="Annie Use Your Telescope"/>
                <a:sym typeface="Annie Use Your Telescope"/>
              </a:rPr>
            </a:b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_____ </a:t>
            </a:r>
            <a:endParaRPr sz="2600">
              <a:solidFill>
                <a:srgbClr val="666666"/>
              </a:solidFill>
              <a:latin typeface="Calibri"/>
              <a:ea typeface="Calibri"/>
              <a:cs typeface="Calibri"/>
              <a:sym typeface="Calibri"/>
            </a:endParaRPr>
          </a:p>
        </p:txBody>
      </p:sp>
      <p:sp>
        <p:nvSpPr>
          <p:cNvPr id="124" name="Google Shape;124;p17"/>
          <p:cNvSpPr/>
          <p:nvPr/>
        </p:nvSpPr>
        <p:spPr>
          <a:xfrm>
            <a:off x="182550" y="1520450"/>
            <a:ext cx="960000" cy="960000"/>
          </a:xfrm>
          <a:prstGeom prst="ellipse">
            <a:avLst/>
          </a:prstGeom>
          <a:solidFill>
            <a:srgbClr val="F1C23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 name="Google Shape;125;p17"/>
          <p:cNvSpPr txBox="1"/>
          <p:nvPr/>
        </p:nvSpPr>
        <p:spPr>
          <a:xfrm>
            <a:off x="771000" y="3265075"/>
            <a:ext cx="1446600" cy="5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100">
                <a:solidFill>
                  <a:srgbClr val="9900FF"/>
                </a:solidFill>
                <a:latin typeface="Annie Use Your Telescope"/>
                <a:ea typeface="Annie Use Your Telescope"/>
                <a:cs typeface="Annie Use Your Telescope"/>
                <a:sym typeface="Annie Use Your Telescope"/>
              </a:rPr>
              <a:t>Brain</a:t>
            </a:r>
            <a:endParaRPr sz="3100">
              <a:solidFill>
                <a:srgbClr val="9900FF"/>
              </a:solidFill>
              <a:latin typeface="Annie Use Your Telescope"/>
              <a:ea typeface="Annie Use Your Telescope"/>
              <a:cs typeface="Annie Use Your Telescope"/>
              <a:sym typeface="Annie Use Your Telesco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a:solidFill>
                  <a:srgbClr val="343451"/>
                </a:solidFill>
                <a:latin typeface="Arial"/>
                <a:ea typeface="Arial"/>
                <a:cs typeface="Arial"/>
                <a:sym typeface="Arial"/>
              </a:rPr>
              <a:t>© FEMM</a:t>
            </a:r>
            <a:endParaRPr/>
          </a:p>
        </p:txBody>
      </p:sp>
      <p:sp>
        <p:nvSpPr>
          <p:cNvPr id="131" name="Google Shape;131;p1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pic>
        <p:nvPicPr>
          <p:cNvPr id="132" name="Google Shape;132;p18"/>
          <p:cNvPicPr preferRelativeResize="0"/>
          <p:nvPr/>
        </p:nvPicPr>
        <p:blipFill>
          <a:blip r:embed="rId3">
            <a:alphaModFix/>
          </a:blip>
          <a:stretch>
            <a:fillRect/>
          </a:stretch>
        </p:blipFill>
        <p:spPr>
          <a:xfrm>
            <a:off x="5111400" y="1520438"/>
            <a:ext cx="3285126" cy="5348450"/>
          </a:xfrm>
          <a:prstGeom prst="rect">
            <a:avLst/>
          </a:prstGeom>
          <a:noFill/>
          <a:ln>
            <a:noFill/>
          </a:ln>
        </p:spPr>
      </p:pic>
      <p:sp>
        <p:nvSpPr>
          <p:cNvPr id="133" name="Google Shape;133;p18"/>
          <p:cNvSpPr/>
          <p:nvPr/>
        </p:nvSpPr>
        <p:spPr>
          <a:xfrm>
            <a:off x="528625" y="1838975"/>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 name="Google Shape;134;p18"/>
          <p:cNvSpPr txBox="1"/>
          <p:nvPr/>
        </p:nvSpPr>
        <p:spPr>
          <a:xfrm>
            <a:off x="771000" y="2299375"/>
            <a:ext cx="4189200" cy="153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As the egg and follicle grow</a:t>
            </a: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in the ovary, they produce </a:t>
            </a: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this hormone:  </a:t>
            </a: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________</a:t>
            </a:r>
            <a:endParaRPr sz="2600">
              <a:solidFill>
                <a:srgbClr val="666666"/>
              </a:solidFill>
              <a:latin typeface="Calibri"/>
              <a:ea typeface="Calibri"/>
              <a:cs typeface="Calibri"/>
              <a:sym typeface="Calibri"/>
            </a:endParaRPr>
          </a:p>
        </p:txBody>
      </p:sp>
      <p:sp>
        <p:nvSpPr>
          <p:cNvPr id="135" name="Google Shape;135;p18"/>
          <p:cNvSpPr/>
          <p:nvPr/>
        </p:nvSpPr>
        <p:spPr>
          <a:xfrm>
            <a:off x="182550" y="1520450"/>
            <a:ext cx="960000" cy="960000"/>
          </a:xfrm>
          <a:prstGeom prst="ellipse">
            <a:avLst/>
          </a:prstGeom>
          <a:solidFill>
            <a:srgbClr val="1155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 name="Google Shape;136;p18"/>
          <p:cNvSpPr txBox="1"/>
          <p:nvPr/>
        </p:nvSpPr>
        <p:spPr>
          <a:xfrm>
            <a:off x="772350" y="3761925"/>
            <a:ext cx="1474500" cy="4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100">
                <a:solidFill>
                  <a:srgbClr val="9900FF"/>
                </a:solidFill>
                <a:latin typeface="Annie Use Your Telescope"/>
                <a:ea typeface="Annie Use Your Telescope"/>
                <a:cs typeface="Annie Use Your Telescope"/>
                <a:sym typeface="Annie Use Your Telescope"/>
              </a:rPr>
              <a:t>Estrogen</a:t>
            </a:r>
            <a:endParaRPr sz="3100">
              <a:solidFill>
                <a:srgbClr val="9900FF"/>
              </a:solidFill>
              <a:latin typeface="Annie Use Your Telescope"/>
              <a:ea typeface="Annie Use Your Telescope"/>
              <a:cs typeface="Annie Use Your Telescope"/>
              <a:sym typeface="Annie Use Your Telescope"/>
            </a:endParaRPr>
          </a:p>
        </p:txBody>
      </p:sp>
      <p:sp>
        <p:nvSpPr>
          <p:cNvPr id="137" name="Google Shape;137;p18"/>
          <p:cNvSpPr txBox="1">
            <a:spLocks noGrp="1"/>
          </p:cNvSpPr>
          <p:nvPr>
            <p:ph type="title"/>
          </p:nvPr>
        </p:nvSpPr>
        <p:spPr>
          <a:xfrm>
            <a:off x="1825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PH" sz="2900" b="1">
                <a:latin typeface="Lexend"/>
                <a:ea typeface="Lexend"/>
                <a:cs typeface="Lexend"/>
                <a:sym typeface="Lexend"/>
              </a:rPr>
              <a:t>Review</a:t>
            </a:r>
            <a:r>
              <a:rPr lang="en-PH" sz="2900">
                <a:latin typeface="Lexend Thin"/>
                <a:ea typeface="Lexend Thin"/>
                <a:cs typeface="Lexend Thin"/>
                <a:sym typeface="Lexend Thin"/>
              </a:rPr>
              <a:t> | Fill in the </a:t>
            </a:r>
            <a:r>
              <a:rPr lang="en-PH" sz="2900" b="1">
                <a:latin typeface="Lexend"/>
                <a:ea typeface="Lexend"/>
                <a:cs typeface="Lexend"/>
                <a:sym typeface="Lexend"/>
              </a:rPr>
              <a:t>______</a:t>
            </a:r>
            <a:r>
              <a:rPr lang="en-PH" sz="2900">
                <a:latin typeface="Lexend Thin"/>
                <a:ea typeface="Lexend Thin"/>
                <a:cs typeface="Lexend Thin"/>
                <a:sym typeface="Lexend Thin"/>
              </a:rPr>
              <a:t>!</a:t>
            </a:r>
            <a:endParaRPr sz="29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a:solidFill>
                  <a:srgbClr val="343451"/>
                </a:solidFill>
                <a:latin typeface="Arial"/>
                <a:ea typeface="Arial"/>
                <a:cs typeface="Arial"/>
                <a:sym typeface="Arial"/>
              </a:rPr>
              <a:t>© FEMM</a:t>
            </a:r>
            <a:endParaRPr/>
          </a:p>
        </p:txBody>
      </p:sp>
      <p:sp>
        <p:nvSpPr>
          <p:cNvPr id="143" name="Google Shape;143;p1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pic>
        <p:nvPicPr>
          <p:cNvPr id="144" name="Google Shape;144;p19"/>
          <p:cNvPicPr preferRelativeResize="0"/>
          <p:nvPr/>
        </p:nvPicPr>
        <p:blipFill>
          <a:blip r:embed="rId3">
            <a:alphaModFix/>
          </a:blip>
          <a:stretch>
            <a:fillRect/>
          </a:stretch>
        </p:blipFill>
        <p:spPr>
          <a:xfrm>
            <a:off x="5111400" y="1520438"/>
            <a:ext cx="3285126" cy="5348450"/>
          </a:xfrm>
          <a:prstGeom prst="rect">
            <a:avLst/>
          </a:prstGeom>
          <a:noFill/>
          <a:ln>
            <a:noFill/>
          </a:ln>
        </p:spPr>
      </p:pic>
      <p:sp>
        <p:nvSpPr>
          <p:cNvPr id="145" name="Google Shape;145;p19"/>
          <p:cNvSpPr/>
          <p:nvPr/>
        </p:nvSpPr>
        <p:spPr>
          <a:xfrm>
            <a:off x="528625" y="1838975"/>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19"/>
          <p:cNvSpPr txBox="1"/>
          <p:nvPr/>
        </p:nvSpPr>
        <p:spPr>
          <a:xfrm>
            <a:off x="771000" y="2299375"/>
            <a:ext cx="4189200" cy="287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After ovulation, the </a:t>
            </a: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empty follicle produces </a:t>
            </a:r>
            <a:br>
              <a:rPr lang="en-PH" sz="2600">
                <a:solidFill>
                  <a:srgbClr val="7C7DAD"/>
                </a:solidFill>
                <a:latin typeface="Annie Use Your Telescope"/>
                <a:ea typeface="Annie Use Your Telescope"/>
                <a:cs typeface="Annie Use Your Telescope"/>
                <a:sym typeface="Annie Use Your Telescope"/>
              </a:rPr>
            </a:b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____________</a:t>
            </a:r>
            <a:endParaRPr sz="2600">
              <a:solidFill>
                <a:srgbClr val="666666"/>
              </a:solidFill>
              <a:latin typeface="Calibri"/>
              <a:ea typeface="Calibri"/>
              <a:cs typeface="Calibri"/>
              <a:sym typeface="Calibri"/>
            </a:endParaRPr>
          </a:p>
        </p:txBody>
      </p:sp>
      <p:sp>
        <p:nvSpPr>
          <p:cNvPr id="147" name="Google Shape;147;p19"/>
          <p:cNvSpPr/>
          <p:nvPr/>
        </p:nvSpPr>
        <p:spPr>
          <a:xfrm>
            <a:off x="182550" y="1520450"/>
            <a:ext cx="960000" cy="960000"/>
          </a:xfrm>
          <a:prstGeom prst="ellipse">
            <a:avLst/>
          </a:prstGeom>
          <a:solidFill>
            <a:srgbClr val="88888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9"/>
          <p:cNvSpPr txBox="1"/>
          <p:nvPr/>
        </p:nvSpPr>
        <p:spPr>
          <a:xfrm>
            <a:off x="828000" y="3722050"/>
            <a:ext cx="1975200" cy="48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100">
                <a:solidFill>
                  <a:srgbClr val="9900FF"/>
                </a:solidFill>
                <a:latin typeface="Annie Use Your Telescope"/>
                <a:ea typeface="Annie Use Your Telescope"/>
                <a:cs typeface="Annie Use Your Telescope"/>
                <a:sym typeface="Annie Use Your Telescope"/>
              </a:rPr>
              <a:t>Progesterone</a:t>
            </a:r>
            <a:endParaRPr sz="3100">
              <a:solidFill>
                <a:srgbClr val="9900FF"/>
              </a:solidFill>
              <a:latin typeface="Annie Use Your Telescope"/>
              <a:ea typeface="Annie Use Your Telescope"/>
              <a:cs typeface="Annie Use Your Telescope"/>
              <a:sym typeface="Annie Use Your Telescope"/>
            </a:endParaRPr>
          </a:p>
        </p:txBody>
      </p:sp>
      <p:sp>
        <p:nvSpPr>
          <p:cNvPr id="149" name="Google Shape;149;p1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PH" sz="2900" b="1">
                <a:latin typeface="Lexend"/>
                <a:ea typeface="Lexend"/>
                <a:cs typeface="Lexend"/>
                <a:sym typeface="Lexend"/>
              </a:rPr>
              <a:t>Review</a:t>
            </a:r>
            <a:r>
              <a:rPr lang="en-PH" sz="2900">
                <a:latin typeface="Lexend Thin"/>
                <a:ea typeface="Lexend Thin"/>
                <a:cs typeface="Lexend Thin"/>
                <a:sym typeface="Lexend Thin"/>
              </a:rPr>
              <a:t> | Fill in the </a:t>
            </a:r>
            <a:r>
              <a:rPr lang="en-PH" sz="2900" b="1">
                <a:latin typeface="Lexend"/>
                <a:ea typeface="Lexend"/>
                <a:cs typeface="Lexend"/>
                <a:sym typeface="Lexend"/>
              </a:rPr>
              <a:t>______</a:t>
            </a:r>
            <a:r>
              <a:rPr lang="en-PH" sz="2900">
                <a:latin typeface="Lexend Thin"/>
                <a:ea typeface="Lexend Thin"/>
                <a:cs typeface="Lexend Thin"/>
                <a:sym typeface="Lexend Thin"/>
              </a:rPr>
              <a:t>!</a:t>
            </a:r>
            <a:endParaRPr sz="29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a:solidFill>
                  <a:srgbClr val="343451"/>
                </a:solidFill>
                <a:latin typeface="Arial"/>
                <a:ea typeface="Arial"/>
                <a:cs typeface="Arial"/>
                <a:sym typeface="Arial"/>
              </a:rPr>
              <a:t>© FEMM</a:t>
            </a:r>
            <a:endParaRPr/>
          </a:p>
        </p:txBody>
      </p:sp>
      <p:sp>
        <p:nvSpPr>
          <p:cNvPr id="155" name="Google Shape;155;p2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pic>
        <p:nvPicPr>
          <p:cNvPr id="156" name="Google Shape;156;p20"/>
          <p:cNvPicPr preferRelativeResize="0"/>
          <p:nvPr/>
        </p:nvPicPr>
        <p:blipFill>
          <a:blip r:embed="rId3">
            <a:alphaModFix/>
          </a:blip>
          <a:stretch>
            <a:fillRect/>
          </a:stretch>
        </p:blipFill>
        <p:spPr>
          <a:xfrm>
            <a:off x="5111400" y="1520438"/>
            <a:ext cx="3285126" cy="5348450"/>
          </a:xfrm>
          <a:prstGeom prst="rect">
            <a:avLst/>
          </a:prstGeom>
          <a:noFill/>
          <a:ln>
            <a:noFill/>
          </a:ln>
        </p:spPr>
      </p:pic>
      <p:sp>
        <p:nvSpPr>
          <p:cNvPr id="157" name="Google Shape;157;p20"/>
          <p:cNvSpPr/>
          <p:nvPr/>
        </p:nvSpPr>
        <p:spPr>
          <a:xfrm>
            <a:off x="528625" y="1838975"/>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8" name="Google Shape;158;p20"/>
          <p:cNvSpPr txBox="1"/>
          <p:nvPr/>
        </p:nvSpPr>
        <p:spPr>
          <a:xfrm>
            <a:off x="771000" y="2299375"/>
            <a:ext cx="4189200" cy="153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At the end of a cycle, the </a:t>
            </a: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lining of the ______ sheds.</a:t>
            </a:r>
            <a:br>
              <a:rPr lang="en-PH" sz="2600">
                <a:solidFill>
                  <a:srgbClr val="7C7DAD"/>
                </a:solidFill>
                <a:latin typeface="Annie Use Your Telescope"/>
                <a:ea typeface="Annie Use Your Telescope"/>
                <a:cs typeface="Annie Use Your Telescope"/>
                <a:sym typeface="Annie Use Your Telescope"/>
              </a:rPr>
            </a:br>
            <a:br>
              <a:rPr lang="en-PH" sz="2600">
                <a:solidFill>
                  <a:srgbClr val="7C7DAD"/>
                </a:solidFill>
                <a:latin typeface="Annie Use Your Telescope"/>
                <a:ea typeface="Annie Use Your Telescope"/>
                <a:cs typeface="Annie Use Your Telescope"/>
                <a:sym typeface="Annie Use Your Telescope"/>
              </a:rPr>
            </a:br>
            <a:r>
              <a:rPr lang="en-PH" sz="2600">
                <a:solidFill>
                  <a:srgbClr val="7C7DAD"/>
                </a:solidFill>
                <a:latin typeface="Annie Use Your Telescope"/>
                <a:ea typeface="Annie Use Your Telescope"/>
                <a:cs typeface="Annie Use Your Telescope"/>
                <a:sym typeface="Annie Use Your Telescope"/>
              </a:rPr>
              <a:t>This is called: ____________</a:t>
            </a:r>
            <a:endParaRPr sz="2600">
              <a:solidFill>
                <a:srgbClr val="666666"/>
              </a:solidFill>
              <a:latin typeface="Calibri"/>
              <a:ea typeface="Calibri"/>
              <a:cs typeface="Calibri"/>
              <a:sym typeface="Calibri"/>
            </a:endParaRPr>
          </a:p>
        </p:txBody>
      </p:sp>
      <p:sp>
        <p:nvSpPr>
          <p:cNvPr id="159" name="Google Shape;159;p20"/>
          <p:cNvSpPr/>
          <p:nvPr/>
        </p:nvSpPr>
        <p:spPr>
          <a:xfrm>
            <a:off x="182550" y="1520450"/>
            <a:ext cx="960000" cy="960000"/>
          </a:xfrm>
          <a:prstGeom prst="ellipse">
            <a:avLst/>
          </a:prstGeom>
          <a:solidFill>
            <a:srgbClr val="FF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160;p20"/>
          <p:cNvSpPr txBox="1">
            <a:spLocks noGrp="1"/>
          </p:cNvSpPr>
          <p:nvPr>
            <p:ph type="title"/>
          </p:nvPr>
        </p:nvSpPr>
        <p:spPr>
          <a:xfrm>
            <a:off x="1825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PH" sz="2900" b="1">
                <a:latin typeface="Lexend"/>
                <a:ea typeface="Lexend"/>
                <a:cs typeface="Lexend"/>
                <a:sym typeface="Lexend"/>
              </a:rPr>
              <a:t>Review</a:t>
            </a:r>
            <a:r>
              <a:rPr lang="en-PH" sz="2900">
                <a:latin typeface="Lexend Thin"/>
                <a:ea typeface="Lexend Thin"/>
                <a:cs typeface="Lexend Thin"/>
                <a:sym typeface="Lexend Thin"/>
              </a:rPr>
              <a:t> | Fill in the </a:t>
            </a:r>
            <a:r>
              <a:rPr lang="en-PH" sz="2900" b="1">
                <a:latin typeface="Lexend"/>
                <a:ea typeface="Lexend"/>
                <a:cs typeface="Lexend"/>
                <a:sym typeface="Lexend"/>
              </a:rPr>
              <a:t>______</a:t>
            </a:r>
            <a:r>
              <a:rPr lang="en-PH" sz="2900">
                <a:latin typeface="Lexend Thin"/>
                <a:ea typeface="Lexend Thin"/>
                <a:cs typeface="Lexend Thin"/>
                <a:sym typeface="Lexend Thin"/>
              </a:rPr>
              <a:t>!</a:t>
            </a:r>
            <a:endParaRPr sz="2900">
              <a:latin typeface="Lexend Thin"/>
              <a:ea typeface="Lexend Thin"/>
              <a:cs typeface="Lexend Thin"/>
              <a:sym typeface="Lexend Thin"/>
            </a:endParaRPr>
          </a:p>
        </p:txBody>
      </p:sp>
      <p:sp>
        <p:nvSpPr>
          <p:cNvPr id="161" name="Google Shape;161;p20"/>
          <p:cNvSpPr txBox="1"/>
          <p:nvPr/>
        </p:nvSpPr>
        <p:spPr>
          <a:xfrm>
            <a:off x="2260800" y="2956350"/>
            <a:ext cx="1126800" cy="5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900">
                <a:solidFill>
                  <a:srgbClr val="9900FF"/>
                </a:solidFill>
                <a:latin typeface="Annie Use Your Telescope"/>
                <a:ea typeface="Annie Use Your Telescope"/>
                <a:cs typeface="Annie Use Your Telescope"/>
                <a:sym typeface="Annie Use Your Telescope"/>
              </a:rPr>
              <a:t>uterus</a:t>
            </a:r>
            <a:endParaRPr sz="2900">
              <a:solidFill>
                <a:srgbClr val="9900FF"/>
              </a:solidFill>
              <a:latin typeface="Annie Use Your Telescope"/>
              <a:ea typeface="Annie Use Your Telescope"/>
              <a:cs typeface="Annie Use Your Telescope"/>
              <a:sym typeface="Annie Use Your Telescope"/>
            </a:endParaRPr>
          </a:p>
        </p:txBody>
      </p:sp>
      <p:sp>
        <p:nvSpPr>
          <p:cNvPr id="162" name="Google Shape;162;p20"/>
          <p:cNvSpPr txBox="1"/>
          <p:nvPr/>
        </p:nvSpPr>
        <p:spPr>
          <a:xfrm>
            <a:off x="2330350" y="3763175"/>
            <a:ext cx="1933500" cy="69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000">
                <a:solidFill>
                  <a:srgbClr val="9900FF"/>
                </a:solidFill>
                <a:latin typeface="Annie Use Your Telescope"/>
                <a:ea typeface="Annie Use Your Telescope"/>
                <a:cs typeface="Annie Use Your Telescope"/>
                <a:sym typeface="Annie Use Your Telescope"/>
              </a:rPr>
              <a:t>menstruation</a:t>
            </a:r>
            <a:endParaRPr sz="3000">
              <a:solidFill>
                <a:srgbClr val="9900FF"/>
              </a:solidFill>
              <a:latin typeface="Annie Use Your Telescope"/>
              <a:ea typeface="Annie Use Your Telescope"/>
              <a:cs typeface="Annie Use Your Telescope"/>
              <a:sym typeface="Annie Use Your Telesco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21"/>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a:solidFill>
                  <a:srgbClr val="343451"/>
                </a:solidFill>
                <a:latin typeface="Calibri"/>
                <a:ea typeface="Calibri"/>
                <a:cs typeface="Calibri"/>
                <a:sym typeface="Calibri"/>
              </a:rPr>
              <a:t>© FEMM</a:t>
            </a:r>
            <a:endParaRPr/>
          </a:p>
        </p:txBody>
      </p:sp>
      <p:sp>
        <p:nvSpPr>
          <p:cNvPr id="168" name="Google Shape;168;p21"/>
          <p:cNvSpPr txBox="1"/>
          <p:nvPr/>
        </p:nvSpPr>
        <p:spPr>
          <a:xfrm>
            <a:off x="3486150" y="11572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69" name="Google Shape;169;p21"/>
          <p:cNvSpPr txBox="1"/>
          <p:nvPr/>
        </p:nvSpPr>
        <p:spPr>
          <a:xfrm>
            <a:off x="226725" y="54080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PH" sz="3000">
                <a:solidFill>
                  <a:srgbClr val="FFFFFF"/>
                </a:solidFill>
                <a:latin typeface="Lexend Thin"/>
                <a:ea typeface="Lexend Thin"/>
                <a:cs typeface="Lexend Thin"/>
                <a:sym typeface="Lexend Thin"/>
              </a:rPr>
              <a:t>Estrogen &amp; Progesterone</a:t>
            </a:r>
            <a:endParaRPr b="1">
              <a:latin typeface="Lexend"/>
              <a:ea typeface="Lexend"/>
              <a:cs typeface="Lexend"/>
              <a:sym typeface="Lexend"/>
            </a:endParaRPr>
          </a:p>
        </p:txBody>
      </p:sp>
      <p:graphicFrame>
        <p:nvGraphicFramePr>
          <p:cNvPr id="170" name="Google Shape;170;p21"/>
          <p:cNvGraphicFramePr/>
          <p:nvPr/>
        </p:nvGraphicFramePr>
        <p:xfrm>
          <a:off x="340938" y="1373350"/>
          <a:ext cx="8361225" cy="3778100"/>
        </p:xfrm>
        <a:graphic>
          <a:graphicData uri="http://schemas.openxmlformats.org/drawingml/2006/table">
            <a:tbl>
              <a:tblPr>
                <a:noFill/>
                <a:tableStyleId>{7FEE412C-7AAA-4E01-B136-5D971DEE0D4C}</a:tableStyleId>
              </a:tblPr>
              <a:tblGrid>
                <a:gridCol w="2213275">
                  <a:extLst>
                    <a:ext uri="{9D8B030D-6E8A-4147-A177-3AD203B41FA5}">
                      <a16:colId xmlns:a16="http://schemas.microsoft.com/office/drawing/2014/main" val="20000"/>
                    </a:ext>
                  </a:extLst>
                </a:gridCol>
                <a:gridCol w="3107500">
                  <a:extLst>
                    <a:ext uri="{9D8B030D-6E8A-4147-A177-3AD203B41FA5}">
                      <a16:colId xmlns:a16="http://schemas.microsoft.com/office/drawing/2014/main" val="20001"/>
                    </a:ext>
                  </a:extLst>
                </a:gridCol>
                <a:gridCol w="3040450">
                  <a:extLst>
                    <a:ext uri="{9D8B030D-6E8A-4147-A177-3AD203B41FA5}">
                      <a16:colId xmlns:a16="http://schemas.microsoft.com/office/drawing/2014/main" val="20002"/>
                    </a:ext>
                  </a:extLst>
                </a:gridCol>
              </a:tblGrid>
              <a:tr h="486625">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PH" sz="2000" b="1" i="0" u="none" strike="noStrike" cap="none">
                          <a:solidFill>
                            <a:srgbClr val="3C78D8"/>
                          </a:solidFill>
                          <a:latin typeface="Arial"/>
                          <a:ea typeface="Arial"/>
                          <a:cs typeface="Arial"/>
                          <a:sym typeface="Arial"/>
                        </a:rPr>
                        <a:t>estrogen</a:t>
                      </a:r>
                      <a:endParaRPr>
                        <a:solidFill>
                          <a:srgbClr val="3C78D8"/>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PH" sz="2000" b="1" i="0" u="none" strike="noStrike" cap="none">
                          <a:solidFill>
                            <a:srgbClr val="595959"/>
                          </a:solidFill>
                          <a:latin typeface="Arial"/>
                          <a:ea typeface="Arial"/>
                          <a:cs typeface="Arial"/>
                          <a:sym typeface="Arial"/>
                        </a:rPr>
                        <a:t>progesterone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u="none" strike="noStrike" cap="none">
                          <a:solidFill>
                            <a:srgbClr val="595959"/>
                          </a:solidFill>
                          <a:latin typeface="Calibri"/>
                          <a:ea typeface="Calibri"/>
                          <a:cs typeface="Calibri"/>
                          <a:sym typeface="Calibri"/>
                        </a:rPr>
                        <a:t>relaxes</a:t>
                      </a:r>
                      <a:r>
                        <a:rPr lang="en-PH"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u="none" strike="noStrike" cap="none">
                          <a:solidFill>
                            <a:srgbClr val="595959"/>
                          </a:solidFill>
                          <a:latin typeface="Calibri"/>
                          <a:ea typeface="Calibri"/>
                          <a:cs typeface="Calibri"/>
                          <a:sym typeface="Calibri"/>
                        </a:rPr>
                        <a:t>breast</a:t>
                      </a:r>
                      <a:r>
                        <a:rPr lang="en-PH"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PH"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u="none" strike="noStrike" cap="none">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PH"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i="0" u="none" strike="noStrike" cap="none">
                          <a:solidFill>
                            <a:srgbClr val="595959"/>
                          </a:solidFill>
                          <a:latin typeface="Calibri"/>
                          <a:ea typeface="Calibri"/>
                          <a:cs typeface="Calibri"/>
                          <a:sym typeface="Calibri"/>
                        </a:rPr>
                        <a:t>blood vessels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spcBef>
                          <a:spcPts val="0"/>
                        </a:spcBef>
                        <a:spcAft>
                          <a:spcPts val="0"/>
                        </a:spcAft>
                        <a:buNone/>
                      </a:pPr>
                      <a:r>
                        <a:rPr lang="en-PH"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437200">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n-PH"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extLst>
                  <a:ext uri="{0D108BD9-81ED-4DB2-BD59-A6C34878D82A}">
                    <a16:rowId xmlns:a16="http://schemas.microsoft.com/office/drawing/2014/main" val="10006"/>
                  </a:ext>
                </a:extLst>
              </a:tr>
              <a:tr h="668275">
                <a:tc>
                  <a:txBody>
                    <a:bodyPr/>
                    <a:lstStyle/>
                    <a:p>
                      <a:pPr marL="0" marR="0" lvl="0" indent="0" algn="ctr" rtl="0">
                        <a:lnSpc>
                          <a:spcPct val="100000"/>
                        </a:lnSpc>
                        <a:spcBef>
                          <a:spcPts val="0"/>
                        </a:spcBef>
                        <a:spcAft>
                          <a:spcPts val="0"/>
                        </a:spcAft>
                        <a:buClr>
                          <a:srgbClr val="595959"/>
                        </a:buClr>
                        <a:buSzPts val="1800"/>
                        <a:buFont typeface="Calibri"/>
                        <a:buNone/>
                      </a:pPr>
                      <a:r>
                        <a:rPr lang="en-PH"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PH"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spcBef>
                          <a:spcPts val="0"/>
                        </a:spcBef>
                        <a:spcAft>
                          <a:spcPts val="0"/>
                        </a:spcAft>
                        <a:buNone/>
                      </a:pPr>
                      <a:r>
                        <a:rPr lang="en-PH"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PH"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extLst>
                  <a:ext uri="{0D108BD9-81ED-4DB2-BD59-A6C34878D82A}">
                    <a16:rowId xmlns:a16="http://schemas.microsoft.com/office/drawing/2014/main" val="10007"/>
                  </a:ext>
                </a:extLst>
              </a:tr>
            </a:tbl>
          </a:graphicData>
        </a:graphic>
      </p:graphicFrame>
      <p:sp>
        <p:nvSpPr>
          <p:cNvPr id="171" name="Google Shape;171;p21"/>
          <p:cNvSpPr txBox="1"/>
          <p:nvPr/>
        </p:nvSpPr>
        <p:spPr>
          <a:xfrm>
            <a:off x="-50437" y="5758300"/>
            <a:ext cx="91440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PH" sz="2500" b="1">
                <a:solidFill>
                  <a:srgbClr val="595959"/>
                </a:solidFill>
                <a:latin typeface="Annie Use Your Telescope"/>
                <a:ea typeface="Annie Use Your Telescope"/>
                <a:cs typeface="Annie Use Your Telescope"/>
                <a:sym typeface="Annie Use Your Telescope"/>
              </a:rPr>
              <a:t>Estrogen &amp; Progesterone</a:t>
            </a:r>
            <a:r>
              <a:rPr lang="en-PH" sz="2400" b="1">
                <a:solidFill>
                  <a:srgbClr val="595959"/>
                </a:solidFill>
                <a:latin typeface="Annie Use Your Telescope"/>
                <a:ea typeface="Annie Use Your Telescope"/>
                <a:cs typeface="Annie Use Your Telescope"/>
                <a:sym typeface="Annie Use Your Telescope"/>
              </a:rPr>
              <a:t> have a HUGE impact on the whole body!</a:t>
            </a:r>
            <a:endParaRPr sz="2800">
              <a:solidFill>
                <a:srgbClr val="595959"/>
              </a:solidFill>
              <a:latin typeface="Annie Use Your Telescope"/>
              <a:ea typeface="Annie Use Your Telescope"/>
              <a:cs typeface="Annie Use Your Telescope"/>
              <a:sym typeface="Annie Use Your Telescope"/>
            </a:endParaRPr>
          </a:p>
        </p:txBody>
      </p:sp>
      <p:sp>
        <p:nvSpPr>
          <p:cNvPr id="172" name="Google Shape;172;p21"/>
          <p:cNvSpPr/>
          <p:nvPr/>
        </p:nvSpPr>
        <p:spPr>
          <a:xfrm>
            <a:off x="91350" y="1373350"/>
            <a:ext cx="8961300" cy="4073100"/>
          </a:xfrm>
          <a:prstGeom prst="roundRect">
            <a:avLst>
              <a:gd name="adj" fmla="val 16667"/>
            </a:avLst>
          </a:prstGeom>
          <a:noFill/>
          <a:ln w="28575" cap="flat" cmpd="sng">
            <a:solidFill>
              <a:srgbClr val="8F92BC"/>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2"/>
          <p:cNvSpPr/>
          <p:nvPr/>
        </p:nvSpPr>
        <p:spPr>
          <a:xfrm>
            <a:off x="3809084" y="4071567"/>
            <a:ext cx="3937800" cy="1258200"/>
          </a:xfrm>
          <a:prstGeom prst="wedgeRectCallout">
            <a:avLst>
              <a:gd name="adj1" fmla="val -21354"/>
              <a:gd name="adj2" fmla="val -77206"/>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2"/>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PH" sz="3000">
                <a:solidFill>
                  <a:srgbClr val="FFFFFF"/>
                </a:solidFill>
                <a:latin typeface="Lexend Thin"/>
                <a:ea typeface="Lexend Thin"/>
                <a:cs typeface="Lexend Thin"/>
                <a:sym typeface="Lexend Thin"/>
              </a:rPr>
              <a:t>Hormones &amp; your brain</a:t>
            </a:r>
            <a:endParaRPr>
              <a:latin typeface="Lexend Thin"/>
              <a:ea typeface="Lexend Thin"/>
              <a:cs typeface="Lexend Thin"/>
              <a:sym typeface="Lexend Thin"/>
            </a:endParaRPr>
          </a:p>
        </p:txBody>
      </p:sp>
      <p:sp>
        <p:nvSpPr>
          <p:cNvPr id="180" name="Google Shape;180;p22"/>
          <p:cNvSpPr txBox="1"/>
          <p:nvPr/>
        </p:nvSpPr>
        <p:spPr>
          <a:xfrm>
            <a:off x="6684325" y="4276075"/>
            <a:ext cx="1188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4800"/>
              <a:t>🧠</a:t>
            </a:r>
            <a:endParaRPr sz="4800"/>
          </a:p>
        </p:txBody>
      </p:sp>
      <p:sp>
        <p:nvSpPr>
          <p:cNvPr id="181" name="Google Shape;181;p22"/>
          <p:cNvSpPr/>
          <p:nvPr/>
        </p:nvSpPr>
        <p:spPr>
          <a:xfrm>
            <a:off x="3473450" y="1487100"/>
            <a:ext cx="4425900" cy="1941300"/>
          </a:xfrm>
          <a:prstGeom prst="wedgeRectCallout">
            <a:avLst>
              <a:gd name="adj1" fmla="val -20378"/>
              <a:gd name="adj2" fmla="val 68047"/>
            </a:avLst>
          </a:prstGeom>
          <a:noFill/>
          <a:ln w="1143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2"/>
          <p:cNvSpPr txBox="1"/>
          <p:nvPr/>
        </p:nvSpPr>
        <p:spPr>
          <a:xfrm>
            <a:off x="3711795" y="1819534"/>
            <a:ext cx="4021200" cy="149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PH" sz="2200" b="1">
                <a:solidFill>
                  <a:schemeClr val="accent1"/>
                </a:solidFill>
                <a:latin typeface="Comfortaa"/>
                <a:ea typeface="Comfortaa"/>
                <a:cs typeface="Comfortaa"/>
                <a:sym typeface="Comfortaa"/>
              </a:rPr>
              <a:t>Estrogen</a:t>
            </a:r>
            <a:r>
              <a:rPr lang="en-PH" sz="2200">
                <a:latin typeface="Comfortaa"/>
                <a:ea typeface="Comfortaa"/>
                <a:cs typeface="Comfortaa"/>
                <a:sym typeface="Comfortaa"/>
              </a:rPr>
              <a:t> </a:t>
            </a:r>
            <a:r>
              <a:rPr lang="en-PH" sz="2600">
                <a:latin typeface="Comfortaa"/>
                <a:ea typeface="Comfortaa"/>
                <a:cs typeface="Comfortaa"/>
                <a:sym typeface="Comfortaa"/>
              </a:rPr>
              <a:t>+ </a:t>
            </a:r>
            <a:r>
              <a:rPr lang="en-PH" sz="2300" b="1">
                <a:solidFill>
                  <a:srgbClr val="888888"/>
                </a:solidFill>
                <a:latin typeface="Comfortaa"/>
                <a:ea typeface="Comfortaa"/>
                <a:cs typeface="Comfortaa"/>
                <a:sym typeface="Comfortaa"/>
              </a:rPr>
              <a:t>Progesterone</a:t>
            </a:r>
            <a:r>
              <a:rPr lang="en-PH">
                <a:solidFill>
                  <a:srgbClr val="595959"/>
                </a:solidFill>
                <a:latin typeface="Comfortaa"/>
                <a:ea typeface="Comfortaa"/>
                <a:cs typeface="Comfortaa"/>
                <a:sym typeface="Comfortaa"/>
              </a:rPr>
              <a:t> </a:t>
            </a:r>
            <a:br>
              <a:rPr lang="en-PH" sz="500">
                <a:solidFill>
                  <a:srgbClr val="595959"/>
                </a:solidFill>
                <a:latin typeface="Comfortaa"/>
                <a:ea typeface="Comfortaa"/>
                <a:cs typeface="Comfortaa"/>
                <a:sym typeface="Comfortaa"/>
              </a:rPr>
            </a:br>
            <a:br>
              <a:rPr lang="en-PH" sz="500">
                <a:solidFill>
                  <a:srgbClr val="595959"/>
                </a:solidFill>
                <a:latin typeface="Comfortaa"/>
                <a:ea typeface="Comfortaa"/>
                <a:cs typeface="Comfortaa"/>
                <a:sym typeface="Comfortaa"/>
              </a:rPr>
            </a:br>
            <a:r>
              <a:rPr lang="en-PH" sz="1800">
                <a:solidFill>
                  <a:srgbClr val="595959"/>
                </a:solidFill>
                <a:latin typeface="Comfortaa"/>
                <a:ea typeface="Comfortaa"/>
                <a:cs typeface="Comfortaa"/>
                <a:sym typeface="Comfortaa"/>
              </a:rPr>
              <a:t>help brain functioning such as memory, attention, and language!</a:t>
            </a:r>
            <a:endParaRPr sz="1800">
              <a:solidFill>
                <a:srgbClr val="595959"/>
              </a:solidFill>
              <a:latin typeface="Comfortaa"/>
              <a:ea typeface="Comfortaa"/>
              <a:cs typeface="Comfortaa"/>
              <a:sym typeface="Comfortaa"/>
            </a:endParaRPr>
          </a:p>
        </p:txBody>
      </p:sp>
      <p:sp>
        <p:nvSpPr>
          <p:cNvPr id="183" name="Google Shape;183;p22"/>
          <p:cNvSpPr txBox="1"/>
          <p:nvPr/>
        </p:nvSpPr>
        <p:spPr>
          <a:xfrm>
            <a:off x="4133975" y="4336826"/>
            <a:ext cx="38415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1800">
                <a:solidFill>
                  <a:srgbClr val="3F3F3F"/>
                </a:solidFill>
                <a:latin typeface="Comfortaa"/>
                <a:ea typeface="Comfortaa"/>
                <a:cs typeface="Comfortaa"/>
                <a:sym typeface="Comfortaa"/>
              </a:rPr>
              <a:t>Can I get a fist bump, </a:t>
            </a:r>
            <a:br>
              <a:rPr lang="en-PH" sz="1800">
                <a:solidFill>
                  <a:srgbClr val="3F3F3F"/>
                </a:solidFill>
                <a:latin typeface="Comfortaa"/>
                <a:ea typeface="Comfortaa"/>
                <a:cs typeface="Comfortaa"/>
                <a:sym typeface="Comfortaa"/>
              </a:rPr>
            </a:br>
            <a:r>
              <a:rPr lang="en-PH" sz="1800">
                <a:solidFill>
                  <a:srgbClr val="3F3F3F"/>
                </a:solidFill>
                <a:latin typeface="Comfortaa"/>
                <a:ea typeface="Comfortaa"/>
                <a:cs typeface="Comfortaa"/>
                <a:sym typeface="Comfortaa"/>
              </a:rPr>
              <a:t>you brainiac, you?!      </a:t>
            </a:r>
            <a:endParaRPr sz="3100">
              <a:solidFill>
                <a:srgbClr val="3F3F3F"/>
              </a:solidFill>
              <a:latin typeface="Comfortaa"/>
              <a:ea typeface="Comfortaa"/>
              <a:cs typeface="Comfortaa"/>
              <a:sym typeface="Comfortaa"/>
            </a:endParaRPr>
          </a:p>
          <a:p>
            <a:pPr marL="0" lvl="0" indent="0" algn="l" rtl="0">
              <a:spcBef>
                <a:spcPts val="0"/>
              </a:spcBef>
              <a:spcAft>
                <a:spcPts val="0"/>
              </a:spcAft>
              <a:buNone/>
            </a:pPr>
            <a:endParaRPr>
              <a:solidFill>
                <a:srgbClr val="757AA8"/>
              </a:solidFill>
            </a:endParaRPr>
          </a:p>
        </p:txBody>
      </p:sp>
      <p:pic>
        <p:nvPicPr>
          <p:cNvPr id="184" name="Google Shape;184;p22"/>
          <p:cNvPicPr preferRelativeResize="0"/>
          <p:nvPr/>
        </p:nvPicPr>
        <p:blipFill rotWithShape="1">
          <a:blip r:embed="rId3">
            <a:alphaModFix/>
          </a:blip>
          <a:srcRect/>
          <a:stretch/>
        </p:blipFill>
        <p:spPr>
          <a:xfrm>
            <a:off x="0" y="1385887"/>
            <a:ext cx="3397250" cy="54562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3"/>
          <p:cNvSpPr/>
          <p:nvPr/>
        </p:nvSpPr>
        <p:spPr>
          <a:xfrm>
            <a:off x="4277600" y="4286400"/>
            <a:ext cx="3824100" cy="2174700"/>
          </a:xfrm>
          <a:prstGeom prst="wedgeRectCallout">
            <a:avLst>
              <a:gd name="adj1" fmla="val -12865"/>
              <a:gd name="adj2" fmla="val -76207"/>
            </a:avLst>
          </a:prstGeom>
          <a:noFill/>
          <a:ln w="762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3"/>
          <p:cNvSpPr/>
          <p:nvPr/>
        </p:nvSpPr>
        <p:spPr>
          <a:xfrm>
            <a:off x="3806525" y="1462225"/>
            <a:ext cx="4554600" cy="2174700"/>
          </a:xfrm>
          <a:prstGeom prst="wedgeRectCallout">
            <a:avLst>
              <a:gd name="adj1" fmla="val -19858"/>
              <a:gd name="adj2" fmla="val 66269"/>
            </a:avLst>
          </a:prstGeom>
          <a:noFill/>
          <a:ln w="1143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3"/>
          <p:cNvSpPr txBox="1"/>
          <p:nvPr/>
        </p:nvSpPr>
        <p:spPr>
          <a:xfrm>
            <a:off x="1524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PH" sz="3000">
                <a:solidFill>
                  <a:srgbClr val="FFFFFF"/>
                </a:solidFill>
                <a:latin typeface="Lexend Thin"/>
                <a:ea typeface="Lexend Thin"/>
                <a:cs typeface="Lexend Thin"/>
                <a:sym typeface="Lexend Thin"/>
              </a:rPr>
              <a:t>Hormones &amp; your emotions</a:t>
            </a:r>
            <a:endParaRPr>
              <a:latin typeface="Lexend Thin"/>
              <a:ea typeface="Lexend Thin"/>
              <a:cs typeface="Lexend Thin"/>
              <a:sym typeface="Lexend Thin"/>
            </a:endParaRPr>
          </a:p>
        </p:txBody>
      </p:sp>
      <p:sp>
        <p:nvSpPr>
          <p:cNvPr id="193" name="Google Shape;193;p2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sp>
        <p:nvSpPr>
          <p:cNvPr id="194" name="Google Shape;194;p23"/>
          <p:cNvSpPr txBox="1"/>
          <p:nvPr/>
        </p:nvSpPr>
        <p:spPr>
          <a:xfrm>
            <a:off x="3965825" y="1548050"/>
            <a:ext cx="4554600" cy="210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PH" sz="2200" b="1">
                <a:solidFill>
                  <a:schemeClr val="accent1"/>
                </a:solidFill>
                <a:latin typeface="Comfortaa"/>
                <a:ea typeface="Comfortaa"/>
                <a:cs typeface="Comfortaa"/>
                <a:sym typeface="Comfortaa"/>
              </a:rPr>
              <a:t>Estrogen </a:t>
            </a:r>
            <a:r>
              <a:rPr lang="en-PH" sz="1600" b="1">
                <a:solidFill>
                  <a:schemeClr val="accent1"/>
                </a:solidFill>
                <a:latin typeface="Comfortaa"/>
                <a:ea typeface="Comfortaa"/>
                <a:cs typeface="Comfortaa"/>
                <a:sym typeface="Comfortaa"/>
              </a:rPr>
              <a:t>(energizing)</a:t>
            </a:r>
            <a:r>
              <a:rPr lang="en-PH" sz="1600">
                <a:latin typeface="Comfortaa"/>
                <a:ea typeface="Comfortaa"/>
                <a:cs typeface="Comfortaa"/>
                <a:sym typeface="Comfortaa"/>
              </a:rPr>
              <a:t> </a:t>
            </a:r>
            <a:r>
              <a:rPr lang="en-PH" sz="2600">
                <a:latin typeface="Comfortaa"/>
                <a:ea typeface="Comfortaa"/>
                <a:cs typeface="Comfortaa"/>
                <a:sym typeface="Comfortaa"/>
              </a:rPr>
              <a:t>+ </a:t>
            </a:r>
            <a:r>
              <a:rPr lang="en-PH" sz="2300" b="1">
                <a:solidFill>
                  <a:srgbClr val="888888"/>
                </a:solidFill>
                <a:latin typeface="Comfortaa"/>
                <a:ea typeface="Comfortaa"/>
                <a:cs typeface="Comfortaa"/>
                <a:sym typeface="Comfortaa"/>
              </a:rPr>
              <a:t>Progesterone </a:t>
            </a:r>
            <a:r>
              <a:rPr lang="en-PH" sz="1600" b="1">
                <a:solidFill>
                  <a:srgbClr val="888888"/>
                </a:solidFill>
                <a:latin typeface="Comfortaa"/>
                <a:ea typeface="Comfortaa"/>
                <a:cs typeface="Comfortaa"/>
                <a:sym typeface="Comfortaa"/>
              </a:rPr>
              <a:t>(peaceful/relaxed) </a:t>
            </a:r>
            <a:br>
              <a:rPr lang="en-PH" sz="1600" b="1">
                <a:solidFill>
                  <a:srgbClr val="888888"/>
                </a:solidFill>
                <a:latin typeface="Comfortaa"/>
                <a:ea typeface="Comfortaa"/>
                <a:cs typeface="Comfortaa"/>
                <a:sym typeface="Comfortaa"/>
              </a:rPr>
            </a:br>
            <a:br>
              <a:rPr lang="en-PH" sz="1600" b="1">
                <a:solidFill>
                  <a:srgbClr val="888888"/>
                </a:solidFill>
                <a:latin typeface="Comfortaa"/>
                <a:ea typeface="Comfortaa"/>
                <a:cs typeface="Comfortaa"/>
                <a:sym typeface="Comfortaa"/>
              </a:rPr>
            </a:br>
            <a:r>
              <a:rPr lang="en-PH" sz="1600">
                <a:latin typeface="Comfortaa"/>
                <a:ea typeface="Comfortaa"/>
                <a:cs typeface="Comfortaa"/>
                <a:sym typeface="Comfortaa"/>
              </a:rPr>
              <a:t>are so important for our </a:t>
            </a:r>
            <a:br>
              <a:rPr lang="en-PH" sz="1600">
                <a:latin typeface="Comfortaa"/>
                <a:ea typeface="Comfortaa"/>
                <a:cs typeface="Comfortaa"/>
                <a:sym typeface="Comfortaa"/>
              </a:rPr>
            </a:br>
            <a:r>
              <a:rPr lang="en-PH" sz="1600">
                <a:latin typeface="Comfortaa"/>
                <a:ea typeface="Comfortaa"/>
                <a:cs typeface="Comfortaa"/>
                <a:sym typeface="Comfortaa"/>
              </a:rPr>
              <a:t>mental health.</a:t>
            </a:r>
            <a:br>
              <a:rPr lang="en-PH">
                <a:latin typeface="Comfortaa"/>
                <a:ea typeface="Comfortaa"/>
                <a:cs typeface="Comfortaa"/>
                <a:sym typeface="Comfortaa"/>
              </a:rPr>
            </a:br>
            <a:br>
              <a:rPr lang="en-PH">
                <a:latin typeface="Comfortaa"/>
                <a:ea typeface="Comfortaa"/>
                <a:cs typeface="Comfortaa"/>
                <a:sym typeface="Comfortaa"/>
              </a:rPr>
            </a:br>
            <a:endParaRPr>
              <a:latin typeface="Comfortaa"/>
              <a:ea typeface="Comfortaa"/>
              <a:cs typeface="Comfortaa"/>
              <a:sym typeface="Comfortaa"/>
            </a:endParaRPr>
          </a:p>
        </p:txBody>
      </p:sp>
      <p:sp>
        <p:nvSpPr>
          <p:cNvPr id="195" name="Google Shape;195;p23"/>
          <p:cNvSpPr txBox="1"/>
          <p:nvPr/>
        </p:nvSpPr>
        <p:spPr>
          <a:xfrm>
            <a:off x="4522800" y="4502725"/>
            <a:ext cx="3532500" cy="17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1600" b="1">
                <a:solidFill>
                  <a:srgbClr val="3F3F3F"/>
                </a:solidFill>
                <a:latin typeface="Comfortaa"/>
                <a:ea typeface="Comfortaa"/>
                <a:cs typeface="Comfortaa"/>
                <a:sym typeface="Comfortaa"/>
              </a:rPr>
              <a:t>Drops in</a:t>
            </a:r>
            <a:br>
              <a:rPr lang="en-PH" sz="1600" b="1">
                <a:solidFill>
                  <a:srgbClr val="3F3F3F"/>
                </a:solidFill>
                <a:latin typeface="Comfortaa"/>
                <a:ea typeface="Comfortaa"/>
                <a:cs typeface="Comfortaa"/>
                <a:sym typeface="Comfortaa"/>
              </a:rPr>
            </a:br>
            <a:r>
              <a:rPr lang="en-PH" sz="2300" b="1">
                <a:solidFill>
                  <a:schemeClr val="accent1"/>
                </a:solidFill>
                <a:latin typeface="Comfortaa"/>
                <a:ea typeface="Comfortaa"/>
                <a:cs typeface="Comfortaa"/>
                <a:sym typeface="Comfortaa"/>
              </a:rPr>
              <a:t>Estrogen</a:t>
            </a:r>
            <a:r>
              <a:rPr lang="en-PH" sz="2300">
                <a:solidFill>
                  <a:schemeClr val="dk1"/>
                </a:solidFill>
                <a:latin typeface="Comfortaa"/>
                <a:ea typeface="Comfortaa"/>
                <a:cs typeface="Comfortaa"/>
                <a:sym typeface="Comfortaa"/>
              </a:rPr>
              <a:t> </a:t>
            </a:r>
            <a:r>
              <a:rPr lang="en-PH" sz="2700">
                <a:solidFill>
                  <a:schemeClr val="dk1"/>
                </a:solidFill>
                <a:latin typeface="Comfortaa"/>
                <a:ea typeface="Comfortaa"/>
                <a:cs typeface="Comfortaa"/>
                <a:sym typeface="Comfortaa"/>
              </a:rPr>
              <a:t>+ </a:t>
            </a:r>
            <a:r>
              <a:rPr lang="en-PH" sz="2400" b="1">
                <a:solidFill>
                  <a:srgbClr val="888888"/>
                </a:solidFill>
                <a:latin typeface="Comfortaa"/>
                <a:ea typeface="Comfortaa"/>
                <a:cs typeface="Comfortaa"/>
                <a:sym typeface="Comfortaa"/>
              </a:rPr>
              <a:t>Progesterone</a:t>
            </a:r>
            <a:br>
              <a:rPr lang="en-PH" sz="2100" b="1">
                <a:solidFill>
                  <a:srgbClr val="888888"/>
                </a:solidFill>
                <a:latin typeface="Comfortaa"/>
                <a:ea typeface="Comfortaa"/>
                <a:cs typeface="Comfortaa"/>
                <a:sym typeface="Comfortaa"/>
              </a:rPr>
            </a:br>
            <a:r>
              <a:rPr lang="en-PH" sz="1600">
                <a:solidFill>
                  <a:srgbClr val="3F3F3F"/>
                </a:solidFill>
                <a:latin typeface="Comfortaa"/>
                <a:ea typeface="Comfortaa"/>
                <a:cs typeface="Comfortaa"/>
                <a:sym typeface="Comfortaa"/>
              </a:rPr>
              <a:t>can make us feel</a:t>
            </a:r>
            <a:br>
              <a:rPr lang="en-PH" sz="1600">
                <a:solidFill>
                  <a:srgbClr val="3F3F3F"/>
                </a:solidFill>
                <a:latin typeface="Comfortaa"/>
                <a:ea typeface="Comfortaa"/>
                <a:cs typeface="Comfortaa"/>
                <a:sym typeface="Comfortaa"/>
              </a:rPr>
            </a:br>
            <a:r>
              <a:rPr lang="en-PH" sz="1600">
                <a:solidFill>
                  <a:srgbClr val="3F3F3F"/>
                </a:solidFill>
                <a:latin typeface="Comfortaa"/>
                <a:ea typeface="Comfortaa"/>
                <a:cs typeface="Comfortaa"/>
                <a:sym typeface="Comfortaa"/>
              </a:rPr>
              <a:t>irritable or anxious               </a:t>
            </a:r>
            <a:endParaRPr sz="1600">
              <a:solidFill>
                <a:srgbClr val="757AA8"/>
              </a:solidFill>
            </a:endParaRPr>
          </a:p>
        </p:txBody>
      </p:sp>
      <p:pic>
        <p:nvPicPr>
          <p:cNvPr id="196" name="Google Shape;196;p23"/>
          <p:cNvPicPr preferRelativeResize="0"/>
          <p:nvPr/>
        </p:nvPicPr>
        <p:blipFill rotWithShape="1">
          <a:blip r:embed="rId3">
            <a:alphaModFix/>
          </a:blip>
          <a:srcRect/>
          <a:stretch/>
        </p:blipFill>
        <p:spPr>
          <a:xfrm>
            <a:off x="180071" y="1523475"/>
            <a:ext cx="3322834" cy="5334526"/>
          </a:xfrm>
          <a:prstGeom prst="rect">
            <a:avLst/>
          </a:prstGeom>
          <a:noFill/>
          <a:ln>
            <a:noFill/>
          </a:ln>
        </p:spPr>
      </p:pic>
      <p:pic>
        <p:nvPicPr>
          <p:cNvPr id="197" name="Google Shape;197;p23"/>
          <p:cNvPicPr preferRelativeResize="0"/>
          <p:nvPr/>
        </p:nvPicPr>
        <p:blipFill rotWithShape="1">
          <a:blip r:embed="rId4">
            <a:alphaModFix/>
          </a:blip>
          <a:srcRect l="20230" t="15382" r="20790" b="32190"/>
          <a:stretch/>
        </p:blipFill>
        <p:spPr>
          <a:xfrm>
            <a:off x="6809150" y="4984600"/>
            <a:ext cx="1246150" cy="12537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4"/>
          <p:cNvSpPr txBox="1"/>
          <p:nvPr/>
        </p:nvSpPr>
        <p:spPr>
          <a:xfrm>
            <a:off x="76200" y="519100"/>
            <a:ext cx="8087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PH" sz="3000">
                <a:solidFill>
                  <a:srgbClr val="FFFFFF"/>
                </a:solidFill>
                <a:latin typeface="Lexend Thin"/>
                <a:ea typeface="Lexend Thin"/>
                <a:cs typeface="Lexend Thin"/>
                <a:sym typeface="Lexend Thin"/>
              </a:rPr>
              <a:t>Hormones &amp; </a:t>
            </a:r>
            <a:r>
              <a:rPr lang="en-PH" sz="3000" b="1">
                <a:solidFill>
                  <a:srgbClr val="FFFFFF"/>
                </a:solidFill>
                <a:latin typeface="Lexend"/>
                <a:ea typeface="Lexend"/>
                <a:cs typeface="Lexend"/>
                <a:sym typeface="Lexend"/>
              </a:rPr>
              <a:t>Biomarkers</a:t>
            </a:r>
            <a:endParaRPr sz="3000" b="1">
              <a:latin typeface="Lexend"/>
              <a:ea typeface="Lexend"/>
              <a:cs typeface="Lexend"/>
              <a:sym typeface="Lexend"/>
            </a:endParaRPr>
          </a:p>
        </p:txBody>
      </p:sp>
      <p:sp>
        <p:nvSpPr>
          <p:cNvPr id="204" name="Google Shape;204;p24"/>
          <p:cNvSpPr/>
          <p:nvPr/>
        </p:nvSpPr>
        <p:spPr>
          <a:xfrm>
            <a:off x="218490" y="1700187"/>
            <a:ext cx="2734500" cy="26127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5" name="Google Shape;205;p24"/>
          <p:cNvSpPr txBox="1"/>
          <p:nvPr/>
        </p:nvSpPr>
        <p:spPr>
          <a:xfrm>
            <a:off x="218465" y="1829313"/>
            <a:ext cx="2734500" cy="1881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PH" sz="3000" b="1">
                <a:solidFill>
                  <a:schemeClr val="accent1"/>
                </a:solidFill>
                <a:latin typeface="Annie Use Your Telescope"/>
                <a:ea typeface="Annie Use Your Telescope"/>
                <a:cs typeface="Annie Use Your Telescope"/>
                <a:sym typeface="Annie Use Your Telescope"/>
              </a:rPr>
              <a:t>Estrogen</a:t>
            </a:r>
            <a:r>
              <a:rPr lang="en-PH" sz="3000">
                <a:solidFill>
                  <a:schemeClr val="dk1"/>
                </a:solidFill>
                <a:latin typeface="Annie Use Your Telescope"/>
                <a:ea typeface="Annie Use Your Telescope"/>
                <a:cs typeface="Annie Use Your Telescope"/>
                <a:sym typeface="Annie Use Your Telescope"/>
              </a:rPr>
              <a:t> </a:t>
            </a:r>
            <a:r>
              <a:rPr lang="en-PH" sz="3400">
                <a:solidFill>
                  <a:schemeClr val="dk1"/>
                </a:solidFill>
                <a:latin typeface="Annie Use Your Telescope"/>
                <a:ea typeface="Annie Use Your Telescope"/>
                <a:cs typeface="Annie Use Your Telescope"/>
                <a:sym typeface="Annie Use Your Telescope"/>
              </a:rPr>
              <a:t>&amp; </a:t>
            </a:r>
            <a:r>
              <a:rPr lang="en-PH" sz="3100" b="1">
                <a:solidFill>
                  <a:srgbClr val="888888"/>
                </a:solidFill>
                <a:latin typeface="Annie Use Your Telescope"/>
                <a:ea typeface="Annie Use Your Telescope"/>
                <a:cs typeface="Annie Use Your Telescope"/>
                <a:sym typeface="Annie Use Your Telescope"/>
              </a:rPr>
              <a:t>Progesterone</a:t>
            </a:r>
            <a:r>
              <a:rPr lang="en-PH" sz="2200">
                <a:solidFill>
                  <a:srgbClr val="595959"/>
                </a:solidFill>
                <a:latin typeface="Annie Use Your Telescope"/>
                <a:ea typeface="Annie Use Your Telescope"/>
                <a:cs typeface="Annie Use Your Telescope"/>
                <a:sym typeface="Annie Use Your Telescope"/>
              </a:rPr>
              <a:t>  </a:t>
            </a:r>
            <a:br>
              <a:rPr lang="en-PH" sz="2200">
                <a:solidFill>
                  <a:srgbClr val="595959"/>
                </a:solidFill>
                <a:latin typeface="Annie Use Your Telescope"/>
                <a:ea typeface="Annie Use Your Telescope"/>
                <a:cs typeface="Annie Use Your Telescope"/>
                <a:sym typeface="Annie Use Your Telescope"/>
              </a:rPr>
            </a:br>
            <a:r>
              <a:rPr lang="en-PH" sz="3000">
                <a:solidFill>
                  <a:srgbClr val="595959"/>
                </a:solidFill>
                <a:latin typeface="Annie Use Your Telescope"/>
                <a:ea typeface="Annie Use Your Telescope"/>
                <a:cs typeface="Annie Use Your Telescope"/>
                <a:sym typeface="Annie Use Your Telescope"/>
              </a:rPr>
              <a:t>produce certain effects in your body. </a:t>
            </a:r>
            <a:endParaRPr sz="3000">
              <a:solidFill>
                <a:srgbClr val="595959"/>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p>
        </p:txBody>
      </p:sp>
      <p:sp>
        <p:nvSpPr>
          <p:cNvPr id="206" name="Google Shape;206;p24"/>
          <p:cNvSpPr/>
          <p:nvPr/>
        </p:nvSpPr>
        <p:spPr>
          <a:xfrm>
            <a:off x="119063" y="1383825"/>
            <a:ext cx="744900" cy="744900"/>
          </a:xfrm>
          <a:prstGeom prst="ellipse">
            <a:avLst/>
          </a:prstGeom>
          <a:solidFill>
            <a:srgbClr val="1155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7" name="Google Shape;207;p24"/>
          <p:cNvSpPr/>
          <p:nvPr/>
        </p:nvSpPr>
        <p:spPr>
          <a:xfrm>
            <a:off x="3222338" y="1740708"/>
            <a:ext cx="2728500" cy="2607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4"/>
          <p:cNvSpPr txBox="1"/>
          <p:nvPr/>
        </p:nvSpPr>
        <p:spPr>
          <a:xfrm>
            <a:off x="3222362" y="2063500"/>
            <a:ext cx="2728500" cy="22968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PH" sz="3000">
                <a:solidFill>
                  <a:schemeClr val="dk1"/>
                </a:solidFill>
                <a:latin typeface="Annie Use Your Telescope"/>
                <a:ea typeface="Annie Use Your Telescope"/>
                <a:cs typeface="Annie Use Your Telescope"/>
                <a:sym typeface="Annie Use Your Telescope"/>
              </a:rPr>
              <a:t>These effects are </a:t>
            </a:r>
            <a:br>
              <a:rPr lang="en-PH" sz="3000">
                <a:solidFill>
                  <a:schemeClr val="dk1"/>
                </a:solidFill>
                <a:latin typeface="Annie Use Your Telescope"/>
                <a:ea typeface="Annie Use Your Telescope"/>
                <a:cs typeface="Annie Use Your Telescope"/>
                <a:sym typeface="Annie Use Your Telescope"/>
              </a:rPr>
            </a:br>
            <a:r>
              <a:rPr lang="en-PH" sz="3000">
                <a:solidFill>
                  <a:schemeClr val="dk1"/>
                </a:solidFill>
                <a:latin typeface="Annie Use Your Telescope"/>
                <a:ea typeface="Annie Use Your Telescope"/>
                <a:cs typeface="Annie Use Your Telescope"/>
                <a:sym typeface="Annie Use Your Telescope"/>
              </a:rPr>
              <a:t>called</a:t>
            </a:r>
            <a:r>
              <a:rPr lang="en-PH" sz="3000" b="1">
                <a:solidFill>
                  <a:schemeClr val="dk1"/>
                </a:solidFill>
                <a:latin typeface="Annie Use Your Telescope"/>
                <a:ea typeface="Annie Use Your Telescope"/>
                <a:cs typeface="Annie Use Your Telescope"/>
                <a:sym typeface="Annie Use Your Telescope"/>
              </a:rPr>
              <a:t> </a:t>
            </a:r>
            <a:r>
              <a:rPr lang="en-PH" sz="3400" b="1">
                <a:solidFill>
                  <a:srgbClr val="9900FF"/>
                </a:solidFill>
                <a:latin typeface="Annie Use Your Telescope"/>
                <a:ea typeface="Annie Use Your Telescope"/>
                <a:cs typeface="Annie Use Your Telescope"/>
                <a:sym typeface="Annie Use Your Telescope"/>
              </a:rPr>
              <a:t>biomarkers</a:t>
            </a:r>
            <a:br>
              <a:rPr lang="en-PH" sz="3000" b="1">
                <a:solidFill>
                  <a:schemeClr val="accent1"/>
                </a:solidFill>
                <a:latin typeface="Caveat"/>
                <a:ea typeface="Caveat"/>
                <a:cs typeface="Caveat"/>
                <a:sym typeface="Caveat"/>
              </a:rPr>
            </a:br>
            <a:br>
              <a:rPr lang="en-PH" sz="3000" b="1">
                <a:solidFill>
                  <a:schemeClr val="accent1"/>
                </a:solidFill>
                <a:latin typeface="Annie Use Your Telescope"/>
                <a:ea typeface="Annie Use Your Telescope"/>
                <a:cs typeface="Annie Use Your Telescope"/>
                <a:sym typeface="Annie Use Your Telescope"/>
              </a:rPr>
            </a:br>
            <a:r>
              <a:rPr lang="en-PH" sz="3000" b="1">
                <a:solidFill>
                  <a:schemeClr val="dk1"/>
                </a:solidFill>
                <a:latin typeface="Annie Use Your Telescope"/>
                <a:ea typeface="Annie Use Your Telescope"/>
                <a:cs typeface="Annie Use Your Telescope"/>
                <a:sym typeface="Annie Use Your Telescope"/>
              </a:rPr>
              <a:t>‘bio’ </a:t>
            </a:r>
            <a:r>
              <a:rPr lang="en-PH" sz="3000">
                <a:solidFill>
                  <a:schemeClr val="dk1"/>
                </a:solidFill>
                <a:latin typeface="Annie Use Your Telescope"/>
                <a:ea typeface="Annie Use Your Telescope"/>
                <a:cs typeface="Annie Use Your Telescope"/>
                <a:sym typeface="Annie Use Your Telescope"/>
              </a:rPr>
              <a:t>= life </a:t>
            </a:r>
            <a:r>
              <a:rPr lang="en-PH" sz="3000" b="1">
                <a:solidFill>
                  <a:schemeClr val="dk1"/>
                </a:solidFill>
                <a:latin typeface="Annie Use Your Telescope"/>
                <a:ea typeface="Annie Use Your Telescope"/>
                <a:cs typeface="Annie Use Your Telescope"/>
                <a:sym typeface="Annie Use Your Telescope"/>
              </a:rPr>
              <a:t> </a:t>
            </a:r>
            <a:br>
              <a:rPr lang="en-PH" sz="3000" b="1">
                <a:solidFill>
                  <a:schemeClr val="dk1"/>
                </a:solidFill>
                <a:latin typeface="Annie Use Your Telescope"/>
                <a:ea typeface="Annie Use Your Telescope"/>
                <a:cs typeface="Annie Use Your Telescope"/>
                <a:sym typeface="Annie Use Your Telescope"/>
              </a:rPr>
            </a:br>
            <a:r>
              <a:rPr lang="en-PH" sz="3000" b="1">
                <a:solidFill>
                  <a:schemeClr val="dk1"/>
                </a:solidFill>
                <a:latin typeface="Annie Use Your Telescope"/>
                <a:ea typeface="Annie Use Your Telescope"/>
                <a:cs typeface="Annie Use Your Telescope"/>
                <a:sym typeface="Annie Use Your Telescope"/>
              </a:rPr>
              <a:t>‘marker’ = sign</a:t>
            </a:r>
            <a:endParaRPr sz="3000" b="1">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p>
        </p:txBody>
      </p:sp>
      <p:sp>
        <p:nvSpPr>
          <p:cNvPr id="209" name="Google Shape;209;p24"/>
          <p:cNvSpPr/>
          <p:nvPr/>
        </p:nvSpPr>
        <p:spPr>
          <a:xfrm>
            <a:off x="6220213" y="1733638"/>
            <a:ext cx="2728500" cy="2607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24"/>
          <p:cNvSpPr txBox="1"/>
          <p:nvPr/>
        </p:nvSpPr>
        <p:spPr>
          <a:xfrm>
            <a:off x="6047713" y="2146121"/>
            <a:ext cx="3073500" cy="12477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PH" sz="3000">
                <a:solidFill>
                  <a:schemeClr val="dk1"/>
                </a:solidFill>
                <a:latin typeface="Annie Use Your Telescope"/>
                <a:ea typeface="Annie Use Your Telescope"/>
                <a:cs typeface="Annie Use Your Telescope"/>
                <a:sym typeface="Annie Use Your Telescope"/>
              </a:rPr>
              <a:t>Biomarkers provide</a:t>
            </a:r>
            <a:br>
              <a:rPr lang="en-PH" sz="3000">
                <a:solidFill>
                  <a:schemeClr val="dk1"/>
                </a:solidFill>
                <a:latin typeface="Annie Use Your Telescope"/>
                <a:ea typeface="Annie Use Your Telescope"/>
                <a:cs typeface="Annie Use Your Telescope"/>
                <a:sym typeface="Annie Use Your Telescope"/>
              </a:rPr>
            </a:br>
            <a:r>
              <a:rPr lang="en-PH" sz="3000">
                <a:solidFill>
                  <a:schemeClr val="dk1"/>
                </a:solidFill>
                <a:latin typeface="Annie Use Your Telescope"/>
                <a:ea typeface="Annie Use Your Telescope"/>
                <a:cs typeface="Annie Use Your Telescope"/>
                <a:sym typeface="Annie Use Your Telescope"/>
              </a:rPr>
              <a:t>health information</a:t>
            </a:r>
            <a:endParaRPr sz="30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solidFill>
                <a:schemeClr val="dk1"/>
              </a:solidFill>
            </a:endParaRPr>
          </a:p>
        </p:txBody>
      </p:sp>
      <p:sp>
        <p:nvSpPr>
          <p:cNvPr id="211" name="Google Shape;211;p24"/>
          <p:cNvSpPr/>
          <p:nvPr/>
        </p:nvSpPr>
        <p:spPr>
          <a:xfrm>
            <a:off x="3066612" y="1284988"/>
            <a:ext cx="778500" cy="778500"/>
          </a:xfrm>
          <a:prstGeom prst="ellipse">
            <a:avLst/>
          </a:prstGeom>
          <a:solidFill>
            <a:srgbClr val="F1C23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2" name="Google Shape;212;p24"/>
          <p:cNvSpPr/>
          <p:nvPr/>
        </p:nvSpPr>
        <p:spPr>
          <a:xfrm>
            <a:off x="6047736" y="1366413"/>
            <a:ext cx="779700" cy="779700"/>
          </a:xfrm>
          <a:prstGeom prst="ellipse">
            <a:avLst/>
          </a:prstGeom>
          <a:solidFill>
            <a:srgbClr val="FF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5"/>
          <p:cNvSpPr txBox="1"/>
          <p:nvPr/>
        </p:nvSpPr>
        <p:spPr>
          <a:xfrm>
            <a:off x="76200" y="5191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3000">
                <a:solidFill>
                  <a:schemeClr val="lt1"/>
                </a:solidFill>
                <a:latin typeface="Lexend Thin"/>
                <a:ea typeface="Lexend Thin"/>
                <a:cs typeface="Lexend Thin"/>
                <a:sym typeface="Lexend Thin"/>
              </a:rPr>
              <a:t>Charting hormonal changes </a:t>
            </a:r>
            <a:endParaRPr sz="3000">
              <a:solidFill>
                <a:srgbClr val="FFFFFF"/>
              </a:solidFill>
              <a:latin typeface="Lexend Thin"/>
              <a:ea typeface="Lexend Thin"/>
              <a:cs typeface="Lexend Thin"/>
              <a:sym typeface="Lexend Thin"/>
            </a:endParaRPr>
          </a:p>
        </p:txBody>
      </p:sp>
      <p:sp>
        <p:nvSpPr>
          <p:cNvPr id="219" name="Google Shape;219;p25"/>
          <p:cNvSpPr txBox="1"/>
          <p:nvPr/>
        </p:nvSpPr>
        <p:spPr>
          <a:xfrm>
            <a:off x="3392800" y="3078475"/>
            <a:ext cx="3600000" cy="772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Font typeface="Calibri"/>
              <a:buNone/>
            </a:pPr>
            <a:r>
              <a:rPr lang="en-PH" sz="3000" b="1">
                <a:solidFill>
                  <a:srgbClr val="666666"/>
                </a:solidFill>
                <a:latin typeface="Calibri"/>
                <a:ea typeface="Calibri"/>
                <a:cs typeface="Calibri"/>
                <a:sym typeface="Calibri"/>
              </a:rPr>
              <a:t>Yellow</a:t>
            </a:r>
            <a:r>
              <a:rPr lang="en-PH" sz="3000">
                <a:solidFill>
                  <a:srgbClr val="666666"/>
                </a:solidFill>
                <a:latin typeface="Calibri"/>
                <a:ea typeface="Calibri"/>
                <a:cs typeface="Calibri"/>
                <a:sym typeface="Calibri"/>
              </a:rPr>
              <a:t> - pasty</a:t>
            </a: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2400"/>
              <a:buFont typeface="Calibri"/>
              <a:buNone/>
            </a:pPr>
            <a:br>
              <a:rPr lang="en-PH" sz="3000">
                <a:solidFill>
                  <a:srgbClr val="666666"/>
                </a:solidFill>
                <a:latin typeface="Calibri"/>
                <a:ea typeface="Calibri"/>
                <a:cs typeface="Calibri"/>
                <a:sym typeface="Calibri"/>
              </a:rPr>
            </a:br>
            <a:endParaRPr sz="3000">
              <a:solidFill>
                <a:srgbClr val="666666"/>
              </a:solidFill>
              <a:latin typeface="Calibri"/>
              <a:ea typeface="Calibri"/>
              <a:cs typeface="Calibri"/>
              <a:sym typeface="Calibri"/>
            </a:endParaRPr>
          </a:p>
        </p:txBody>
      </p:sp>
      <p:sp>
        <p:nvSpPr>
          <p:cNvPr id="220" name="Google Shape;220;p25"/>
          <p:cNvSpPr txBox="1"/>
          <p:nvPr/>
        </p:nvSpPr>
        <p:spPr>
          <a:xfrm>
            <a:off x="3392800" y="2147325"/>
            <a:ext cx="3600000" cy="77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Calibri"/>
              <a:buNone/>
            </a:pPr>
            <a:r>
              <a:rPr lang="en-PH" sz="3000" b="1">
                <a:solidFill>
                  <a:srgbClr val="666666"/>
                </a:solidFill>
                <a:latin typeface="Calibri"/>
                <a:ea typeface="Calibri"/>
                <a:cs typeface="Calibri"/>
                <a:sym typeface="Calibri"/>
              </a:rPr>
              <a:t>Red</a:t>
            </a:r>
            <a:r>
              <a:rPr lang="en-PH" sz="3000">
                <a:solidFill>
                  <a:srgbClr val="666666"/>
                </a:solidFill>
                <a:latin typeface="Calibri"/>
                <a:ea typeface="Calibri"/>
                <a:cs typeface="Calibri"/>
                <a:sym typeface="Calibri"/>
              </a:rPr>
              <a:t> - bleeding</a:t>
            </a: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2400"/>
              <a:buFont typeface="Calibri"/>
              <a:buNone/>
            </a:pPr>
            <a:br>
              <a:rPr lang="en-PH" sz="3000">
                <a:solidFill>
                  <a:srgbClr val="666666"/>
                </a:solidFill>
                <a:latin typeface="Calibri"/>
                <a:ea typeface="Calibri"/>
                <a:cs typeface="Calibri"/>
                <a:sym typeface="Calibri"/>
              </a:rPr>
            </a:br>
            <a:endParaRPr sz="3000">
              <a:solidFill>
                <a:srgbClr val="666666"/>
              </a:solidFill>
              <a:latin typeface="Calibri"/>
              <a:ea typeface="Calibri"/>
              <a:cs typeface="Calibri"/>
              <a:sym typeface="Calibri"/>
            </a:endParaRPr>
          </a:p>
        </p:txBody>
      </p:sp>
      <p:sp>
        <p:nvSpPr>
          <p:cNvPr id="221" name="Google Shape;221;p25"/>
          <p:cNvSpPr/>
          <p:nvPr/>
        </p:nvSpPr>
        <p:spPr>
          <a:xfrm>
            <a:off x="2151200" y="2156475"/>
            <a:ext cx="982800" cy="4899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5"/>
          <p:cNvSpPr/>
          <p:nvPr/>
        </p:nvSpPr>
        <p:spPr>
          <a:xfrm>
            <a:off x="2151200" y="3067383"/>
            <a:ext cx="982800" cy="4899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5"/>
          <p:cNvSpPr/>
          <p:nvPr/>
        </p:nvSpPr>
        <p:spPr>
          <a:xfrm>
            <a:off x="2151200" y="4036300"/>
            <a:ext cx="982800" cy="489900"/>
          </a:xfrm>
          <a:prstGeom prst="rect">
            <a:avLst/>
          </a:pr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5"/>
          <p:cNvSpPr/>
          <p:nvPr/>
        </p:nvSpPr>
        <p:spPr>
          <a:xfrm>
            <a:off x="2151200" y="5005217"/>
            <a:ext cx="982800" cy="489900"/>
          </a:xfrm>
          <a:prstGeom prst="rect">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5"/>
          <p:cNvSpPr txBox="1"/>
          <p:nvPr/>
        </p:nvSpPr>
        <p:spPr>
          <a:xfrm>
            <a:off x="3392800" y="4036300"/>
            <a:ext cx="3600000" cy="772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Font typeface="Calibri"/>
              <a:buNone/>
            </a:pPr>
            <a:r>
              <a:rPr lang="en-PH" sz="3000" b="1">
                <a:solidFill>
                  <a:srgbClr val="666666"/>
                </a:solidFill>
                <a:latin typeface="Calibri"/>
                <a:ea typeface="Calibri"/>
                <a:cs typeface="Calibri"/>
                <a:sym typeface="Calibri"/>
              </a:rPr>
              <a:t>Blue </a:t>
            </a:r>
            <a:r>
              <a:rPr lang="en-PH" sz="3000">
                <a:solidFill>
                  <a:srgbClr val="666666"/>
                </a:solidFill>
                <a:latin typeface="Calibri"/>
                <a:ea typeface="Calibri"/>
                <a:cs typeface="Calibri"/>
                <a:sym typeface="Calibri"/>
              </a:rPr>
              <a:t>- moist</a:t>
            </a: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2400"/>
              <a:buFont typeface="Calibri"/>
              <a:buNone/>
            </a:pPr>
            <a:br>
              <a:rPr lang="en-PH" sz="3000">
                <a:solidFill>
                  <a:srgbClr val="666666"/>
                </a:solidFill>
                <a:latin typeface="Calibri"/>
                <a:ea typeface="Calibri"/>
                <a:cs typeface="Calibri"/>
                <a:sym typeface="Calibri"/>
              </a:rPr>
            </a:br>
            <a:endParaRPr sz="3000">
              <a:solidFill>
                <a:srgbClr val="666666"/>
              </a:solidFill>
              <a:latin typeface="Calibri"/>
              <a:ea typeface="Calibri"/>
              <a:cs typeface="Calibri"/>
              <a:sym typeface="Calibri"/>
            </a:endParaRPr>
          </a:p>
        </p:txBody>
      </p:sp>
      <p:sp>
        <p:nvSpPr>
          <p:cNvPr id="226" name="Google Shape;226;p25"/>
          <p:cNvSpPr txBox="1"/>
          <p:nvPr/>
        </p:nvSpPr>
        <p:spPr>
          <a:xfrm>
            <a:off x="3392800" y="4938075"/>
            <a:ext cx="3600000" cy="772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Font typeface="Calibri"/>
              <a:buNone/>
            </a:pPr>
            <a:r>
              <a:rPr lang="en-PH" sz="3000" b="1">
                <a:solidFill>
                  <a:srgbClr val="666666"/>
                </a:solidFill>
                <a:latin typeface="Calibri"/>
                <a:ea typeface="Calibri"/>
                <a:cs typeface="Calibri"/>
                <a:sym typeface="Calibri"/>
              </a:rPr>
              <a:t>Grey </a:t>
            </a:r>
            <a:r>
              <a:rPr lang="en-PH" sz="3000">
                <a:solidFill>
                  <a:srgbClr val="666666"/>
                </a:solidFill>
                <a:latin typeface="Calibri"/>
                <a:ea typeface="Calibri"/>
                <a:cs typeface="Calibri"/>
                <a:sym typeface="Calibri"/>
              </a:rPr>
              <a:t>- dry</a:t>
            </a: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3000">
              <a:solidFill>
                <a:srgbClr val="666666"/>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2400"/>
              <a:buFont typeface="Calibri"/>
              <a:buNone/>
            </a:pPr>
            <a:br>
              <a:rPr lang="en-PH" sz="3000">
                <a:solidFill>
                  <a:srgbClr val="666666"/>
                </a:solidFill>
                <a:latin typeface="Calibri"/>
                <a:ea typeface="Calibri"/>
                <a:cs typeface="Calibri"/>
                <a:sym typeface="Calibri"/>
              </a:rPr>
            </a:br>
            <a:endParaRPr sz="3000">
              <a:solidFill>
                <a:srgbClr val="666666"/>
              </a:solidFill>
              <a:latin typeface="Calibri"/>
              <a:ea typeface="Calibri"/>
              <a:cs typeface="Calibri"/>
              <a:sym typeface="Calibri"/>
            </a:endParaRPr>
          </a:p>
        </p:txBody>
      </p:sp>
      <p:pic>
        <p:nvPicPr>
          <p:cNvPr id="227" name="Google Shape;227;p25"/>
          <p:cNvPicPr preferRelativeResize="0"/>
          <p:nvPr/>
        </p:nvPicPr>
        <p:blipFill>
          <a:blip r:embed="rId3">
            <a:alphaModFix/>
          </a:blip>
          <a:stretch>
            <a:fillRect/>
          </a:stretch>
        </p:blipFill>
        <p:spPr>
          <a:xfrm>
            <a:off x="0" y="1073212"/>
            <a:ext cx="9143999" cy="5741175"/>
          </a:xfrm>
          <a:prstGeom prst="rect">
            <a:avLst/>
          </a:prstGeom>
          <a:noFill/>
          <a:ln>
            <a:noFill/>
          </a:ln>
        </p:spPr>
      </p:pic>
      <p:cxnSp>
        <p:nvCxnSpPr>
          <p:cNvPr id="228" name="Google Shape;228;p25"/>
          <p:cNvCxnSpPr/>
          <p:nvPr/>
        </p:nvCxnSpPr>
        <p:spPr>
          <a:xfrm>
            <a:off x="4381500" y="2632375"/>
            <a:ext cx="1389000" cy="14700"/>
          </a:xfrm>
          <a:prstGeom prst="straightConnector1">
            <a:avLst/>
          </a:prstGeom>
          <a:noFill/>
          <a:ln w="38100" cap="flat" cmpd="sng">
            <a:solidFill>
              <a:srgbClr val="9900FF"/>
            </a:solidFill>
            <a:prstDash val="solid"/>
            <a:round/>
            <a:headEnd type="none" w="med" len="med"/>
            <a:tailEnd type="none" w="med" len="med"/>
          </a:ln>
        </p:spPr>
      </p:cxnSp>
      <p:cxnSp>
        <p:nvCxnSpPr>
          <p:cNvPr id="229" name="Google Shape;229;p25"/>
          <p:cNvCxnSpPr/>
          <p:nvPr/>
        </p:nvCxnSpPr>
        <p:spPr>
          <a:xfrm>
            <a:off x="4594925" y="3571875"/>
            <a:ext cx="1146600" cy="17700"/>
          </a:xfrm>
          <a:prstGeom prst="straightConnector1">
            <a:avLst/>
          </a:prstGeom>
          <a:noFill/>
          <a:ln w="38100" cap="flat" cmpd="sng">
            <a:solidFill>
              <a:srgbClr val="9900FF"/>
            </a:solidFill>
            <a:prstDash val="solid"/>
            <a:round/>
            <a:headEnd type="none" w="med" len="med"/>
            <a:tailEnd type="none" w="med" len="med"/>
          </a:ln>
        </p:spPr>
      </p:cxnSp>
      <p:cxnSp>
        <p:nvCxnSpPr>
          <p:cNvPr id="230" name="Google Shape;230;p25"/>
          <p:cNvCxnSpPr/>
          <p:nvPr/>
        </p:nvCxnSpPr>
        <p:spPr>
          <a:xfrm rot="10800000" flipH="1">
            <a:off x="4456350" y="4524400"/>
            <a:ext cx="1038300" cy="1800"/>
          </a:xfrm>
          <a:prstGeom prst="straightConnector1">
            <a:avLst/>
          </a:prstGeom>
          <a:noFill/>
          <a:ln w="38100" cap="flat" cmpd="sng">
            <a:solidFill>
              <a:srgbClr val="9900FF"/>
            </a:solidFill>
            <a:prstDash val="solid"/>
            <a:round/>
            <a:headEnd type="none" w="med" len="med"/>
            <a:tailEnd type="none" w="med" len="med"/>
          </a:ln>
        </p:spPr>
      </p:cxnSp>
      <p:cxnSp>
        <p:nvCxnSpPr>
          <p:cNvPr id="231" name="Google Shape;231;p25"/>
          <p:cNvCxnSpPr/>
          <p:nvPr/>
        </p:nvCxnSpPr>
        <p:spPr>
          <a:xfrm rot="10800000" flipH="1">
            <a:off x="4381500" y="5495125"/>
            <a:ext cx="1038300" cy="1800"/>
          </a:xfrm>
          <a:prstGeom prst="straightConnector1">
            <a:avLst/>
          </a:prstGeom>
          <a:noFill/>
          <a:ln w="38100" cap="flat" cmpd="sng">
            <a:solidFill>
              <a:srgbClr val="9900FF"/>
            </a:solidFill>
            <a:prstDash val="solid"/>
            <a:round/>
            <a:headEnd type="none" w="med" len="med"/>
            <a:tailEnd type="none" w="med" len="med"/>
          </a:ln>
        </p:spPr>
      </p:cxnSp>
      <p:sp>
        <p:nvSpPr>
          <p:cNvPr id="232" name="Google Shape;232;p25"/>
          <p:cNvSpPr txBox="1"/>
          <p:nvPr/>
        </p:nvSpPr>
        <p:spPr>
          <a:xfrm>
            <a:off x="-1418900" y="3269025"/>
            <a:ext cx="1669200" cy="179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6"/>
          <p:cNvSpPr txBox="1"/>
          <p:nvPr/>
        </p:nvSpPr>
        <p:spPr>
          <a:xfrm>
            <a:off x="76200" y="5191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3000">
                <a:solidFill>
                  <a:schemeClr val="lt1"/>
                </a:solidFill>
                <a:latin typeface="Lexend Thin"/>
                <a:ea typeface="Lexend Thin"/>
                <a:cs typeface="Lexend Thin"/>
                <a:sym typeface="Lexend Thin"/>
              </a:rPr>
              <a:t>Charting hormonal changes </a:t>
            </a:r>
            <a:endParaRPr sz="3000">
              <a:solidFill>
                <a:srgbClr val="FFFFFF"/>
              </a:solidFill>
              <a:latin typeface="Lexend Thin"/>
              <a:ea typeface="Lexend Thin"/>
              <a:cs typeface="Lexend Thin"/>
              <a:sym typeface="Lexend Thin"/>
            </a:endParaRPr>
          </a:p>
        </p:txBody>
      </p:sp>
      <p:grpSp>
        <p:nvGrpSpPr>
          <p:cNvPr id="239" name="Google Shape;239;p26"/>
          <p:cNvGrpSpPr/>
          <p:nvPr/>
        </p:nvGrpSpPr>
        <p:grpSpPr>
          <a:xfrm>
            <a:off x="4796950" y="1238075"/>
            <a:ext cx="3906625" cy="2715902"/>
            <a:chOff x="4796950" y="1238075"/>
            <a:chExt cx="3906625" cy="2715902"/>
          </a:xfrm>
        </p:grpSpPr>
        <p:pic>
          <p:nvPicPr>
            <p:cNvPr id="240" name="Google Shape;240;p26"/>
            <p:cNvPicPr preferRelativeResize="0"/>
            <p:nvPr/>
          </p:nvPicPr>
          <p:blipFill rotWithShape="1">
            <a:blip r:embed="rId3">
              <a:alphaModFix/>
            </a:blip>
            <a:srcRect l="55279" t="29925" b="29486"/>
            <a:stretch/>
          </p:blipFill>
          <p:spPr>
            <a:xfrm>
              <a:off x="4796950" y="1238075"/>
              <a:ext cx="3906625" cy="2715902"/>
            </a:xfrm>
            <a:prstGeom prst="rect">
              <a:avLst/>
            </a:prstGeom>
            <a:noFill/>
            <a:ln>
              <a:noFill/>
            </a:ln>
          </p:spPr>
        </p:pic>
        <p:sp>
          <p:nvSpPr>
            <p:cNvPr id="241" name="Google Shape;241;p26"/>
            <p:cNvSpPr txBox="1"/>
            <p:nvPr/>
          </p:nvSpPr>
          <p:spPr>
            <a:xfrm>
              <a:off x="5511423" y="2597055"/>
              <a:ext cx="2077800" cy="44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1600" b="1">
                  <a:solidFill>
                    <a:srgbClr val="3F3F3F"/>
                  </a:solidFill>
                  <a:latin typeface="Annie Use Your Telescope"/>
                  <a:ea typeface="Annie Use Your Telescope"/>
                  <a:cs typeface="Annie Use Your Telescope"/>
                  <a:sym typeface="Annie Use Your Telescope"/>
                </a:rPr>
                <a:t>Kyla</a:t>
              </a:r>
              <a:endParaRPr sz="1600" b="1">
                <a:solidFill>
                  <a:srgbClr val="3F3F3F"/>
                </a:solidFill>
                <a:latin typeface="Annie Use Your Telescope"/>
                <a:ea typeface="Annie Use Your Telescope"/>
                <a:cs typeface="Annie Use Your Telescope"/>
                <a:sym typeface="Annie Use Your Telescope"/>
              </a:endParaRPr>
            </a:p>
          </p:txBody>
        </p:sp>
      </p:grpSp>
      <p:sp>
        <p:nvSpPr>
          <p:cNvPr id="242" name="Google Shape;242;p26"/>
          <p:cNvSpPr txBox="1"/>
          <p:nvPr/>
        </p:nvSpPr>
        <p:spPr>
          <a:xfrm>
            <a:off x="843525" y="3879150"/>
            <a:ext cx="1836300" cy="38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PH" sz="1600" b="1">
                <a:solidFill>
                  <a:srgbClr val="3F3F3F"/>
                </a:solidFill>
                <a:latin typeface="Annie Use Your Telescope"/>
                <a:ea typeface="Annie Use Your Telescope"/>
                <a:cs typeface="Annie Use Your Telescope"/>
                <a:sym typeface="Annie Use Your Telescope"/>
              </a:rPr>
            </a:br>
            <a:r>
              <a:rPr lang="en-PH" sz="1600" b="1">
                <a:solidFill>
                  <a:srgbClr val="3F3F3F"/>
                </a:solidFill>
                <a:latin typeface="Annie Use Your Telescope"/>
                <a:ea typeface="Annie Use Your Telescope"/>
                <a:cs typeface="Annie Use Your Telescope"/>
                <a:sym typeface="Annie Use Your Telescope"/>
              </a:rPr>
              <a:t> 5</a:t>
            </a:r>
            <a:r>
              <a:rPr lang="en-PH" sz="1200" b="1">
                <a:solidFill>
                  <a:srgbClr val="3F3F3F"/>
                </a:solidFill>
                <a:latin typeface="Annie Use Your Telescope"/>
                <a:ea typeface="Annie Use Your Telescope"/>
                <a:cs typeface="Annie Use Your Telescope"/>
                <a:sym typeface="Annie Use Your Telescope"/>
              </a:rPr>
              <a:t>th</a:t>
            </a:r>
            <a:r>
              <a:rPr lang="en-PH" sz="1600" b="1">
                <a:solidFill>
                  <a:srgbClr val="3F3F3F"/>
                </a:solidFill>
                <a:latin typeface="Annie Use Your Telescope"/>
                <a:ea typeface="Annie Use Your Telescope"/>
                <a:cs typeface="Annie Use Your Telescope"/>
                <a:sym typeface="Annie Use Your Telescope"/>
              </a:rPr>
              <a:t> 6 7  8 9 10 11</a:t>
            </a:r>
            <a:endParaRPr sz="1600" b="1">
              <a:solidFill>
                <a:srgbClr val="3F3F3F"/>
              </a:solidFill>
              <a:latin typeface="Annie Use Your Telescope"/>
              <a:ea typeface="Annie Use Your Telescope"/>
              <a:cs typeface="Annie Use Your Telescope"/>
              <a:sym typeface="Annie Use Your Telescope"/>
            </a:endParaRPr>
          </a:p>
        </p:txBody>
      </p:sp>
      <p:pic>
        <p:nvPicPr>
          <p:cNvPr id="243" name="Google Shape;243;p26"/>
          <p:cNvPicPr preferRelativeResize="0"/>
          <p:nvPr/>
        </p:nvPicPr>
        <p:blipFill rotWithShape="1">
          <a:blip r:embed="rId4">
            <a:alphaModFix/>
          </a:blip>
          <a:srcRect l="19319" t="15196" r="35362" b="19998"/>
          <a:stretch/>
        </p:blipFill>
        <p:spPr>
          <a:xfrm>
            <a:off x="1084375" y="1371913"/>
            <a:ext cx="2459800" cy="2208524"/>
          </a:xfrm>
          <a:prstGeom prst="rect">
            <a:avLst/>
          </a:prstGeom>
          <a:noFill/>
          <a:ln>
            <a:noFill/>
          </a:ln>
        </p:spPr>
      </p:pic>
      <p:sp>
        <p:nvSpPr>
          <p:cNvPr id="244" name="Google Shape;244;p26"/>
          <p:cNvSpPr txBox="1"/>
          <p:nvPr/>
        </p:nvSpPr>
        <p:spPr>
          <a:xfrm rot="-2695910">
            <a:off x="406349" y="3933717"/>
            <a:ext cx="713188" cy="53881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2300" b="1">
                <a:solidFill>
                  <a:srgbClr val="3F3F3F"/>
                </a:solidFill>
                <a:latin typeface="Annie Use Your Telescope"/>
                <a:ea typeface="Annie Use Your Telescope"/>
                <a:cs typeface="Annie Use Your Telescope"/>
                <a:sym typeface="Annie Use Your Telescope"/>
              </a:rPr>
              <a:t>April</a:t>
            </a:r>
            <a:r>
              <a:rPr lang="en-PH" sz="1600" b="1">
                <a:solidFill>
                  <a:srgbClr val="3F3F3F"/>
                </a:solidFill>
                <a:latin typeface="Annie Use Your Telescope"/>
                <a:ea typeface="Annie Use Your Telescope"/>
                <a:cs typeface="Annie Use Your Telescope"/>
                <a:sym typeface="Annie Use Your Telescope"/>
              </a:rPr>
              <a:t>  </a:t>
            </a:r>
            <a:endParaRPr b="1"/>
          </a:p>
        </p:txBody>
      </p:sp>
      <p:pic>
        <p:nvPicPr>
          <p:cNvPr id="245" name="Google Shape;245;p26"/>
          <p:cNvPicPr preferRelativeResize="0"/>
          <p:nvPr/>
        </p:nvPicPr>
        <p:blipFill>
          <a:blip r:embed="rId5">
            <a:alphaModFix/>
          </a:blip>
          <a:stretch>
            <a:fillRect/>
          </a:stretch>
        </p:blipFill>
        <p:spPr>
          <a:xfrm>
            <a:off x="855475" y="4435698"/>
            <a:ext cx="7767992" cy="229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7"/>
          <p:cNvSpPr txBox="1"/>
          <p:nvPr/>
        </p:nvSpPr>
        <p:spPr>
          <a:xfrm>
            <a:off x="76200" y="5191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3000">
                <a:solidFill>
                  <a:schemeClr val="lt1"/>
                </a:solidFill>
                <a:latin typeface="Lexend Thin"/>
                <a:ea typeface="Lexend Thin"/>
                <a:cs typeface="Lexend Thin"/>
                <a:sym typeface="Lexend Thin"/>
              </a:rPr>
              <a:t>Charting hormonal changes </a:t>
            </a:r>
            <a:endParaRPr sz="3000">
              <a:solidFill>
                <a:srgbClr val="FFFFFF"/>
              </a:solidFill>
              <a:latin typeface="Lexend Thin"/>
              <a:ea typeface="Lexend Thin"/>
              <a:cs typeface="Lexend Thin"/>
              <a:sym typeface="Lexend Thin"/>
            </a:endParaRPr>
          </a:p>
        </p:txBody>
      </p:sp>
      <p:pic>
        <p:nvPicPr>
          <p:cNvPr id="252" name="Google Shape;252;p27" descr="final1-2.png"/>
          <p:cNvPicPr preferRelativeResize="0"/>
          <p:nvPr/>
        </p:nvPicPr>
        <p:blipFill rotWithShape="1">
          <a:blip r:embed="rId3">
            <a:alphaModFix/>
          </a:blip>
          <a:srcRect t="18233"/>
          <a:stretch/>
        </p:blipFill>
        <p:spPr>
          <a:xfrm>
            <a:off x="704850" y="1508125"/>
            <a:ext cx="7640081" cy="520153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8"/>
          <p:cNvSpPr txBox="1"/>
          <p:nvPr/>
        </p:nvSpPr>
        <p:spPr>
          <a:xfrm>
            <a:off x="152400" y="5953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2800">
                <a:solidFill>
                  <a:schemeClr val="lt1"/>
                </a:solidFill>
                <a:latin typeface="Lexend Thin"/>
                <a:ea typeface="Lexend Thin"/>
                <a:cs typeface="Lexend Thin"/>
                <a:sym typeface="Lexend Thin"/>
              </a:rPr>
              <a:t>Making sense of your cycle in puberty</a:t>
            </a:r>
            <a:endParaRPr sz="2800">
              <a:solidFill>
                <a:srgbClr val="FFFFFF"/>
              </a:solidFill>
              <a:latin typeface="Lexend Thin"/>
              <a:ea typeface="Lexend Thin"/>
              <a:cs typeface="Lexend Thin"/>
              <a:sym typeface="Lexend Thin"/>
            </a:endParaRPr>
          </a:p>
        </p:txBody>
      </p:sp>
      <p:grpSp>
        <p:nvGrpSpPr>
          <p:cNvPr id="259" name="Google Shape;259;p28"/>
          <p:cNvGrpSpPr/>
          <p:nvPr/>
        </p:nvGrpSpPr>
        <p:grpSpPr>
          <a:xfrm>
            <a:off x="1612024" y="4521985"/>
            <a:ext cx="6328500" cy="1757177"/>
            <a:chOff x="0" y="0"/>
            <a:chExt cx="2147483646" cy="2147483647"/>
          </a:xfrm>
        </p:grpSpPr>
        <p:pic>
          <p:nvPicPr>
            <p:cNvPr id="260" name="Google Shape;260;p28" descr="yellowandgray-16.png"/>
            <p:cNvPicPr preferRelativeResize="0"/>
            <p:nvPr/>
          </p:nvPicPr>
          <p:blipFill rotWithShape="1">
            <a:blip r:embed="rId3">
              <a:alphaModFix/>
            </a:blip>
            <a:srcRect r="6384"/>
            <a:stretch/>
          </p:blipFill>
          <p:spPr>
            <a:xfrm>
              <a:off x="0" y="1611827910"/>
              <a:ext cx="2147483646" cy="535655736"/>
            </a:xfrm>
            <a:prstGeom prst="rect">
              <a:avLst/>
            </a:prstGeom>
            <a:noFill/>
            <a:ln>
              <a:noFill/>
            </a:ln>
          </p:spPr>
        </p:pic>
        <p:grpSp>
          <p:nvGrpSpPr>
            <p:cNvPr id="261" name="Google Shape;261;p28"/>
            <p:cNvGrpSpPr/>
            <p:nvPr/>
          </p:nvGrpSpPr>
          <p:grpSpPr>
            <a:xfrm>
              <a:off x="37030245" y="0"/>
              <a:ext cx="2080157691" cy="1435223133"/>
              <a:chOff x="0" y="0"/>
              <a:chExt cx="2147483647" cy="2147483647"/>
            </a:xfrm>
          </p:grpSpPr>
          <p:pic>
            <p:nvPicPr>
              <p:cNvPr id="262" name="Google Shape;262;p28" descr="nothing #1.jpg"/>
              <p:cNvPicPr preferRelativeResize="0"/>
              <p:nvPr/>
            </p:nvPicPr>
            <p:blipFill rotWithShape="1">
              <a:blip r:embed="rId4">
                <a:alphaModFix/>
              </a:blip>
              <a:srcRect l="38215" t="36701" r="31909" b="14808"/>
              <a:stretch/>
            </p:blipFill>
            <p:spPr>
              <a:xfrm>
                <a:off x="0" y="18665466"/>
                <a:ext cx="285171171" cy="2106911891"/>
              </a:xfrm>
              <a:prstGeom prst="rect">
                <a:avLst/>
              </a:prstGeom>
              <a:noFill/>
              <a:ln>
                <a:noFill/>
              </a:ln>
            </p:spPr>
          </p:pic>
          <p:pic>
            <p:nvPicPr>
              <p:cNvPr id="263" name="Google Shape;263;p28" descr="nothing #1.jpg"/>
              <p:cNvPicPr preferRelativeResize="0"/>
              <p:nvPr/>
            </p:nvPicPr>
            <p:blipFill rotWithShape="1">
              <a:blip r:embed="rId4">
                <a:alphaModFix/>
              </a:blip>
              <a:srcRect l="38215" t="36701" r="31909" b="14808"/>
              <a:stretch/>
            </p:blipFill>
            <p:spPr>
              <a:xfrm>
                <a:off x="1089800688" y="0"/>
                <a:ext cx="290470875" cy="2146067096"/>
              </a:xfrm>
              <a:prstGeom prst="rect">
                <a:avLst/>
              </a:prstGeom>
              <a:noFill/>
              <a:ln>
                <a:noFill/>
              </a:ln>
            </p:spPr>
          </p:pic>
          <p:pic>
            <p:nvPicPr>
              <p:cNvPr id="264" name="Google Shape;264;p28" descr="nothing #1.jpg"/>
              <p:cNvPicPr preferRelativeResize="0"/>
              <p:nvPr/>
            </p:nvPicPr>
            <p:blipFill rotWithShape="1">
              <a:blip r:embed="rId4">
                <a:alphaModFix/>
              </a:blip>
              <a:srcRect l="38215" t="36701" r="31909" b="14808"/>
              <a:stretch/>
            </p:blipFill>
            <p:spPr>
              <a:xfrm>
                <a:off x="1857012771" y="0"/>
                <a:ext cx="290470875" cy="2146067096"/>
              </a:xfrm>
              <a:prstGeom prst="rect">
                <a:avLst/>
              </a:prstGeom>
              <a:noFill/>
              <a:ln>
                <a:noFill/>
              </a:ln>
            </p:spPr>
          </p:pic>
          <p:pic>
            <p:nvPicPr>
              <p:cNvPr id="265" name="Google Shape;265;p28" descr="EL #1.jpg"/>
              <p:cNvPicPr preferRelativeResize="0"/>
              <p:nvPr/>
            </p:nvPicPr>
            <p:blipFill rotWithShape="1">
              <a:blip r:embed="rId5">
                <a:alphaModFix/>
              </a:blip>
              <a:srcRect l="38020" t="36701" r="44066" b="14808"/>
              <a:stretch/>
            </p:blipFill>
            <p:spPr>
              <a:xfrm>
                <a:off x="1621210033" y="0"/>
                <a:ext cx="173755497" cy="2146067096"/>
              </a:xfrm>
              <a:prstGeom prst="rect">
                <a:avLst/>
              </a:prstGeom>
              <a:noFill/>
              <a:ln>
                <a:noFill/>
              </a:ln>
            </p:spPr>
          </p:pic>
          <p:pic>
            <p:nvPicPr>
              <p:cNvPr id="266" name="Google Shape;266;p28" descr="Screen Shot 2017-09-25 at 9.41.07 AM.png"/>
              <p:cNvPicPr preferRelativeResize="0"/>
              <p:nvPr/>
            </p:nvPicPr>
            <p:blipFill rotWithShape="1">
              <a:blip r:embed="rId6">
                <a:alphaModFix/>
              </a:blip>
              <a:srcRect/>
              <a:stretch/>
            </p:blipFill>
            <p:spPr>
              <a:xfrm>
                <a:off x="610044878" y="20551861"/>
                <a:ext cx="170532030" cy="2126931785"/>
              </a:xfrm>
              <a:prstGeom prst="rect">
                <a:avLst/>
              </a:prstGeom>
              <a:noFill/>
              <a:ln>
                <a:noFill/>
              </a:ln>
            </p:spPr>
          </p:pic>
        </p:grpSp>
      </p:grpSp>
      <p:sp>
        <p:nvSpPr>
          <p:cNvPr id="267" name="Google Shape;267;p28"/>
          <p:cNvSpPr txBox="1"/>
          <p:nvPr/>
        </p:nvSpPr>
        <p:spPr>
          <a:xfrm>
            <a:off x="981675" y="2680275"/>
            <a:ext cx="7287900" cy="586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PH" sz="1800" b="1">
                <a:latin typeface="Annie Use Your Telescope"/>
                <a:ea typeface="Annie Use Your Telescope"/>
                <a:cs typeface="Annie Use Your Telescope"/>
                <a:sym typeface="Annie Use Your Telescope"/>
              </a:rPr>
              <a:t>The egg + follicle inside the ovary (grow a little - but not enough to ovulate)</a:t>
            </a:r>
            <a:endParaRPr sz="1800" b="1">
              <a:latin typeface="Annie Use Your Telescope"/>
              <a:ea typeface="Annie Use Your Telescope"/>
              <a:cs typeface="Annie Use Your Telescope"/>
              <a:sym typeface="Annie Use Your Telescope"/>
            </a:endParaRPr>
          </a:p>
        </p:txBody>
      </p:sp>
      <p:sp>
        <p:nvSpPr>
          <p:cNvPr id="268" name="Google Shape;268;p28"/>
          <p:cNvSpPr/>
          <p:nvPr/>
        </p:nvSpPr>
        <p:spPr>
          <a:xfrm>
            <a:off x="228600" y="1376525"/>
            <a:ext cx="586800" cy="586800"/>
          </a:xfrm>
          <a:prstGeom prst="ellipse">
            <a:avLst/>
          </a:prstGeom>
          <a:noFill/>
          <a:ln w="76200"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28"/>
          <p:cNvSpPr txBox="1">
            <a:spLocks noGrp="1"/>
          </p:cNvSpPr>
          <p:nvPr>
            <p:ph type="body" idx="1"/>
          </p:nvPr>
        </p:nvSpPr>
        <p:spPr>
          <a:xfrm>
            <a:off x="849625" y="1452725"/>
            <a:ext cx="8502600" cy="5868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PH" sz="2300" b="1" i="0" u="none" strike="noStrike" cap="none">
                <a:solidFill>
                  <a:srgbClr val="595959"/>
                </a:solidFill>
                <a:latin typeface="Annie Use Your Telescope"/>
                <a:ea typeface="Annie Use Your Telescope"/>
                <a:cs typeface="Annie Use Your Telescope"/>
                <a:sym typeface="Annie Use Your Telescope"/>
              </a:rPr>
              <a:t> </a:t>
            </a:r>
            <a:r>
              <a:rPr lang="en-PH" sz="2300" b="1">
                <a:latin typeface="Annie Use Your Telescope"/>
                <a:ea typeface="Annie Use Your Telescope"/>
                <a:cs typeface="Annie Use Your Telescope"/>
                <a:sym typeface="Annie Use Your Telescope"/>
              </a:rPr>
              <a:t>In</a:t>
            </a:r>
            <a:r>
              <a:rPr lang="en-PH" sz="2300" b="1" i="0" u="none" strike="noStrike" cap="none">
                <a:solidFill>
                  <a:srgbClr val="595959"/>
                </a:solidFill>
                <a:latin typeface="Annie Use Your Telescope"/>
                <a:ea typeface="Annie Use Your Telescope"/>
                <a:cs typeface="Annie Use Your Telescope"/>
                <a:sym typeface="Annie Use Your Telescope"/>
              </a:rPr>
              <a:t> puberty, the brain &amp; ovaries</a:t>
            </a:r>
            <a:r>
              <a:rPr lang="en-PH" sz="2300" b="1">
                <a:latin typeface="Annie Use Your Telescope"/>
                <a:ea typeface="Annie Use Your Telescope"/>
                <a:cs typeface="Annie Use Your Telescope"/>
                <a:sym typeface="Annie Use Your Telescope"/>
              </a:rPr>
              <a:t> </a:t>
            </a:r>
            <a:r>
              <a:rPr lang="en-PH" sz="2300" b="1" i="0" u="none" strike="noStrike" cap="none">
                <a:solidFill>
                  <a:srgbClr val="595959"/>
                </a:solidFill>
                <a:latin typeface="Annie Use Your Telescope"/>
                <a:ea typeface="Annie Use Your Telescope"/>
                <a:cs typeface="Annie Use Your Telescope"/>
                <a:sym typeface="Annie Use Your Telescope"/>
              </a:rPr>
              <a:t>are just beginning to communicate</a:t>
            </a:r>
            <a:r>
              <a:rPr lang="en-PH" sz="2300" b="1">
                <a:latin typeface="Annie Use Your Telescope"/>
                <a:ea typeface="Annie Use Your Telescope"/>
                <a:cs typeface="Annie Use Your Telescope"/>
                <a:sym typeface="Annie Use Your Telescope"/>
              </a:rPr>
              <a:t>.</a:t>
            </a:r>
            <a:endParaRPr sz="2300" b="1">
              <a:latin typeface="Annie Use Your Telescope"/>
              <a:ea typeface="Annie Use Your Telescope"/>
              <a:cs typeface="Annie Use Your Telescope"/>
              <a:sym typeface="Annie Use Your Telescope"/>
            </a:endParaRPr>
          </a:p>
        </p:txBody>
      </p:sp>
      <p:sp>
        <p:nvSpPr>
          <p:cNvPr id="270" name="Google Shape;270;p28"/>
          <p:cNvSpPr txBox="1"/>
          <p:nvPr/>
        </p:nvSpPr>
        <p:spPr>
          <a:xfrm>
            <a:off x="386100" y="1366275"/>
            <a:ext cx="434100" cy="19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600">
                <a:latin typeface="Annie Use Your Telescope"/>
                <a:ea typeface="Annie Use Your Telescope"/>
                <a:cs typeface="Annie Use Your Telescope"/>
                <a:sym typeface="Annie Use Your Telescope"/>
              </a:rPr>
              <a:t>1.</a:t>
            </a:r>
            <a:endParaRPr sz="2600">
              <a:latin typeface="Annie Use Your Telescope"/>
              <a:ea typeface="Annie Use Your Telescope"/>
              <a:cs typeface="Annie Use Your Telescope"/>
              <a:sym typeface="Annie Use Your Telescope"/>
            </a:endParaRPr>
          </a:p>
        </p:txBody>
      </p:sp>
      <p:pic>
        <p:nvPicPr>
          <p:cNvPr id="271" name="Google Shape;271;p28" descr="early puberty.jpg"/>
          <p:cNvPicPr preferRelativeResize="0"/>
          <p:nvPr/>
        </p:nvPicPr>
        <p:blipFill rotWithShape="1">
          <a:blip r:embed="rId7">
            <a:alphaModFix/>
          </a:blip>
          <a:srcRect r="960" b="80043"/>
          <a:stretch/>
        </p:blipFill>
        <p:spPr>
          <a:xfrm>
            <a:off x="1739138" y="1906000"/>
            <a:ext cx="5772973" cy="774277"/>
          </a:xfrm>
          <a:prstGeom prst="rect">
            <a:avLst/>
          </a:prstGeom>
          <a:noFill/>
          <a:ln>
            <a:noFill/>
          </a:ln>
        </p:spPr>
      </p:pic>
      <p:sp>
        <p:nvSpPr>
          <p:cNvPr id="272" name="Google Shape;272;p28"/>
          <p:cNvSpPr txBox="1">
            <a:spLocks noGrp="1"/>
          </p:cNvSpPr>
          <p:nvPr>
            <p:ph type="body" idx="1"/>
          </p:nvPr>
        </p:nvSpPr>
        <p:spPr>
          <a:xfrm>
            <a:off x="1007725" y="3552825"/>
            <a:ext cx="4696200" cy="5868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PH" sz="2300" b="1">
                <a:latin typeface="Annie Use Your Telescope"/>
                <a:ea typeface="Annie Use Your Telescope"/>
                <a:cs typeface="Annie Use Your Telescope"/>
                <a:sym typeface="Annie Use Your Telescope"/>
              </a:rPr>
              <a:t>You might think not much is happening</a:t>
            </a:r>
            <a:endParaRPr sz="3100" b="1">
              <a:latin typeface="Annie Use Your Telescope"/>
              <a:ea typeface="Annie Use Your Telescope"/>
              <a:cs typeface="Annie Use Your Telescope"/>
              <a:sym typeface="Annie Use Your Telescope"/>
            </a:endParaRPr>
          </a:p>
        </p:txBody>
      </p:sp>
      <p:sp>
        <p:nvSpPr>
          <p:cNvPr id="273" name="Google Shape;273;p28"/>
          <p:cNvSpPr txBox="1"/>
          <p:nvPr/>
        </p:nvSpPr>
        <p:spPr>
          <a:xfrm>
            <a:off x="386100" y="3418200"/>
            <a:ext cx="352800" cy="19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600">
              <a:latin typeface="Annie Use Your Telescope"/>
              <a:ea typeface="Annie Use Your Telescope"/>
              <a:cs typeface="Annie Use Your Telescope"/>
              <a:sym typeface="Annie Use Your Telescope"/>
            </a:endParaRPr>
          </a:p>
        </p:txBody>
      </p:sp>
      <p:sp>
        <p:nvSpPr>
          <p:cNvPr id="274" name="Google Shape;274;p28"/>
          <p:cNvSpPr txBox="1"/>
          <p:nvPr/>
        </p:nvSpPr>
        <p:spPr>
          <a:xfrm>
            <a:off x="2616675" y="6279174"/>
            <a:ext cx="4017900" cy="42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PH" sz="1700">
                <a:latin typeface="Annie Use Your Telescope"/>
                <a:ea typeface="Annie Use Your Telescope"/>
                <a:cs typeface="Annie Use Your Telescope"/>
                <a:sym typeface="Annie Use Your Telescope"/>
              </a:rPr>
              <a:t>Charting would look like this.</a:t>
            </a:r>
            <a:endParaRPr sz="1700">
              <a:latin typeface="Annie Use Your Telescope"/>
              <a:ea typeface="Annie Use Your Telescope"/>
              <a:cs typeface="Annie Use Your Telescope"/>
              <a:sym typeface="Annie Use Your Telescope"/>
            </a:endParaRPr>
          </a:p>
        </p:txBody>
      </p:sp>
      <p:sp>
        <p:nvSpPr>
          <p:cNvPr id="275" name="Google Shape;275;p28"/>
          <p:cNvSpPr txBox="1"/>
          <p:nvPr/>
        </p:nvSpPr>
        <p:spPr>
          <a:xfrm>
            <a:off x="1832175" y="4013450"/>
            <a:ext cx="6437400" cy="42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PH" sz="1800" b="1">
                <a:solidFill>
                  <a:schemeClr val="dk1"/>
                </a:solidFill>
                <a:latin typeface="Annie Use Your Telescope"/>
                <a:ea typeface="Annie Use Your Telescope"/>
                <a:cs typeface="Annie Use Your Telescope"/>
                <a:sym typeface="Annie Use Your Telescope"/>
              </a:rPr>
              <a:t>Low estrogen in the ovary (as seen above) </a:t>
            </a:r>
            <a:r>
              <a:rPr lang="en-PH" sz="2100">
                <a:solidFill>
                  <a:schemeClr val="dk1"/>
                </a:solidFill>
                <a:latin typeface="Annie Use Your Telescope"/>
                <a:ea typeface="Annie Use Your Telescope"/>
                <a:cs typeface="Annie Use Your Telescope"/>
                <a:sym typeface="Annie Use Your Telescope"/>
              </a:rPr>
              <a:t>produces little</a:t>
            </a:r>
            <a:r>
              <a:rPr lang="en-PH" sz="1800" b="1">
                <a:solidFill>
                  <a:schemeClr val="dk1"/>
                </a:solidFill>
                <a:latin typeface="Annie Use Your Telescope"/>
                <a:ea typeface="Annie Use Your Telescope"/>
                <a:cs typeface="Annie Use Your Telescope"/>
                <a:sym typeface="Annie Use Your Telescope"/>
              </a:rPr>
              <a:t> cervical mucus</a:t>
            </a:r>
            <a:r>
              <a:rPr lang="en-PH" sz="1800">
                <a:solidFill>
                  <a:schemeClr val="dk1"/>
                </a:solidFill>
                <a:latin typeface="Annie Use Your Telescope"/>
                <a:ea typeface="Annie Use Your Telescope"/>
                <a:cs typeface="Annie Use Your Telescope"/>
                <a:sym typeface="Annie Use Your Telescope"/>
              </a:rPr>
              <a:t>. </a:t>
            </a:r>
            <a:endParaRPr sz="1800">
              <a:latin typeface="Annie Use Your Telescope"/>
              <a:ea typeface="Annie Use Your Telescope"/>
              <a:cs typeface="Annie Use Your Telescope"/>
              <a:sym typeface="Annie Use Your Telescope"/>
            </a:endParaRPr>
          </a:p>
        </p:txBody>
      </p:sp>
      <p:sp>
        <p:nvSpPr>
          <p:cNvPr id="276" name="Google Shape;276;p28"/>
          <p:cNvSpPr/>
          <p:nvPr/>
        </p:nvSpPr>
        <p:spPr>
          <a:xfrm>
            <a:off x="192900" y="3418200"/>
            <a:ext cx="586800" cy="586800"/>
          </a:xfrm>
          <a:prstGeom prst="ellipse">
            <a:avLst/>
          </a:prstGeom>
          <a:no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28"/>
          <p:cNvSpPr txBox="1"/>
          <p:nvPr/>
        </p:nvSpPr>
        <p:spPr>
          <a:xfrm>
            <a:off x="345600" y="3386425"/>
            <a:ext cx="4341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600">
                <a:latin typeface="Annie Use Your Telescope"/>
                <a:ea typeface="Annie Use Your Telescope"/>
                <a:cs typeface="Annie Use Your Telescope"/>
                <a:sym typeface="Annie Use Your Telescope"/>
              </a:rPr>
              <a:t>2.</a:t>
            </a:r>
            <a:endParaRPr sz="2600">
              <a:latin typeface="Annie Use Your Telescope"/>
              <a:ea typeface="Annie Use Your Telescope"/>
              <a:cs typeface="Annie Use Your Telescope"/>
              <a:sym typeface="Annie Use Your Telescope"/>
            </a:endParaRPr>
          </a:p>
        </p:txBody>
      </p:sp>
      <p:sp>
        <p:nvSpPr>
          <p:cNvPr id="278" name="Google Shape;278;p28"/>
          <p:cNvSpPr/>
          <p:nvPr/>
        </p:nvSpPr>
        <p:spPr>
          <a:xfrm>
            <a:off x="1636325" y="5768125"/>
            <a:ext cx="6304200" cy="520500"/>
          </a:xfrm>
          <a:prstGeom prst="rect">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79" name="Google Shape;279;p28"/>
          <p:cNvCxnSpPr/>
          <p:nvPr/>
        </p:nvCxnSpPr>
        <p:spPr>
          <a:xfrm>
            <a:off x="4961075" y="2484775"/>
            <a:ext cx="676200" cy="6600"/>
          </a:xfrm>
          <a:prstGeom prst="straightConnector1">
            <a:avLst/>
          </a:prstGeom>
          <a:noFill/>
          <a:ln w="28575" cap="flat" cmpd="sng">
            <a:solidFill>
              <a:srgbClr val="F1C232"/>
            </a:solidFill>
            <a:prstDash val="dash"/>
            <a:round/>
            <a:headEnd type="none" w="med" len="med"/>
            <a:tailEnd type="triangle" w="med" len="med"/>
          </a:ln>
        </p:spPr>
      </p:cxnSp>
      <p:cxnSp>
        <p:nvCxnSpPr>
          <p:cNvPr id="280" name="Google Shape;280;p28"/>
          <p:cNvCxnSpPr/>
          <p:nvPr/>
        </p:nvCxnSpPr>
        <p:spPr>
          <a:xfrm>
            <a:off x="2065650" y="2484775"/>
            <a:ext cx="676200" cy="6600"/>
          </a:xfrm>
          <a:prstGeom prst="straightConnector1">
            <a:avLst/>
          </a:prstGeom>
          <a:noFill/>
          <a:ln w="9525" cap="flat" cmpd="sng">
            <a:solidFill>
              <a:srgbClr val="F1C232"/>
            </a:solidFill>
            <a:prstDash val="dash"/>
            <a:round/>
            <a:headEnd type="none" w="med" len="med"/>
            <a:tailEnd type="triangle" w="med" len="med"/>
          </a:ln>
        </p:spPr>
      </p:cxnSp>
      <p:cxnSp>
        <p:nvCxnSpPr>
          <p:cNvPr id="281" name="Google Shape;281;p28"/>
          <p:cNvCxnSpPr/>
          <p:nvPr/>
        </p:nvCxnSpPr>
        <p:spPr>
          <a:xfrm>
            <a:off x="6145900" y="2484775"/>
            <a:ext cx="676200" cy="6600"/>
          </a:xfrm>
          <a:prstGeom prst="straightConnector1">
            <a:avLst/>
          </a:prstGeom>
          <a:noFill/>
          <a:ln w="28575" cap="flat" cmpd="sng">
            <a:solidFill>
              <a:srgbClr val="F1C232"/>
            </a:solidFill>
            <a:prstDash val="dash"/>
            <a:round/>
            <a:headEnd type="none" w="med" len="med"/>
            <a:tailEnd type="triangle" w="med" len="med"/>
          </a:ln>
        </p:spPr>
      </p:cxnSp>
      <p:cxnSp>
        <p:nvCxnSpPr>
          <p:cNvPr id="282" name="Google Shape;282;p28"/>
          <p:cNvCxnSpPr/>
          <p:nvPr/>
        </p:nvCxnSpPr>
        <p:spPr>
          <a:xfrm>
            <a:off x="3513363" y="2484775"/>
            <a:ext cx="676200" cy="6600"/>
          </a:xfrm>
          <a:prstGeom prst="straightConnector1">
            <a:avLst/>
          </a:prstGeom>
          <a:noFill/>
          <a:ln w="19050" cap="flat" cmpd="sng">
            <a:solidFill>
              <a:srgbClr val="F1C232"/>
            </a:solidFill>
            <a:prstDash val="dash"/>
            <a:round/>
            <a:headEnd type="non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29" descr="big3-18.png"/>
          <p:cNvPicPr preferRelativeResize="0"/>
          <p:nvPr/>
        </p:nvPicPr>
        <p:blipFill rotWithShape="1">
          <a:blip r:embed="rId3">
            <a:alphaModFix/>
          </a:blip>
          <a:srcRect b="9057"/>
          <a:stretch/>
        </p:blipFill>
        <p:spPr>
          <a:xfrm>
            <a:off x="1159038" y="1861939"/>
            <a:ext cx="6825932" cy="981775"/>
          </a:xfrm>
          <a:prstGeom prst="rect">
            <a:avLst/>
          </a:prstGeom>
          <a:noFill/>
          <a:ln>
            <a:noFill/>
          </a:ln>
        </p:spPr>
      </p:pic>
      <p:sp>
        <p:nvSpPr>
          <p:cNvPr id="289" name="Google Shape;289;p29"/>
          <p:cNvSpPr/>
          <p:nvPr/>
        </p:nvSpPr>
        <p:spPr>
          <a:xfrm>
            <a:off x="256924" y="1398175"/>
            <a:ext cx="618600" cy="618600"/>
          </a:xfrm>
          <a:prstGeom prst="ellipse">
            <a:avLst/>
          </a:prstGeom>
          <a:noFill/>
          <a:ln w="76200"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0" name="Google Shape;290;p29"/>
          <p:cNvSpPr txBox="1"/>
          <p:nvPr/>
        </p:nvSpPr>
        <p:spPr>
          <a:xfrm>
            <a:off x="152400" y="5953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2800">
                <a:solidFill>
                  <a:schemeClr val="lt1"/>
                </a:solidFill>
                <a:latin typeface="Lexend Thin"/>
                <a:ea typeface="Lexend Thin"/>
                <a:cs typeface="Lexend Thin"/>
                <a:sym typeface="Lexend Thin"/>
              </a:rPr>
              <a:t>Making sense of your cycle in puberty</a:t>
            </a:r>
            <a:endParaRPr sz="2800">
              <a:solidFill>
                <a:srgbClr val="FFFFFF"/>
              </a:solidFill>
              <a:latin typeface="Lexend Thin"/>
              <a:ea typeface="Lexend Thin"/>
              <a:cs typeface="Lexend Thin"/>
              <a:sym typeface="Lexend Thin"/>
            </a:endParaRPr>
          </a:p>
        </p:txBody>
      </p:sp>
      <p:sp>
        <p:nvSpPr>
          <p:cNvPr id="291" name="Google Shape;291;p29"/>
          <p:cNvSpPr txBox="1">
            <a:spLocks noGrp="1"/>
          </p:cNvSpPr>
          <p:nvPr>
            <p:ph type="body" idx="1"/>
          </p:nvPr>
        </p:nvSpPr>
        <p:spPr>
          <a:xfrm>
            <a:off x="981675" y="1419613"/>
            <a:ext cx="8502600" cy="586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PH" sz="2300" b="1">
                <a:latin typeface="Annie Use Your Telescope"/>
                <a:ea typeface="Annie Use Your Telescope"/>
                <a:cs typeface="Annie Use Your Telescope"/>
                <a:sym typeface="Annie Use Your Telescope"/>
              </a:rPr>
              <a:t>As you mature, your brain &amp; ovaries communicate better. </a:t>
            </a:r>
            <a:endParaRPr sz="3100" b="1">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endParaRPr sz="2300" b="1">
              <a:latin typeface="Annie Use Your Telescope"/>
              <a:ea typeface="Annie Use Your Telescope"/>
              <a:cs typeface="Annie Use Your Telescope"/>
              <a:sym typeface="Annie Use Your Telescope"/>
            </a:endParaRPr>
          </a:p>
        </p:txBody>
      </p:sp>
      <p:sp>
        <p:nvSpPr>
          <p:cNvPr id="292" name="Google Shape;292;p29"/>
          <p:cNvSpPr txBox="1"/>
          <p:nvPr/>
        </p:nvSpPr>
        <p:spPr>
          <a:xfrm>
            <a:off x="389825" y="1420525"/>
            <a:ext cx="5439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400" b="1">
                <a:solidFill>
                  <a:schemeClr val="dk1"/>
                </a:solidFill>
                <a:latin typeface="Annie Use Your Telescope"/>
                <a:ea typeface="Annie Use Your Telescope"/>
                <a:cs typeface="Annie Use Your Telescope"/>
                <a:sym typeface="Annie Use Your Telescope"/>
              </a:rPr>
              <a:t>3.</a:t>
            </a:r>
            <a:endParaRPr sz="2400" b="1">
              <a:solidFill>
                <a:schemeClr val="dk1"/>
              </a:solidFill>
              <a:latin typeface="Annie Use Your Telescope"/>
              <a:ea typeface="Annie Use Your Telescope"/>
              <a:cs typeface="Annie Use Your Telescope"/>
              <a:sym typeface="Annie Use Your Telescope"/>
            </a:endParaRPr>
          </a:p>
        </p:txBody>
      </p:sp>
      <p:sp>
        <p:nvSpPr>
          <p:cNvPr id="293" name="Google Shape;293;p29"/>
          <p:cNvSpPr txBox="1">
            <a:spLocks noGrp="1"/>
          </p:cNvSpPr>
          <p:nvPr>
            <p:ph type="body" idx="1"/>
          </p:nvPr>
        </p:nvSpPr>
        <p:spPr>
          <a:xfrm>
            <a:off x="1007725" y="3313100"/>
            <a:ext cx="8087700" cy="5868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PH" sz="2300" b="1">
                <a:latin typeface="Annie Use Your Telescope"/>
                <a:ea typeface="Annie Use Your Telescope"/>
                <a:cs typeface="Annie Use Your Telescope"/>
                <a:sym typeface="Annie Use Your Telescope"/>
              </a:rPr>
              <a:t>More estrogen produces more cervical mucus.</a:t>
            </a:r>
            <a:endParaRPr sz="3100" b="1">
              <a:latin typeface="Annie Use Your Telescope"/>
              <a:ea typeface="Annie Use Your Telescope"/>
              <a:cs typeface="Annie Use Your Telescope"/>
              <a:sym typeface="Annie Use Your Telescope"/>
            </a:endParaRPr>
          </a:p>
        </p:txBody>
      </p:sp>
      <p:grpSp>
        <p:nvGrpSpPr>
          <p:cNvPr id="294" name="Google Shape;294;p29"/>
          <p:cNvGrpSpPr/>
          <p:nvPr/>
        </p:nvGrpSpPr>
        <p:grpSpPr>
          <a:xfrm>
            <a:off x="1159050" y="3733300"/>
            <a:ext cx="5746576" cy="1795175"/>
            <a:chOff x="0" y="0"/>
            <a:chExt cx="2147483646" cy="2147483647"/>
          </a:xfrm>
        </p:grpSpPr>
        <p:pic>
          <p:nvPicPr>
            <p:cNvPr id="295" name="Google Shape;295;p29" descr="larger4-17.png"/>
            <p:cNvPicPr preferRelativeResize="0"/>
            <p:nvPr/>
          </p:nvPicPr>
          <p:blipFill rotWithShape="1">
            <a:blip r:embed="rId4">
              <a:alphaModFix/>
            </a:blip>
            <a:srcRect r="11637"/>
            <a:stretch/>
          </p:blipFill>
          <p:spPr>
            <a:xfrm>
              <a:off x="16162757" y="0"/>
              <a:ext cx="2131320890" cy="1568975651"/>
            </a:xfrm>
            <a:prstGeom prst="rect">
              <a:avLst/>
            </a:prstGeom>
            <a:noFill/>
            <a:ln>
              <a:noFill/>
            </a:ln>
          </p:spPr>
        </p:pic>
        <p:pic>
          <p:nvPicPr>
            <p:cNvPr id="296" name="Google Shape;296;p29" descr="chart6-18.png"/>
            <p:cNvPicPr preferRelativeResize="0"/>
            <p:nvPr/>
          </p:nvPicPr>
          <p:blipFill rotWithShape="1">
            <a:blip r:embed="rId5">
              <a:alphaModFix/>
            </a:blip>
            <a:srcRect r="11543"/>
            <a:stretch/>
          </p:blipFill>
          <p:spPr>
            <a:xfrm>
              <a:off x="0" y="1519839555"/>
              <a:ext cx="2147483327" cy="627644091"/>
            </a:xfrm>
            <a:prstGeom prst="rect">
              <a:avLst/>
            </a:prstGeom>
            <a:noFill/>
            <a:ln>
              <a:noFill/>
            </a:ln>
          </p:spPr>
        </p:pic>
      </p:grpSp>
      <p:sp>
        <p:nvSpPr>
          <p:cNvPr id="297" name="Google Shape;297;p29"/>
          <p:cNvSpPr/>
          <p:nvPr/>
        </p:nvSpPr>
        <p:spPr>
          <a:xfrm>
            <a:off x="286024" y="3253300"/>
            <a:ext cx="618600" cy="618600"/>
          </a:xfrm>
          <a:prstGeom prst="ellipse">
            <a:avLst/>
          </a:prstGeom>
          <a:noFill/>
          <a:ln w="76200"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8" name="Google Shape;298;p29"/>
          <p:cNvSpPr txBox="1"/>
          <p:nvPr/>
        </p:nvSpPr>
        <p:spPr>
          <a:xfrm>
            <a:off x="418925" y="3275650"/>
            <a:ext cx="5439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400" b="1">
                <a:solidFill>
                  <a:schemeClr val="dk1"/>
                </a:solidFill>
                <a:latin typeface="Annie Use Your Telescope"/>
                <a:ea typeface="Annie Use Your Telescope"/>
                <a:cs typeface="Annie Use Your Telescope"/>
                <a:sym typeface="Annie Use Your Telescope"/>
              </a:rPr>
              <a:t>4.</a:t>
            </a:r>
            <a:endParaRPr sz="2400" b="1">
              <a:solidFill>
                <a:schemeClr val="dk1"/>
              </a:solidFill>
              <a:latin typeface="Annie Use Your Telescope"/>
              <a:ea typeface="Annie Use Your Telescope"/>
              <a:cs typeface="Annie Use Your Telescope"/>
              <a:sym typeface="Annie Use Your Telescope"/>
            </a:endParaRPr>
          </a:p>
        </p:txBody>
      </p:sp>
      <p:sp>
        <p:nvSpPr>
          <p:cNvPr id="299" name="Google Shape;299;p29"/>
          <p:cNvSpPr/>
          <p:nvPr/>
        </p:nvSpPr>
        <p:spPr>
          <a:xfrm>
            <a:off x="1228175" y="4963200"/>
            <a:ext cx="5677500" cy="468600"/>
          </a:xfrm>
          <a:prstGeom prst="rect">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0" name="Google Shape;300;p29"/>
          <p:cNvSpPr/>
          <p:nvPr/>
        </p:nvSpPr>
        <p:spPr>
          <a:xfrm>
            <a:off x="256924" y="5595250"/>
            <a:ext cx="618600" cy="618600"/>
          </a:xfrm>
          <a:prstGeom prst="ellipse">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1" name="Google Shape;301;p29"/>
          <p:cNvSpPr txBox="1"/>
          <p:nvPr/>
        </p:nvSpPr>
        <p:spPr>
          <a:xfrm>
            <a:off x="418925" y="5606575"/>
            <a:ext cx="5439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400" b="1">
                <a:solidFill>
                  <a:schemeClr val="dk1"/>
                </a:solidFill>
                <a:latin typeface="Annie Use Your Telescope"/>
                <a:ea typeface="Annie Use Your Telescope"/>
                <a:cs typeface="Annie Use Your Telescope"/>
                <a:sym typeface="Annie Use Your Telescope"/>
              </a:rPr>
              <a:t>5.</a:t>
            </a:r>
            <a:endParaRPr sz="2400" b="1">
              <a:solidFill>
                <a:schemeClr val="dk1"/>
              </a:solidFill>
              <a:latin typeface="Annie Use Your Telescope"/>
              <a:ea typeface="Annie Use Your Telescope"/>
              <a:cs typeface="Annie Use Your Telescope"/>
              <a:sym typeface="Annie Use Your Telescope"/>
            </a:endParaRPr>
          </a:p>
        </p:txBody>
      </p:sp>
      <p:sp>
        <p:nvSpPr>
          <p:cNvPr id="302" name="Google Shape;302;p29"/>
          <p:cNvSpPr txBox="1"/>
          <p:nvPr/>
        </p:nvSpPr>
        <p:spPr>
          <a:xfrm>
            <a:off x="977538" y="5693800"/>
            <a:ext cx="6437400" cy="42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000" b="1">
                <a:solidFill>
                  <a:schemeClr val="dk1"/>
                </a:solidFill>
                <a:latin typeface="Annie Use Your Telescope"/>
                <a:ea typeface="Annie Use Your Telescope"/>
                <a:cs typeface="Annie Use Your Telescope"/>
                <a:sym typeface="Annie Use Your Telescope"/>
              </a:rPr>
              <a:t>You get your period for the first time – it will likely be short/light.</a:t>
            </a:r>
            <a:endParaRPr sz="2000">
              <a:latin typeface="Annie Use Your Telescope"/>
              <a:ea typeface="Annie Use Your Telescope"/>
              <a:cs typeface="Annie Use Your Telescope"/>
              <a:sym typeface="Annie Use Your Telescop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0"/>
          <p:cNvSpPr txBox="1"/>
          <p:nvPr/>
        </p:nvSpPr>
        <p:spPr>
          <a:xfrm>
            <a:off x="152400" y="5953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2800">
                <a:solidFill>
                  <a:schemeClr val="lt1"/>
                </a:solidFill>
                <a:latin typeface="Lexend Thin"/>
                <a:ea typeface="Lexend Thin"/>
                <a:cs typeface="Lexend Thin"/>
                <a:sym typeface="Lexend Thin"/>
              </a:rPr>
              <a:t>Making sense of your cycle in puberty</a:t>
            </a:r>
            <a:endParaRPr sz="2800">
              <a:solidFill>
                <a:srgbClr val="FFFFFF"/>
              </a:solidFill>
              <a:latin typeface="Lexend Thin"/>
              <a:ea typeface="Lexend Thin"/>
              <a:cs typeface="Lexend Thin"/>
              <a:sym typeface="Lexend Thin"/>
            </a:endParaRPr>
          </a:p>
        </p:txBody>
      </p:sp>
      <p:grpSp>
        <p:nvGrpSpPr>
          <p:cNvPr id="309" name="Google Shape;309;p30"/>
          <p:cNvGrpSpPr/>
          <p:nvPr/>
        </p:nvGrpSpPr>
        <p:grpSpPr>
          <a:xfrm>
            <a:off x="555499" y="3933843"/>
            <a:ext cx="7796986" cy="2154212"/>
            <a:chOff x="0" y="0"/>
            <a:chExt cx="2147483647" cy="2147483647"/>
          </a:xfrm>
        </p:grpSpPr>
        <p:pic>
          <p:nvPicPr>
            <p:cNvPr id="310" name="Google Shape;310;p30" descr="larger4-17.png"/>
            <p:cNvPicPr preferRelativeResize="0"/>
            <p:nvPr/>
          </p:nvPicPr>
          <p:blipFill rotWithShape="1">
            <a:blip r:embed="rId3">
              <a:alphaModFix/>
            </a:blip>
            <a:srcRect/>
            <a:stretch/>
          </p:blipFill>
          <p:spPr>
            <a:xfrm>
              <a:off x="14299217" y="0"/>
              <a:ext cx="2133184429" cy="1568964412"/>
            </a:xfrm>
            <a:prstGeom prst="rect">
              <a:avLst/>
            </a:prstGeom>
            <a:noFill/>
            <a:ln>
              <a:noFill/>
            </a:ln>
          </p:spPr>
        </p:pic>
        <p:pic>
          <p:nvPicPr>
            <p:cNvPr id="311" name="Google Shape;311;p30" descr="chart6-18.png"/>
            <p:cNvPicPr preferRelativeResize="0"/>
            <p:nvPr/>
          </p:nvPicPr>
          <p:blipFill rotWithShape="1">
            <a:blip r:embed="rId4">
              <a:alphaModFix/>
            </a:blip>
            <a:srcRect/>
            <a:stretch/>
          </p:blipFill>
          <p:spPr>
            <a:xfrm>
              <a:off x="0" y="1519826390"/>
              <a:ext cx="2147274223" cy="627657256"/>
            </a:xfrm>
            <a:prstGeom prst="rect">
              <a:avLst/>
            </a:prstGeom>
            <a:noFill/>
            <a:ln>
              <a:noFill/>
            </a:ln>
          </p:spPr>
        </p:pic>
      </p:grpSp>
      <p:pic>
        <p:nvPicPr>
          <p:cNvPr id="312" name="Google Shape;312;p30" descr="big3-18.png"/>
          <p:cNvPicPr preferRelativeResize="0"/>
          <p:nvPr/>
        </p:nvPicPr>
        <p:blipFill rotWithShape="1">
          <a:blip r:embed="rId5">
            <a:alphaModFix/>
          </a:blip>
          <a:srcRect b="9057"/>
          <a:stretch/>
        </p:blipFill>
        <p:spPr>
          <a:xfrm>
            <a:off x="555488" y="1687075"/>
            <a:ext cx="8107299" cy="1166087"/>
          </a:xfrm>
          <a:prstGeom prst="rect">
            <a:avLst/>
          </a:prstGeom>
          <a:noFill/>
          <a:ln>
            <a:noFill/>
          </a:ln>
        </p:spPr>
      </p:pic>
      <p:pic>
        <p:nvPicPr>
          <p:cNvPr id="313" name="Google Shape;313;p30" descr="higher1-16.png"/>
          <p:cNvPicPr preferRelativeResize="0"/>
          <p:nvPr/>
        </p:nvPicPr>
        <p:blipFill rotWithShape="1">
          <a:blip r:embed="rId6">
            <a:alphaModFix/>
          </a:blip>
          <a:srcRect t="1661" b="6045"/>
          <a:stretch/>
        </p:blipFill>
        <p:spPr>
          <a:xfrm>
            <a:off x="558663" y="2853887"/>
            <a:ext cx="8080353" cy="107996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31"/>
          <p:cNvPicPr preferRelativeResize="0"/>
          <p:nvPr/>
        </p:nvPicPr>
        <p:blipFill>
          <a:blip r:embed="rId3">
            <a:alphaModFix/>
          </a:blip>
          <a:stretch>
            <a:fillRect/>
          </a:stretch>
        </p:blipFill>
        <p:spPr>
          <a:xfrm>
            <a:off x="1801826" y="324100"/>
            <a:ext cx="5540325" cy="6514601"/>
          </a:xfrm>
          <a:prstGeom prst="rect">
            <a:avLst/>
          </a:prstGeom>
          <a:noFill/>
          <a:ln>
            <a:noFill/>
          </a:ln>
          <a:effectLst>
            <a:outerShdw blurRad="57150" dist="19050" dir="5400000" algn="bl" rotWithShape="0">
              <a:srgbClr val="000000">
                <a:alpha val="50000"/>
              </a:srgbClr>
            </a:outerShdw>
          </a:effectLst>
        </p:spPr>
      </p:pic>
      <p:sp>
        <p:nvSpPr>
          <p:cNvPr id="319" name="Google Shape;319;p31"/>
          <p:cNvSpPr/>
          <p:nvPr/>
        </p:nvSpPr>
        <p:spPr>
          <a:xfrm>
            <a:off x="1082375" y="2597725"/>
            <a:ext cx="6927300" cy="1478100"/>
          </a:xfrm>
          <a:prstGeom prst="rect">
            <a:avLst/>
          </a:prstGeom>
          <a:solidFill>
            <a:srgbClr val="FFE599"/>
          </a:solidFill>
          <a:ln>
            <a:noFill/>
          </a:ln>
          <a:effectLst>
            <a:outerShdw blurRad="57150" dist="19050" dir="5400000" algn="bl" rotWithShape="0">
              <a:srgbClr val="000000">
                <a:alpha val="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0" name="Google Shape;320;p3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strike="noStrike" cap="none">
                <a:solidFill>
                  <a:srgbClr val="343451"/>
                </a:solidFill>
                <a:latin typeface="Arial"/>
                <a:ea typeface="Arial"/>
                <a:cs typeface="Arial"/>
                <a:sym typeface="Arial"/>
              </a:rPr>
              <a:t>© FEMM</a:t>
            </a:r>
            <a:endParaRPr/>
          </a:p>
        </p:txBody>
      </p:sp>
      <p:sp>
        <p:nvSpPr>
          <p:cNvPr id="321" name="Google Shape;321;p31"/>
          <p:cNvSpPr txBox="1"/>
          <p:nvPr/>
        </p:nvSpPr>
        <p:spPr>
          <a:xfrm>
            <a:off x="1663325" y="2707050"/>
            <a:ext cx="5613000" cy="974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endParaRPr b="1">
              <a:solidFill>
                <a:schemeClr val="lt1"/>
              </a:solidFill>
              <a:latin typeface="Calibri"/>
              <a:ea typeface="Calibri"/>
              <a:cs typeface="Calibri"/>
              <a:sym typeface="Calibri"/>
            </a:endParaRPr>
          </a:p>
          <a:p>
            <a:pPr marL="0" lvl="0" indent="0" algn="ctr" rtl="0">
              <a:spcBef>
                <a:spcPts val="0"/>
              </a:spcBef>
              <a:spcAft>
                <a:spcPts val="0"/>
              </a:spcAft>
              <a:buClr>
                <a:schemeClr val="lt1"/>
              </a:buClr>
              <a:buSzPts val="3000"/>
              <a:buFont typeface="Calibri"/>
              <a:buNone/>
            </a:pPr>
            <a:r>
              <a:rPr lang="en-PH" sz="4200" b="1">
                <a:solidFill>
                  <a:schemeClr val="lt1"/>
                </a:solidFill>
                <a:latin typeface="Lexend"/>
                <a:ea typeface="Lexend"/>
                <a:cs typeface="Lexend"/>
                <a:sym typeface="Lexend"/>
              </a:rPr>
              <a:t>Worksheet</a:t>
            </a:r>
            <a:endParaRPr sz="4200" b="1">
              <a:solidFill>
                <a:schemeClr val="lt1"/>
              </a:solidFill>
              <a:latin typeface="Lexend"/>
              <a:ea typeface="Lexend"/>
              <a:cs typeface="Lexend"/>
              <a:sym typeface="Lexend"/>
            </a:endParaRPr>
          </a:p>
          <a:p>
            <a:pPr marL="0" lvl="0" indent="0" algn="ctr" rtl="0">
              <a:spcBef>
                <a:spcPts val="0"/>
              </a:spcBef>
              <a:spcAft>
                <a:spcPts val="0"/>
              </a:spcAft>
              <a:buNone/>
            </a:pPr>
            <a:endParaRPr sz="5400" b="1">
              <a:solidFill>
                <a:schemeClr val="lt1"/>
              </a:solidFill>
              <a:latin typeface="Comfortaa"/>
              <a:ea typeface="Comfortaa"/>
              <a:cs typeface="Comfortaa"/>
              <a:sym typeface="Comfortaa"/>
            </a:endParaRPr>
          </a:p>
          <a:p>
            <a:pPr marL="0" lvl="0" indent="0" algn="ctr" rtl="0">
              <a:spcBef>
                <a:spcPts val="0"/>
              </a:spcBef>
              <a:spcAft>
                <a:spcPts val="0"/>
              </a:spcAft>
              <a:buNone/>
            </a:pPr>
            <a:endParaRPr sz="3600" b="1" i="1">
              <a:solidFill>
                <a:srgbClr val="8587C2"/>
              </a:solidFill>
              <a:latin typeface="Calibri"/>
              <a:ea typeface="Calibri"/>
              <a:cs typeface="Calibri"/>
              <a:sym typeface="Calibri"/>
            </a:endParaRPr>
          </a:p>
        </p:txBody>
      </p:sp>
      <p:sp>
        <p:nvSpPr>
          <p:cNvPr id="322" name="Google Shape;322;p31"/>
          <p:cNvSpPr txBox="1"/>
          <p:nvPr/>
        </p:nvSpPr>
        <p:spPr>
          <a:xfrm>
            <a:off x="402950" y="1694375"/>
            <a:ext cx="1398900" cy="718800"/>
          </a:xfrm>
          <a:prstGeom prst="rect">
            <a:avLst/>
          </a:prstGeom>
          <a:noFill/>
          <a:ln>
            <a:noFill/>
          </a:ln>
        </p:spPr>
        <p:txBody>
          <a:bodyPr spcFirstLastPara="1" wrap="square" lIns="91425" tIns="91425" rIns="91425" bIns="91425" anchor="t" anchorCtr="0">
            <a:noAutofit/>
          </a:bodyPr>
          <a:lstStyle/>
          <a:p>
            <a:pPr marL="0" marR="0" lvl="0" indent="0" algn="r" rtl="0">
              <a:spcBef>
                <a:spcPts val="3530"/>
              </a:spcBef>
              <a:spcAft>
                <a:spcPts val="0"/>
              </a:spcAft>
              <a:buClr>
                <a:schemeClr val="dk1"/>
              </a:buClr>
              <a:buSzPts val="1100"/>
              <a:buFont typeface="Arial"/>
              <a:buNone/>
            </a:pPr>
            <a:endParaRPr sz="4900">
              <a:solidFill>
                <a:srgbClr val="59595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p:nvPr/>
        </p:nvSpPr>
        <p:spPr>
          <a:xfrm>
            <a:off x="393700" y="528625"/>
            <a:ext cx="63438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PH" sz="2800">
                <a:solidFill>
                  <a:schemeClr val="lt1"/>
                </a:solidFill>
                <a:latin typeface="Lexend Thin"/>
                <a:ea typeface="Lexend Thin"/>
                <a:cs typeface="Lexend Thin"/>
                <a:sym typeface="Lexend Thin"/>
              </a:rPr>
              <a:t>Worksheet | </a:t>
            </a:r>
            <a:r>
              <a:rPr lang="en-PH" sz="2800" b="1">
                <a:solidFill>
                  <a:schemeClr val="lt1"/>
                </a:solidFill>
                <a:latin typeface="Lexend"/>
                <a:ea typeface="Lexend"/>
                <a:cs typeface="Lexend"/>
                <a:sym typeface="Lexend"/>
              </a:rPr>
              <a:t>Answers!</a:t>
            </a:r>
            <a:endParaRPr sz="3000" b="1">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3000"/>
              <a:buFont typeface="Calibri"/>
              <a:buNone/>
            </a:pPr>
            <a:endParaRPr sz="3000" b="1">
              <a:solidFill>
                <a:srgbClr val="FFFFFF"/>
              </a:solidFill>
              <a:latin typeface="Calibri"/>
              <a:ea typeface="Calibri"/>
              <a:cs typeface="Calibri"/>
              <a:sym typeface="Calibri"/>
            </a:endParaRPr>
          </a:p>
        </p:txBody>
      </p:sp>
      <p:pic>
        <p:nvPicPr>
          <p:cNvPr id="329" name="Google Shape;329;p32"/>
          <p:cNvPicPr preferRelativeResize="0"/>
          <p:nvPr/>
        </p:nvPicPr>
        <p:blipFill rotWithShape="1">
          <a:blip r:embed="rId3">
            <a:alphaModFix/>
          </a:blip>
          <a:srcRect t="13464"/>
          <a:stretch/>
        </p:blipFill>
        <p:spPr>
          <a:xfrm>
            <a:off x="758525" y="1264225"/>
            <a:ext cx="7802200" cy="5441375"/>
          </a:xfrm>
          <a:prstGeom prst="rect">
            <a:avLst/>
          </a:prstGeom>
          <a:noFill/>
          <a:ln>
            <a:noFill/>
          </a:ln>
        </p:spPr>
      </p:pic>
      <p:grpSp>
        <p:nvGrpSpPr>
          <p:cNvPr id="330" name="Google Shape;330;p32"/>
          <p:cNvGrpSpPr/>
          <p:nvPr/>
        </p:nvGrpSpPr>
        <p:grpSpPr>
          <a:xfrm>
            <a:off x="0" y="1179313"/>
            <a:ext cx="9144000" cy="5611200"/>
            <a:chOff x="0" y="1179313"/>
            <a:chExt cx="9144000" cy="5611200"/>
          </a:xfrm>
        </p:grpSpPr>
        <p:sp>
          <p:nvSpPr>
            <p:cNvPr id="331" name="Google Shape;331;p32"/>
            <p:cNvSpPr/>
            <p:nvPr/>
          </p:nvSpPr>
          <p:spPr>
            <a:xfrm>
              <a:off x="0" y="1179313"/>
              <a:ext cx="9144000" cy="56112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2" name="Google Shape;332;p32"/>
            <p:cNvSpPr txBox="1"/>
            <p:nvPr/>
          </p:nvSpPr>
          <p:spPr>
            <a:xfrm>
              <a:off x="3172700" y="1272913"/>
              <a:ext cx="2564700" cy="481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5000">
                  <a:solidFill>
                    <a:srgbClr val="F9CB9C"/>
                  </a:solidFill>
                </a:rPr>
                <a:t>?</a:t>
              </a:r>
              <a:endParaRPr sz="35000">
                <a:solidFill>
                  <a:srgbClr val="F9CB9C"/>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30"/>
                                        </p:tgtEl>
                                        <p:attrNameLst>
                                          <p:attrName>r</p:attrName>
                                        </p:attrNameLst>
                                      </p:cBhvr>
                                    </p:animRot>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3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3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a:solidFill>
                  <a:srgbClr val="343451"/>
                </a:solidFill>
                <a:latin typeface="Calibri"/>
                <a:ea typeface="Calibri"/>
                <a:cs typeface="Calibri"/>
                <a:sym typeface="Calibri"/>
              </a:rPr>
              <a:t>© FEMM</a:t>
            </a:r>
            <a:endParaRPr/>
          </a:p>
        </p:txBody>
      </p:sp>
      <p:sp>
        <p:nvSpPr>
          <p:cNvPr id="338" name="Google Shape;338;p33"/>
          <p:cNvSpPr txBox="1"/>
          <p:nvPr/>
        </p:nvSpPr>
        <p:spPr>
          <a:xfrm>
            <a:off x="3810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PH" sz="2800">
                <a:solidFill>
                  <a:schemeClr val="lt1"/>
                </a:solidFill>
                <a:latin typeface="Lexend Thin"/>
                <a:ea typeface="Lexend Thin"/>
                <a:cs typeface="Lexend Thin"/>
                <a:sym typeface="Lexend Thin"/>
              </a:rPr>
              <a:t>Review </a:t>
            </a:r>
            <a:endParaRPr sz="3000" b="1">
              <a:solidFill>
                <a:srgbClr val="FFFFFF"/>
              </a:solidFill>
              <a:latin typeface="Calibri"/>
              <a:ea typeface="Calibri"/>
              <a:cs typeface="Calibri"/>
              <a:sym typeface="Calibri"/>
            </a:endParaRPr>
          </a:p>
        </p:txBody>
      </p:sp>
      <p:sp>
        <p:nvSpPr>
          <p:cNvPr id="339" name="Google Shape;339;p33"/>
          <p:cNvSpPr/>
          <p:nvPr/>
        </p:nvSpPr>
        <p:spPr>
          <a:xfrm>
            <a:off x="218490" y="1700187"/>
            <a:ext cx="2734500" cy="26127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0" name="Google Shape;340;p33"/>
          <p:cNvSpPr txBox="1"/>
          <p:nvPr/>
        </p:nvSpPr>
        <p:spPr>
          <a:xfrm>
            <a:off x="218465" y="1829313"/>
            <a:ext cx="2734500" cy="1881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br>
              <a:rPr lang="en-PH" sz="3000" b="1">
                <a:solidFill>
                  <a:schemeClr val="accent1"/>
                </a:solidFill>
                <a:latin typeface="Annie Use Your Telescope"/>
                <a:ea typeface="Annie Use Your Telescope"/>
                <a:cs typeface="Annie Use Your Telescope"/>
                <a:sym typeface="Annie Use Your Telescope"/>
              </a:rPr>
            </a:br>
            <a:r>
              <a:rPr lang="en-PH" sz="3000" b="1">
                <a:solidFill>
                  <a:schemeClr val="accent1"/>
                </a:solidFill>
                <a:latin typeface="Annie Use Your Telescope"/>
                <a:ea typeface="Annie Use Your Telescope"/>
                <a:cs typeface="Annie Use Your Telescope"/>
                <a:sym typeface="Annie Use Your Telescope"/>
              </a:rPr>
              <a:t>Ovulation is a sign </a:t>
            </a:r>
            <a:br>
              <a:rPr lang="en-PH" sz="3000" b="1">
                <a:solidFill>
                  <a:schemeClr val="accent1"/>
                </a:solidFill>
                <a:latin typeface="Annie Use Your Telescope"/>
                <a:ea typeface="Annie Use Your Telescope"/>
                <a:cs typeface="Annie Use Your Telescope"/>
                <a:sym typeface="Annie Use Your Telescope"/>
              </a:rPr>
            </a:br>
            <a:r>
              <a:rPr lang="en-PH" sz="3000" b="1">
                <a:solidFill>
                  <a:schemeClr val="accent1"/>
                </a:solidFill>
                <a:latin typeface="Annie Use Your Telescope"/>
                <a:ea typeface="Annie Use Your Telescope"/>
                <a:cs typeface="Annie Use Your Telescope"/>
                <a:sym typeface="Annie Use Your Telescope"/>
              </a:rPr>
              <a:t>of a healthy body</a:t>
            </a:r>
            <a:br>
              <a:rPr lang="en-PH" sz="3000" b="1">
                <a:solidFill>
                  <a:schemeClr val="accent1"/>
                </a:solidFill>
                <a:latin typeface="Annie Use Your Telescope"/>
                <a:ea typeface="Annie Use Your Telescope"/>
                <a:cs typeface="Annie Use Your Telescope"/>
                <a:sym typeface="Annie Use Your Telescope"/>
              </a:rPr>
            </a:br>
            <a:r>
              <a:rPr lang="en-PH" sz="3000" b="1">
                <a:solidFill>
                  <a:schemeClr val="accent1"/>
                </a:solidFill>
                <a:latin typeface="Annie Use Your Telescope"/>
                <a:ea typeface="Annie Use Your Telescope"/>
                <a:cs typeface="Annie Use Your Telescope"/>
                <a:sym typeface="Annie Use Your Telescope"/>
              </a:rPr>
              <a:t>growing to full maturity</a:t>
            </a:r>
            <a:endParaRPr sz="3000">
              <a:solidFill>
                <a:srgbClr val="595959"/>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p>
        </p:txBody>
      </p:sp>
      <p:sp>
        <p:nvSpPr>
          <p:cNvPr id="341" name="Google Shape;341;p33"/>
          <p:cNvSpPr/>
          <p:nvPr/>
        </p:nvSpPr>
        <p:spPr>
          <a:xfrm>
            <a:off x="119063" y="1383825"/>
            <a:ext cx="744900" cy="744900"/>
          </a:xfrm>
          <a:prstGeom prst="ellipse">
            <a:avLst/>
          </a:prstGeom>
          <a:solidFill>
            <a:srgbClr val="1155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2" name="Google Shape;342;p33"/>
          <p:cNvSpPr/>
          <p:nvPr/>
        </p:nvSpPr>
        <p:spPr>
          <a:xfrm>
            <a:off x="3222338" y="1740708"/>
            <a:ext cx="2728500" cy="2607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3" name="Google Shape;343;p33"/>
          <p:cNvSpPr txBox="1"/>
          <p:nvPr/>
        </p:nvSpPr>
        <p:spPr>
          <a:xfrm>
            <a:off x="3222362" y="2063500"/>
            <a:ext cx="2728500" cy="22968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br>
              <a:rPr lang="en-PH" sz="3000">
                <a:solidFill>
                  <a:schemeClr val="dk1"/>
                </a:solidFill>
                <a:latin typeface="Annie Use Your Telescope"/>
                <a:ea typeface="Annie Use Your Telescope"/>
                <a:cs typeface="Annie Use Your Telescope"/>
                <a:sym typeface="Annie Use Your Telescope"/>
              </a:rPr>
            </a:br>
            <a:r>
              <a:rPr lang="en-PH" sz="3000">
                <a:solidFill>
                  <a:schemeClr val="dk1"/>
                </a:solidFill>
                <a:latin typeface="Annie Use Your Telescope"/>
                <a:ea typeface="Annie Use Your Telescope"/>
                <a:cs typeface="Annie Use Your Telescope"/>
                <a:sym typeface="Annie Use Your Telescope"/>
              </a:rPr>
              <a:t>Our body gives us</a:t>
            </a:r>
            <a:br>
              <a:rPr lang="en-PH" sz="3000">
                <a:solidFill>
                  <a:schemeClr val="dk1"/>
                </a:solidFill>
                <a:latin typeface="Annie Use Your Telescope"/>
                <a:ea typeface="Annie Use Your Telescope"/>
                <a:cs typeface="Annie Use Your Telescope"/>
                <a:sym typeface="Annie Use Your Telescope"/>
              </a:rPr>
            </a:br>
            <a:r>
              <a:rPr lang="en-PH" sz="3000">
                <a:solidFill>
                  <a:schemeClr val="dk1"/>
                </a:solidFill>
                <a:latin typeface="Annie Use Your Telescope"/>
                <a:ea typeface="Annie Use Your Telescope"/>
                <a:cs typeface="Annie Use Your Telescope"/>
                <a:sym typeface="Annie Use Your Telescope"/>
              </a:rPr>
              <a:t>biomarkers </a:t>
            </a:r>
            <a:br>
              <a:rPr lang="en-PH" sz="3000" b="1">
                <a:solidFill>
                  <a:schemeClr val="accent1"/>
                </a:solidFill>
                <a:latin typeface="Annie Use Your Telescope"/>
                <a:ea typeface="Annie Use Your Telescope"/>
                <a:cs typeface="Annie Use Your Telescope"/>
                <a:sym typeface="Annie Use Your Telescope"/>
              </a:rPr>
            </a:br>
            <a:endParaRPr/>
          </a:p>
        </p:txBody>
      </p:sp>
      <p:sp>
        <p:nvSpPr>
          <p:cNvPr id="344" name="Google Shape;344;p33"/>
          <p:cNvSpPr/>
          <p:nvPr/>
        </p:nvSpPr>
        <p:spPr>
          <a:xfrm>
            <a:off x="6220213" y="1733638"/>
            <a:ext cx="2728500" cy="2607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5" name="Google Shape;345;p33"/>
          <p:cNvSpPr txBox="1"/>
          <p:nvPr/>
        </p:nvSpPr>
        <p:spPr>
          <a:xfrm>
            <a:off x="6047713" y="2146121"/>
            <a:ext cx="3073500" cy="12477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PH" sz="3000">
                <a:solidFill>
                  <a:schemeClr val="dk1"/>
                </a:solidFill>
                <a:latin typeface="Annie Use Your Telescope"/>
                <a:ea typeface="Annie Use Your Telescope"/>
                <a:cs typeface="Annie Use Your Telescope"/>
                <a:sym typeface="Annie Use Your Telescope"/>
              </a:rPr>
              <a:t>Biomarkers provide health information about our body</a:t>
            </a:r>
            <a:br>
              <a:rPr lang="en-PH" sz="3000">
                <a:solidFill>
                  <a:schemeClr val="dk1"/>
                </a:solidFill>
                <a:latin typeface="Annie Use Your Telescope"/>
                <a:ea typeface="Annie Use Your Telescope"/>
                <a:cs typeface="Annie Use Your Telescope"/>
                <a:sym typeface="Annie Use Your Telescope"/>
              </a:rPr>
            </a:br>
            <a:br>
              <a:rPr lang="en-PH" sz="3000">
                <a:solidFill>
                  <a:schemeClr val="dk1"/>
                </a:solidFill>
                <a:latin typeface="Annie Use Your Telescope"/>
                <a:ea typeface="Annie Use Your Telescope"/>
                <a:cs typeface="Annie Use Your Telescope"/>
                <a:sym typeface="Annie Use Your Telescope"/>
              </a:rPr>
            </a:br>
            <a:endParaRPr sz="30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solidFill>
                <a:schemeClr val="dk1"/>
              </a:solidFill>
            </a:endParaRPr>
          </a:p>
        </p:txBody>
      </p:sp>
      <p:sp>
        <p:nvSpPr>
          <p:cNvPr id="346" name="Google Shape;346;p33"/>
          <p:cNvSpPr/>
          <p:nvPr/>
        </p:nvSpPr>
        <p:spPr>
          <a:xfrm>
            <a:off x="3066612" y="1284988"/>
            <a:ext cx="778500" cy="778500"/>
          </a:xfrm>
          <a:prstGeom prst="ellipse">
            <a:avLst/>
          </a:prstGeom>
          <a:solidFill>
            <a:srgbClr val="F1C23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7" name="Google Shape;347;p33"/>
          <p:cNvSpPr/>
          <p:nvPr/>
        </p:nvSpPr>
        <p:spPr>
          <a:xfrm>
            <a:off x="6047736" y="1366413"/>
            <a:ext cx="779700" cy="779700"/>
          </a:xfrm>
          <a:prstGeom prst="ellipse">
            <a:avLst/>
          </a:prstGeom>
          <a:solidFill>
            <a:srgbClr val="FF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351"/>
        <p:cNvGrpSpPr/>
        <p:nvPr/>
      </p:nvGrpSpPr>
      <p:grpSpPr>
        <a:xfrm>
          <a:off x="0" y="0"/>
          <a:ext cx="0" cy="0"/>
          <a:chOff x="0" y="0"/>
          <a:chExt cx="0" cy="0"/>
        </a:xfrm>
      </p:grpSpPr>
      <p:sp>
        <p:nvSpPr>
          <p:cNvPr id="352" name="Google Shape;352;p3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53" name="Google Shape;353;p3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354" name="Google Shape;354;p34"/>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55" name="Google Shape;355;p3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356" name="Google Shape;356;p3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7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7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1732</Words>
  <Application>Microsoft Office PowerPoint</Application>
  <PresentationFormat>On-screen Show (4:3)</PresentationFormat>
  <Paragraphs>160</Paragraphs>
  <Slides>20</Slides>
  <Notes>20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20</vt:i4>
      </vt:variant>
    </vt:vector>
  </HeadingPairs>
  <TitlesOfParts>
    <vt:vector size="33" baseType="lpstr">
      <vt:lpstr>Comfortaa</vt:lpstr>
      <vt:lpstr>Lexend Thin</vt:lpstr>
      <vt:lpstr>Lexend Medium</vt:lpstr>
      <vt:lpstr>Caveat</vt:lpstr>
      <vt:lpstr>Lexend</vt:lpstr>
      <vt:lpstr>Arial</vt:lpstr>
      <vt:lpstr>Calibri</vt:lpstr>
      <vt:lpstr>Annie Use Your Telescope</vt:lpstr>
      <vt:lpstr>3_femmtrial</vt:lpstr>
      <vt:lpstr>77_FEMM Powerpoint_VER02</vt:lpstr>
      <vt:lpstr>37_FEMM Powerpoint_VER02</vt:lpstr>
      <vt:lpstr>4_FEMM Powerpoint_VER02</vt:lpstr>
      <vt:lpstr>94_femmtrial</vt:lpstr>
      <vt:lpstr>Grade 6</vt:lpstr>
      <vt:lpstr>Fill in the ______!</vt:lpstr>
      <vt:lpstr>Review | Fill in the ______!</vt:lpstr>
      <vt:lpstr>Review | Fill in the ______!</vt:lpstr>
      <vt:lpstr>Review | Fill in the ______!</vt:lpstr>
      <vt:lpstr>Review | Fill in the 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2024-11-19T02:27:05Z</dcterms:modified>
</cp:coreProperties>
</file>