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5" r:id="rId1"/>
    <p:sldMasterId id="2147483696" r:id="rId2"/>
    <p:sldMasterId id="2147483697" r:id="rId3"/>
    <p:sldMasterId id="2147483698" r:id="rId4"/>
    <p:sldMasterId id="2147483699" r:id="rId5"/>
  </p:sldMasterIdLst>
  <p:notesMasterIdLst>
    <p:notesMasterId r:id="rId2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9144000" cy="6858000" type="screen4x3"/>
  <p:notesSz cx="6858000" cy="9144000"/>
  <p:embeddedFontLst>
    <p:embeddedFont>
      <p:font typeface="Annie Use Your Telescope" panose="02000000000000000000" pitchFamily="2" charset="0"/>
      <p:regular r:id="rId29"/>
    </p:embeddedFont>
    <p:embeddedFont>
      <p:font typeface="Caveat" pitchFamily="2" charset="0"/>
      <p:regular r:id="rId30"/>
      <p:bold r:id="rId31"/>
    </p:embeddedFont>
    <p:embeddedFont>
      <p:font typeface="Comfortaa" pitchFamily="2" charset="0"/>
      <p:regular r:id="rId32"/>
      <p:bold r:id="rId33"/>
    </p:embeddedFont>
    <p:embeddedFont>
      <p:font typeface="Lexend" pitchFamily="2" charset="0"/>
      <p:regular r:id="rId34"/>
      <p:bold r:id="rId35"/>
    </p:embeddedFont>
    <p:embeddedFont>
      <p:font typeface="Lexend ExtraLight" pitchFamily="2" charset="0"/>
      <p:regular r:id="rId36"/>
      <p:bold r:id="rId37"/>
    </p:embeddedFont>
    <p:embeddedFont>
      <p:font typeface="Lexend Medium" pitchFamily="2" charset="0"/>
      <p:regular r:id="rId38"/>
      <p:bold r:id="rId39"/>
    </p:embeddedFont>
    <p:embeddedFont>
      <p:font typeface="Lexend Thin" pitchFamily="2" charset="0"/>
      <p:regular r:id="rId40"/>
      <p:bold r:id="rId41"/>
    </p:embeddedFont>
    <p:embeddedFont>
      <p:font typeface="Nothing You Could Do" panose="02000000000000000000" pitchFamily="2" charset="0"/>
      <p:regular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1.fntdata"/><Relationship Id="rId21" Type="http://schemas.openxmlformats.org/officeDocument/2006/relationships/slide" Target="slides/slide16.xml"/><Relationship Id="rId34" Type="http://schemas.openxmlformats.org/officeDocument/2006/relationships/font" Target="fonts/font6.fntdata"/><Relationship Id="rId42" Type="http://schemas.openxmlformats.org/officeDocument/2006/relationships/font" Target="fonts/font14.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255a9bb8b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255a9bb8bd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255a9bb8bd6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1"/>
              </a:buClr>
              <a:buSzPts val="1300"/>
              <a:buFont typeface="Calibri"/>
              <a:buChar char="●"/>
            </a:pPr>
            <a:r>
              <a:rPr lang="en-US" sz="1300"/>
              <a:t>Hand out a Charting Worksheet to each student.</a:t>
            </a:r>
            <a:endParaRPr sz="1300"/>
          </a:p>
          <a:p>
            <a:pPr marL="0" lvl="0" indent="0" algn="l" rtl="0">
              <a:spcBef>
                <a:spcPts val="0"/>
              </a:spcBef>
              <a:spcAft>
                <a:spcPts val="0"/>
              </a:spcAft>
              <a:buNone/>
            </a:pPr>
            <a:endParaRPr/>
          </a:p>
        </p:txBody>
      </p:sp>
      <p:sp>
        <p:nvSpPr>
          <p:cNvPr id="286" name="Google Shape;286;g255a9bb8bd6_1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b405e254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Meet Mira!</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Is at the end of sixth grade at an all-girls school.</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Lives with her two brothers, mom, and dad. (And her cat!)</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Loves horses, but has never ridden one!</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Plays on her school’s badminton team.</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Just did teenFEMM with her classmates at school.</a:t>
            </a:r>
            <a:endParaRPr sz="1300"/>
          </a:p>
          <a:p>
            <a:pPr marL="0" lvl="0" indent="0" algn="l" rtl="0">
              <a:spcBef>
                <a:spcPts val="0"/>
              </a:spcBef>
              <a:spcAft>
                <a:spcPts val="0"/>
              </a:spcAft>
              <a:buNone/>
            </a:pPr>
            <a:endParaRPr/>
          </a:p>
        </p:txBody>
      </p:sp>
      <p:sp>
        <p:nvSpPr>
          <p:cNvPr id="292" name="Google Shape;292;g2b405e254a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efad559c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t>Use the biomarker key on your </a:t>
            </a:r>
            <a:r>
              <a:rPr lang="en-US" sz="1300" b="1">
                <a:solidFill>
                  <a:srgbClr val="757AA8"/>
                </a:solidFill>
              </a:rPr>
              <a:t>Charting Worksheet,</a:t>
            </a:r>
            <a:r>
              <a:rPr lang="en-US" sz="1300"/>
              <a:t> to help Mira fill in her chart as we go over her observations. (go to next slide)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p>
        </p:txBody>
      </p:sp>
      <p:sp>
        <p:nvSpPr>
          <p:cNvPr id="303" name="Google Shape;303;g1efad559ca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55a9bb8bd6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1"/>
              </a:buClr>
              <a:buSzPts val="1300"/>
              <a:buChar char="❏"/>
            </a:pPr>
            <a:r>
              <a:rPr lang="en-US" sz="1300">
                <a:solidFill>
                  <a:srgbClr val="595959"/>
                </a:solidFill>
              </a:rPr>
              <a:t>Felt dry, nothing to observe - 6 days</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Noticed she was feeling moisture, especially when wiping - 3 days</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Had a day where she saw mucus on the toilet paper when she wiped and it was clear and stretchy - 1 day</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Back to dryness - 2 days</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Moist again - 2 days</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Back to dryness - 2 days</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Now, three days of moisture in a row when wiping!</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Dryness for 5 more days</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She noticed a few splotches of blood on one day</a:t>
            </a:r>
            <a:endParaRPr sz="1300">
              <a:solidFill>
                <a:srgbClr val="595959"/>
              </a:solidFill>
            </a:endParaRPr>
          </a:p>
          <a:p>
            <a:pPr marL="457200" lvl="0" indent="-311150" algn="l" rtl="0">
              <a:spcBef>
                <a:spcPts val="0"/>
              </a:spcBef>
              <a:spcAft>
                <a:spcPts val="0"/>
              </a:spcAft>
              <a:buClr>
                <a:srgbClr val="595959"/>
              </a:buClr>
              <a:buSzPts val="1300"/>
              <a:buFont typeface="Calibri"/>
              <a:buChar char="❏"/>
            </a:pPr>
            <a:r>
              <a:rPr lang="en-US" sz="1300">
                <a:solidFill>
                  <a:srgbClr val="595959"/>
                </a:solidFill>
              </a:rPr>
              <a:t>The next day she was lightly bleeding</a:t>
            </a:r>
            <a:endParaRPr sz="1300">
              <a:solidFill>
                <a:srgbClr val="595959"/>
              </a:solidFill>
            </a:endParaRPr>
          </a:p>
          <a:p>
            <a:pPr marL="0" lvl="0" indent="0" algn="l" rtl="0">
              <a:lnSpc>
                <a:spcPct val="115000"/>
              </a:lnSpc>
              <a:spcBef>
                <a:spcPts val="0"/>
              </a:spcBef>
              <a:spcAft>
                <a:spcPts val="0"/>
              </a:spcAft>
              <a:buNone/>
            </a:pPr>
            <a:endParaRPr sz="1300"/>
          </a:p>
        </p:txBody>
      </p:sp>
      <p:sp>
        <p:nvSpPr>
          <p:cNvPr id="312" name="Google Shape;312;g255a9bb8bd6_1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b405e254a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t>What does your chart for Mira look like? </a:t>
            </a:r>
            <a:r>
              <a:rPr lang="en-US" sz="1300" i="1"/>
              <a:t>Ask students if their chart matches the chart on the slide? Discuss any questions with the class.</a:t>
            </a:r>
            <a:endParaRPr sz="1300"/>
          </a:p>
        </p:txBody>
      </p:sp>
      <p:sp>
        <p:nvSpPr>
          <p:cNvPr id="322" name="Google Shape;322;g2b405e254a8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f54bd1a4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a:p>
          <a:p>
            <a:pPr marL="0" lvl="0" indent="0" algn="l" rtl="0">
              <a:spcBef>
                <a:spcPts val="0"/>
              </a:spcBef>
              <a:spcAft>
                <a:spcPts val="0"/>
              </a:spcAft>
              <a:buNone/>
            </a:pPr>
            <a:r>
              <a:rPr lang="en-US" sz="1300" b="1">
                <a:solidFill>
                  <a:srgbClr val="434343"/>
                </a:solidFill>
              </a:rPr>
              <a:t>You’ve filled in Mira’s chart and you’re more than half way through your teenFEMM course. Can you solve the sentences?</a:t>
            </a:r>
            <a:endParaRPr sz="1300" b="1">
              <a:solidFill>
                <a:srgbClr val="434343"/>
              </a:solidFill>
            </a:endParaRPr>
          </a:p>
          <a:p>
            <a:pPr marL="0" lvl="0" indent="0" algn="l" rtl="0">
              <a:spcBef>
                <a:spcPts val="0"/>
              </a:spcBef>
              <a:spcAft>
                <a:spcPts val="0"/>
              </a:spcAft>
              <a:buNone/>
            </a:pPr>
            <a:endParaRPr sz="1300" b="1">
              <a:solidFill>
                <a:srgbClr val="434343"/>
              </a:solidFill>
            </a:endParaRPr>
          </a:p>
          <a:p>
            <a:pPr marL="0" lvl="0" indent="0" algn="l" rtl="0">
              <a:spcBef>
                <a:spcPts val="0"/>
              </a:spcBef>
              <a:spcAft>
                <a:spcPts val="0"/>
              </a:spcAft>
              <a:buNone/>
            </a:pPr>
            <a:r>
              <a:rPr lang="en-US" sz="1300" b="1">
                <a:solidFill>
                  <a:srgbClr val="434343"/>
                </a:solidFill>
              </a:rPr>
              <a:t>Click on the slide to reveal letter by letter, as students guess the answer to fill in the blanks.</a:t>
            </a:r>
            <a:endParaRPr sz="1300" b="1">
              <a:solidFill>
                <a:srgbClr val="434343"/>
              </a:solidFill>
            </a:endParaRPr>
          </a:p>
          <a:p>
            <a:pPr marL="0" lvl="0" indent="0" algn="l" rtl="0">
              <a:spcBef>
                <a:spcPts val="0"/>
              </a:spcBef>
              <a:spcAft>
                <a:spcPts val="0"/>
              </a:spcAft>
              <a:buNone/>
            </a:pPr>
            <a:endParaRPr sz="1300" b="1">
              <a:solidFill>
                <a:srgbClr val="434343"/>
              </a:solidFill>
            </a:endParaRPr>
          </a:p>
          <a:p>
            <a:pPr marL="0" lvl="0" indent="0" algn="l" rtl="0">
              <a:spcBef>
                <a:spcPts val="0"/>
              </a:spcBef>
              <a:spcAft>
                <a:spcPts val="0"/>
              </a:spcAft>
              <a:buNone/>
            </a:pPr>
            <a:r>
              <a:rPr lang="en-US" sz="1300" b="1">
                <a:solidFill>
                  <a:srgbClr val="434343"/>
                </a:solidFill>
              </a:rPr>
              <a:t>1. _________ cause all of the growing and changing that your body does during puberty. HORMONES</a:t>
            </a:r>
            <a:endParaRPr sz="1300" b="1">
              <a:solidFill>
                <a:srgbClr val="434343"/>
              </a:solidFill>
            </a:endParaRPr>
          </a:p>
          <a:p>
            <a:pPr marL="0" lvl="0" indent="0" algn="l" rtl="0">
              <a:spcBef>
                <a:spcPts val="0"/>
              </a:spcBef>
              <a:spcAft>
                <a:spcPts val="0"/>
              </a:spcAft>
              <a:buNone/>
            </a:pPr>
            <a:endParaRPr sz="1300" b="1">
              <a:solidFill>
                <a:srgbClr val="434343"/>
              </a:solidFill>
            </a:endParaRPr>
          </a:p>
          <a:p>
            <a:pPr marL="0" lvl="0" indent="0" algn="l" rtl="0">
              <a:spcBef>
                <a:spcPts val="0"/>
              </a:spcBef>
              <a:spcAft>
                <a:spcPts val="0"/>
              </a:spcAft>
              <a:buNone/>
            </a:pPr>
            <a:r>
              <a:rPr lang="en-US" sz="1300" b="1">
                <a:solidFill>
                  <a:srgbClr val="434343"/>
                </a:solidFill>
              </a:rPr>
              <a:t>2. Your _____ sends hormonal signals throughout your body to trigger growth and development. BRAIN</a:t>
            </a:r>
            <a:endParaRPr sz="1300" b="1">
              <a:solidFill>
                <a:srgbClr val="434343"/>
              </a:solidFill>
            </a:endParaRPr>
          </a:p>
          <a:p>
            <a:pPr marL="0" lvl="0" indent="0" algn="l" rtl="0">
              <a:spcBef>
                <a:spcPts val="0"/>
              </a:spcBef>
              <a:spcAft>
                <a:spcPts val="0"/>
              </a:spcAft>
              <a:buNone/>
            </a:pPr>
            <a:endParaRPr sz="1300" b="1">
              <a:solidFill>
                <a:srgbClr val="434343"/>
              </a:solidFill>
            </a:endParaRPr>
          </a:p>
        </p:txBody>
      </p:sp>
      <p:sp>
        <p:nvSpPr>
          <p:cNvPr id="340" name="Google Shape;340;g2f54bd1a4e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f54bd1a4e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f54bd1a4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Because the brain is the organizing center for all this activity, things that affect your brain will also affect your physical and emotional health. Can you think of 3 things that have a BIG impact on your physical and emotional health? Click on the following slide to reveal each answer.</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spcBef>
                <a:spcPts val="0"/>
              </a:spcBef>
              <a:spcAft>
                <a:spcPts val="0"/>
              </a:spcAft>
              <a:buNone/>
            </a:pPr>
            <a:endParaRPr/>
          </a:p>
        </p:txBody>
      </p:sp>
      <p:sp>
        <p:nvSpPr>
          <p:cNvPr id="363" name="Google Shape;363;g2f54bd1a4e_0_2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b405e254a8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b405e254a8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t>Eating lots of healthy foods, moving your body, and getting eight to ten hours of sleep each night are so important that they are actually called the </a:t>
            </a:r>
            <a:r>
              <a:rPr lang="en-US" sz="1300" b="1" i="1"/>
              <a:t>three pillars of health</a:t>
            </a:r>
            <a:r>
              <a:rPr lang="en-US" sz="1300"/>
              <a:t>. </a:t>
            </a:r>
            <a:endParaRPr sz="1300" i="1">
              <a:solidFill>
                <a:srgbClr val="8E7CC3"/>
              </a:solidFill>
            </a:endParaRPr>
          </a:p>
          <a:p>
            <a:pPr marL="0" lvl="0" indent="0" algn="l" rtl="0">
              <a:spcBef>
                <a:spcPts val="0"/>
              </a:spcBef>
              <a:spcAft>
                <a:spcPts val="0"/>
              </a:spcAft>
              <a:buNone/>
            </a:pPr>
            <a:endParaRPr/>
          </a:p>
        </p:txBody>
      </p:sp>
      <p:sp>
        <p:nvSpPr>
          <p:cNvPr id="378" name="Google Shape;378;g2b405e254a8_0_3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255a9bb8bd6_1_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255a9bb8bd6_1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t>The first pillar of health is nutrition. Nutrition is the nourishment that your body gets from the food you eat.</a:t>
            </a:r>
            <a:endParaRPr sz="1300"/>
          </a:p>
          <a:p>
            <a:pPr marL="0" lvl="0" indent="0" algn="l" rtl="0">
              <a:lnSpc>
                <a:spcPct val="115000"/>
              </a:lnSpc>
              <a:spcBef>
                <a:spcPts val="0"/>
              </a:spcBef>
              <a:spcAft>
                <a:spcPts val="0"/>
              </a:spcAft>
              <a:buNone/>
            </a:pPr>
            <a:r>
              <a:rPr lang="en-US" sz="1300"/>
              <a:t> </a:t>
            </a:r>
            <a:endParaRPr sz="1300"/>
          </a:p>
          <a:p>
            <a:pPr marL="0" lvl="0" indent="0" algn="l" rtl="0">
              <a:lnSpc>
                <a:spcPct val="115000"/>
              </a:lnSpc>
              <a:spcBef>
                <a:spcPts val="0"/>
              </a:spcBef>
              <a:spcAft>
                <a:spcPts val="0"/>
              </a:spcAft>
              <a:buNone/>
            </a:pPr>
            <a:endParaRPr sz="1300"/>
          </a:p>
          <a:p>
            <a:pPr marL="0" lvl="0" indent="0" algn="l" rtl="0">
              <a:lnSpc>
                <a:spcPct val="115000"/>
              </a:lnSpc>
              <a:spcBef>
                <a:spcPts val="0"/>
              </a:spcBef>
              <a:spcAft>
                <a:spcPts val="0"/>
              </a:spcAft>
              <a:buNone/>
            </a:pPr>
            <a:endParaRPr sz="1300"/>
          </a:p>
          <a:p>
            <a:pPr marL="0" lvl="0" indent="0" algn="l" rtl="0">
              <a:lnSpc>
                <a:spcPct val="115000"/>
              </a:lnSpc>
              <a:spcBef>
                <a:spcPts val="0"/>
              </a:spcBef>
              <a:spcAft>
                <a:spcPts val="0"/>
              </a:spcAft>
              <a:buNone/>
            </a:pPr>
            <a:endParaRPr sz="1300" i="1">
              <a:solidFill>
                <a:srgbClr val="434343"/>
              </a:solidFill>
            </a:endParaRPr>
          </a:p>
          <a:p>
            <a:pPr marL="0" lvl="0" indent="0" algn="l" rtl="0">
              <a:lnSpc>
                <a:spcPct val="115000"/>
              </a:lnSpc>
              <a:spcBef>
                <a:spcPts val="0"/>
              </a:spcBef>
              <a:spcAft>
                <a:spcPts val="0"/>
              </a:spcAft>
              <a:buNone/>
            </a:pPr>
            <a:endParaRPr sz="1300"/>
          </a:p>
          <a:p>
            <a:pPr marL="0" lvl="0" indent="0" algn="l" rtl="0">
              <a:spcBef>
                <a:spcPts val="0"/>
              </a:spcBef>
              <a:spcAft>
                <a:spcPts val="0"/>
              </a:spcAft>
              <a:buNone/>
            </a:pPr>
            <a:endParaRPr/>
          </a:p>
        </p:txBody>
      </p:sp>
      <p:sp>
        <p:nvSpPr>
          <p:cNvPr id="397" name="Google Shape;397;g255a9bb8bd6_1_10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0d186f8ed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Good nutrition supports your brain and your body. The different types of nutrients we need to get from food are:</a:t>
            </a:r>
            <a:endParaRPr sz="1300"/>
          </a:p>
          <a:p>
            <a:pPr marL="0" lvl="0" indent="0" algn="l" rtl="0">
              <a:lnSpc>
                <a:spcPct val="115000"/>
              </a:lnSpc>
              <a:spcBef>
                <a:spcPts val="0"/>
              </a:spcBef>
              <a:spcAft>
                <a:spcPts val="0"/>
              </a:spcAft>
              <a:buClr>
                <a:schemeClr val="dk1"/>
              </a:buClr>
              <a:buSzPts val="1100"/>
              <a:buFont typeface="Arial"/>
              <a:buNone/>
            </a:pPr>
            <a:r>
              <a:rPr lang="en-US" sz="1300"/>
              <a:t> </a:t>
            </a:r>
            <a:endParaRPr sz="1300"/>
          </a:p>
          <a:p>
            <a:pPr marL="0" lvl="0" indent="0" algn="l" rtl="0">
              <a:lnSpc>
                <a:spcPct val="115000"/>
              </a:lnSpc>
              <a:spcBef>
                <a:spcPts val="0"/>
              </a:spcBef>
              <a:spcAft>
                <a:spcPts val="0"/>
              </a:spcAft>
              <a:buClr>
                <a:schemeClr val="dk1"/>
              </a:buClr>
              <a:buSzPts val="1100"/>
              <a:buFont typeface="Arial"/>
              <a:buNone/>
            </a:pPr>
            <a:r>
              <a:rPr lang="en-US" sz="1300"/>
              <a:t>Proteins: build and maintain cells, help make hormones.</a:t>
            </a:r>
            <a:endParaRPr sz="1300"/>
          </a:p>
          <a:p>
            <a:pPr marL="0" lvl="0" indent="0" algn="l" rtl="0">
              <a:lnSpc>
                <a:spcPct val="115000"/>
              </a:lnSpc>
              <a:spcBef>
                <a:spcPts val="0"/>
              </a:spcBef>
              <a:spcAft>
                <a:spcPts val="0"/>
              </a:spcAft>
              <a:buClr>
                <a:schemeClr val="dk1"/>
              </a:buClr>
              <a:buSzPts val="1100"/>
              <a:buFont typeface="Arial"/>
              <a:buNone/>
            </a:pPr>
            <a:r>
              <a:rPr lang="en-US" sz="1300"/>
              <a:t>Carbohydrates &amp; fats: provide energy, balance hormones. </a:t>
            </a:r>
            <a:endParaRPr sz="1300"/>
          </a:p>
          <a:p>
            <a:pPr marL="0" lvl="0" indent="0" algn="l" rtl="0">
              <a:lnSpc>
                <a:spcPct val="115000"/>
              </a:lnSpc>
              <a:spcBef>
                <a:spcPts val="0"/>
              </a:spcBef>
              <a:spcAft>
                <a:spcPts val="0"/>
              </a:spcAft>
              <a:buClr>
                <a:schemeClr val="dk1"/>
              </a:buClr>
              <a:buSzPts val="1100"/>
              <a:buFont typeface="Arial"/>
              <a:buNone/>
            </a:pPr>
            <a:r>
              <a:rPr lang="en-US" sz="1300"/>
              <a:t>Vitamins &amp; minerals: build and maintain cells, balance hormones. </a:t>
            </a:r>
            <a:endParaRPr sz="1300"/>
          </a:p>
          <a:p>
            <a:pPr marL="0" lvl="0" indent="0" algn="l" rtl="0">
              <a:lnSpc>
                <a:spcPct val="115000"/>
              </a:lnSpc>
              <a:spcBef>
                <a:spcPts val="0"/>
              </a:spcBef>
              <a:spcAft>
                <a:spcPts val="0"/>
              </a:spcAft>
              <a:buClr>
                <a:schemeClr val="dk1"/>
              </a:buClr>
              <a:buSzPts val="1100"/>
              <a:buFont typeface="Arial"/>
              <a:buNone/>
            </a:pPr>
            <a:r>
              <a:rPr lang="en-US" sz="1300"/>
              <a:t>Water: carries nutrients, energizes muscle, clears waste.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When we eat, our body breaks down the food and uses the different nutrients in that food to support our health. </a:t>
            </a:r>
            <a:endParaRPr sz="1300"/>
          </a:p>
          <a:p>
            <a:pPr marL="0" lvl="0" indent="0" algn="l" rtl="0">
              <a:spcBef>
                <a:spcPts val="0"/>
              </a:spcBef>
              <a:spcAft>
                <a:spcPts val="0"/>
              </a:spcAft>
              <a:buNone/>
            </a:pPr>
            <a:endParaRPr/>
          </a:p>
        </p:txBody>
      </p:sp>
      <p:sp>
        <p:nvSpPr>
          <p:cNvPr id="408" name="Google Shape;408;g30d186f8ed_1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30d101034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t>There are lots of foods that fit into each of the different categories, but here are a few examples:</a:t>
            </a:r>
            <a:endParaRPr sz="1300"/>
          </a:p>
          <a:p>
            <a:pPr marL="0" lvl="0" indent="0" algn="l" rtl="0">
              <a:spcBef>
                <a:spcPts val="0"/>
              </a:spcBef>
              <a:spcAft>
                <a:spcPts val="0"/>
              </a:spcAft>
              <a:buClr>
                <a:schemeClr val="dk1"/>
              </a:buClr>
              <a:buSzPts val="1100"/>
              <a:buFont typeface="Arial"/>
              <a:buNone/>
            </a:pPr>
            <a:r>
              <a:rPr lang="en-US" sz="1300"/>
              <a:t>	</a:t>
            </a:r>
            <a:endParaRPr sz="1300"/>
          </a:p>
          <a:p>
            <a:pPr marL="0" lvl="0" indent="0" algn="l" rtl="0">
              <a:spcBef>
                <a:spcPts val="0"/>
              </a:spcBef>
              <a:spcAft>
                <a:spcPts val="0"/>
              </a:spcAft>
              <a:buClr>
                <a:schemeClr val="dk1"/>
              </a:buClr>
              <a:buSzPts val="1100"/>
              <a:buFont typeface="Arial"/>
              <a:buNone/>
            </a:pPr>
            <a:r>
              <a:rPr lang="en-US" sz="1300"/>
              <a:t>Proteins: nuts, eggs, beans, fish, meat</a:t>
            </a:r>
            <a:endParaRPr sz="1300"/>
          </a:p>
          <a:p>
            <a:pPr marL="0" lvl="0" indent="0" algn="l" rtl="0">
              <a:spcBef>
                <a:spcPts val="0"/>
              </a:spcBef>
              <a:spcAft>
                <a:spcPts val="0"/>
              </a:spcAft>
              <a:buClr>
                <a:schemeClr val="dk1"/>
              </a:buClr>
              <a:buSzPts val="1100"/>
              <a:buFont typeface="Arial"/>
              <a:buNone/>
            </a:pPr>
            <a:r>
              <a:rPr lang="en-US" sz="1300"/>
              <a:t>Carbohydrates: whole wheat bread, pasta, rice, quinoa </a:t>
            </a:r>
            <a:endParaRPr sz="1300"/>
          </a:p>
          <a:p>
            <a:pPr marL="0" lvl="0" indent="0" algn="l" rtl="0">
              <a:spcBef>
                <a:spcPts val="0"/>
              </a:spcBef>
              <a:spcAft>
                <a:spcPts val="0"/>
              </a:spcAft>
              <a:buClr>
                <a:schemeClr val="dk1"/>
              </a:buClr>
              <a:buSzPts val="1100"/>
              <a:buFont typeface="Arial"/>
              <a:buNone/>
            </a:pPr>
            <a:r>
              <a:rPr lang="en-US" sz="1300"/>
              <a:t>Fats: nuts, olive oil, butter, milk, cheese, yogurt (nuts and dairy products contain a lot of healthy fats our body needs.)</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a:t>Vitamins &amp; minerals: fruits and vegetables! </a:t>
            </a:r>
            <a:endParaRPr sz="1300"/>
          </a:p>
          <a:p>
            <a:pPr marL="0" lvl="0" indent="0" algn="l" rtl="0">
              <a:spcBef>
                <a:spcPts val="0"/>
              </a:spcBef>
              <a:spcAft>
                <a:spcPts val="0"/>
              </a:spcAft>
              <a:buClr>
                <a:schemeClr val="dk1"/>
              </a:buClr>
              <a:buSzPts val="1100"/>
              <a:buFont typeface="Arial"/>
              <a:buNone/>
            </a:pPr>
            <a:r>
              <a:rPr lang="en-US" sz="1300"/>
              <a:t>Think of this like eating the colors of the rainbow: </a:t>
            </a:r>
            <a:endParaRPr sz="1300"/>
          </a:p>
          <a:p>
            <a:pPr marL="0" lvl="0" indent="0" algn="l" rtl="0">
              <a:spcBef>
                <a:spcPts val="0"/>
              </a:spcBef>
              <a:spcAft>
                <a:spcPts val="0"/>
              </a:spcAft>
              <a:buClr>
                <a:schemeClr val="dk1"/>
              </a:buClr>
              <a:buSzPts val="1100"/>
              <a:buFont typeface="Arial"/>
              <a:buNone/>
            </a:pPr>
            <a:r>
              <a:rPr lang="en-US" sz="1300"/>
              <a:t>	Yellow: lemons, melons, yellow squash</a:t>
            </a:r>
            <a:endParaRPr sz="1300"/>
          </a:p>
          <a:p>
            <a:pPr marL="0" lvl="0" indent="0" algn="l" rtl="0">
              <a:spcBef>
                <a:spcPts val="0"/>
              </a:spcBef>
              <a:spcAft>
                <a:spcPts val="0"/>
              </a:spcAft>
              <a:buClr>
                <a:schemeClr val="dk1"/>
              </a:buClr>
              <a:buSzPts val="1100"/>
              <a:buFont typeface="Arial"/>
              <a:buNone/>
            </a:pPr>
            <a:r>
              <a:rPr lang="en-US" sz="1300"/>
              <a:t>	Orange: oranges, butternut squash, sweet potatoes, carrots</a:t>
            </a:r>
            <a:endParaRPr sz="1300"/>
          </a:p>
          <a:p>
            <a:pPr marL="0" lvl="0" indent="0" algn="l" rtl="0">
              <a:spcBef>
                <a:spcPts val="0"/>
              </a:spcBef>
              <a:spcAft>
                <a:spcPts val="0"/>
              </a:spcAft>
              <a:buClr>
                <a:schemeClr val="dk1"/>
              </a:buClr>
              <a:buSzPts val="1100"/>
              <a:buFont typeface="Arial"/>
              <a:buNone/>
            </a:pPr>
            <a:r>
              <a:rPr lang="en-US" sz="1300"/>
              <a:t>Red:  apples, strawberries, beets, tomatoes </a:t>
            </a:r>
            <a:endParaRPr sz="1300"/>
          </a:p>
          <a:p>
            <a:pPr marL="0" lvl="0" indent="0" algn="l" rtl="0">
              <a:spcBef>
                <a:spcPts val="0"/>
              </a:spcBef>
              <a:spcAft>
                <a:spcPts val="0"/>
              </a:spcAft>
              <a:buClr>
                <a:schemeClr val="dk1"/>
              </a:buClr>
              <a:buSzPts val="1100"/>
              <a:buFont typeface="Arial"/>
              <a:buNone/>
            </a:pPr>
            <a:r>
              <a:rPr lang="en-US" sz="1300"/>
              <a:t>	Blue/Purple: blueberries, grapes, eggplant, plums </a:t>
            </a:r>
            <a:endParaRPr sz="1300"/>
          </a:p>
          <a:p>
            <a:pPr marL="0" lvl="0" indent="0" algn="l" rtl="0">
              <a:spcBef>
                <a:spcPts val="0"/>
              </a:spcBef>
              <a:spcAft>
                <a:spcPts val="0"/>
              </a:spcAft>
              <a:buClr>
                <a:schemeClr val="dk1"/>
              </a:buClr>
              <a:buSzPts val="1100"/>
              <a:buFont typeface="Arial"/>
              <a:buNone/>
            </a:pPr>
            <a:r>
              <a:rPr lang="en-US" sz="1300"/>
              <a:t>Green: Lettuce, Spinach, zucchini, green peppers</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a:t>Every meal you eat should contain all of the different types of nutrients. There are so many foods that aren’t listed here, so food combinations are endless!</a:t>
            </a:r>
            <a:endParaRPr sz="1300"/>
          </a:p>
        </p:txBody>
      </p:sp>
      <p:sp>
        <p:nvSpPr>
          <p:cNvPr id="427" name="Google Shape;427;g30d101034e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b405e254a8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i="1"/>
              <a:t>Divide students into three groups. Handout one of the Healthy Habits Restaurant Menus to each group (ex: group 1: breakfast, group 2: lunch, group 3: dinner).</a:t>
            </a:r>
            <a:endParaRPr sz="1300" i="1"/>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a:t>Healthy Habits Restaurant has asked for your help with their breakfast, lunch and dinner menu. As you can see from their sample breakfast menu on the slide, you are to:</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endParaRPr sz="1300"/>
          </a:p>
          <a:p>
            <a:pPr marL="457200" lvl="0" indent="-311150" algn="l" rtl="0">
              <a:spcBef>
                <a:spcPts val="0"/>
              </a:spcBef>
              <a:spcAft>
                <a:spcPts val="0"/>
              </a:spcAft>
              <a:buSzPts val="1300"/>
              <a:buChar char="●"/>
            </a:pPr>
            <a:r>
              <a:rPr lang="en-US" sz="1300"/>
              <a:t>Come up with a nutritious meal that contains: protein, carbohydrates, vitamins     and minerals and good fats. </a:t>
            </a:r>
            <a:endParaRPr sz="1300"/>
          </a:p>
          <a:p>
            <a:pPr marL="457200" lvl="0" indent="-311150" algn="l" rtl="0">
              <a:spcBef>
                <a:spcPts val="0"/>
              </a:spcBef>
              <a:spcAft>
                <a:spcPts val="0"/>
              </a:spcAft>
              <a:buSzPts val="1300"/>
              <a:buChar char="●"/>
            </a:pPr>
            <a:r>
              <a:rPr lang="en-US" sz="1300"/>
              <a:t>Write a description of the meal. Describe it in the most delicious way possible!</a:t>
            </a:r>
            <a:endParaRPr sz="1300"/>
          </a:p>
          <a:p>
            <a:pPr marL="457200" lvl="0" indent="-311150" algn="l" rtl="0">
              <a:spcBef>
                <a:spcPts val="0"/>
              </a:spcBef>
              <a:spcAft>
                <a:spcPts val="0"/>
              </a:spcAft>
              <a:buSzPts val="1300"/>
              <a:buChar char="●"/>
            </a:pPr>
            <a:r>
              <a:rPr lang="en-US" sz="1300"/>
              <a:t>List the parts of the meal in the different nutrient categories, so that customers know what nutrients they’re getting from the meal.</a:t>
            </a:r>
            <a:endParaRPr sz="1300"/>
          </a:p>
          <a:p>
            <a:pPr marL="457200" lvl="0" indent="-311150" algn="l" rtl="0">
              <a:spcBef>
                <a:spcPts val="0"/>
              </a:spcBef>
              <a:spcAft>
                <a:spcPts val="0"/>
              </a:spcAft>
              <a:buSzPts val="1300"/>
              <a:buChar char="●"/>
            </a:pPr>
            <a:r>
              <a:rPr lang="en-US" sz="1300"/>
              <a:t>Present your menu to the class. Groups can choose to present their menu acting as the restaurant owner, chef, waiter, etc.</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i="1"/>
              <a:t>Give groups a couple of minutes to work on their menu. You may want to display the previous slide containing food examples, to provide ideas. Then, invite groups to present. </a:t>
            </a:r>
            <a:endParaRPr sz="1300" i="1"/>
          </a:p>
          <a:p>
            <a:pPr marL="0" lvl="0" indent="0" algn="l" rtl="0">
              <a:spcBef>
                <a:spcPts val="0"/>
              </a:spcBef>
              <a:spcAft>
                <a:spcPts val="0"/>
              </a:spcAft>
              <a:buClr>
                <a:schemeClr val="dk1"/>
              </a:buClr>
              <a:buSzPts val="1100"/>
              <a:buFont typeface="Arial"/>
              <a:buNone/>
            </a:pPr>
            <a:endParaRPr sz="1300"/>
          </a:p>
        </p:txBody>
      </p:sp>
      <p:sp>
        <p:nvSpPr>
          <p:cNvPr id="445" name="Google Shape;445;g2b405e254a8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2b405e254a8_0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2b405e254a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t>The second pillar of health is exercise.</a:t>
            </a:r>
            <a:endParaRPr sz="1300"/>
          </a:p>
          <a:p>
            <a:pPr marL="0" lvl="0" indent="0" algn="l" rtl="0">
              <a:lnSpc>
                <a:spcPct val="115000"/>
              </a:lnSpc>
              <a:spcBef>
                <a:spcPts val="0"/>
              </a:spcBef>
              <a:spcAft>
                <a:spcPts val="0"/>
              </a:spcAft>
              <a:buNone/>
            </a:pPr>
            <a:r>
              <a:rPr lang="en-US" sz="1300"/>
              <a:t>  </a:t>
            </a:r>
            <a:endParaRPr sz="1300"/>
          </a:p>
          <a:p>
            <a:pPr marL="0" lvl="0" indent="0" algn="l" rtl="0">
              <a:lnSpc>
                <a:spcPct val="115000"/>
              </a:lnSpc>
              <a:spcBef>
                <a:spcPts val="0"/>
              </a:spcBef>
              <a:spcAft>
                <a:spcPts val="0"/>
              </a:spcAft>
              <a:buNone/>
            </a:pPr>
            <a:r>
              <a:rPr lang="en-US" sz="1300"/>
              <a:t>You may think exercise is for your muscles or your lungs. It is. But it’s so much more!</a:t>
            </a:r>
            <a:endParaRPr sz="1300"/>
          </a:p>
          <a:p>
            <a:pPr marL="0" lvl="0" indent="0" algn="l" rtl="0">
              <a:lnSpc>
                <a:spcPct val="115000"/>
              </a:lnSpc>
              <a:spcBef>
                <a:spcPts val="0"/>
              </a:spcBef>
              <a:spcAft>
                <a:spcPts val="0"/>
              </a:spcAft>
              <a:buNone/>
            </a:pPr>
            <a:r>
              <a:rPr lang="en-US" sz="1300"/>
              <a:t>Did you know that exercise also increases your energy, improves your mood, and reduces anxiety? How? Exercise releases endorphins, dopamine, and adrenaline. These are names of hormones that make you feel happier, more confident, and less stressed!</a:t>
            </a:r>
            <a:endParaRPr sz="1300"/>
          </a:p>
          <a:p>
            <a:pPr marL="0" lvl="0" indent="0" algn="l" rtl="0">
              <a:lnSpc>
                <a:spcPct val="115000"/>
              </a:lnSpc>
              <a:spcBef>
                <a:spcPts val="0"/>
              </a:spcBef>
              <a:spcAft>
                <a:spcPts val="0"/>
              </a:spcAft>
              <a:buNone/>
            </a:pPr>
            <a:endParaRPr sz="1300" i="1">
              <a:solidFill>
                <a:srgbClr val="434343"/>
              </a:solidFill>
            </a:endParaRPr>
          </a:p>
          <a:p>
            <a:pPr marL="0" lvl="0" indent="0" algn="l" rtl="0">
              <a:lnSpc>
                <a:spcPct val="115000"/>
              </a:lnSpc>
              <a:spcBef>
                <a:spcPts val="0"/>
              </a:spcBef>
              <a:spcAft>
                <a:spcPts val="0"/>
              </a:spcAft>
              <a:buNone/>
            </a:pPr>
            <a:endParaRPr sz="1300" i="1">
              <a:solidFill>
                <a:srgbClr val="434343"/>
              </a:solidFill>
            </a:endParaRPr>
          </a:p>
          <a:p>
            <a:pPr marL="0" lvl="0" indent="0" algn="l" rtl="0">
              <a:lnSpc>
                <a:spcPct val="115000"/>
              </a:lnSpc>
              <a:spcBef>
                <a:spcPts val="0"/>
              </a:spcBef>
              <a:spcAft>
                <a:spcPts val="0"/>
              </a:spcAft>
              <a:buNone/>
            </a:pPr>
            <a:endParaRPr sz="1300"/>
          </a:p>
          <a:p>
            <a:pPr marL="0" lvl="0" indent="0" algn="l" rtl="0">
              <a:spcBef>
                <a:spcPts val="0"/>
              </a:spcBef>
              <a:spcAft>
                <a:spcPts val="0"/>
              </a:spcAft>
              <a:buNone/>
            </a:pPr>
            <a:endParaRPr/>
          </a:p>
        </p:txBody>
      </p:sp>
      <p:sp>
        <p:nvSpPr>
          <p:cNvPr id="468" name="Google Shape;468;g2b405e254a8_0_4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2b405e254a8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t>Exercise is for your brain, mood, energy, heart, lungs, muscles, bones, HORMONES… and too many more things to list!</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479" name="Google Shape;479;g2b405e254a8_0_2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efdcc415d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t>Exercise is about moving your body. Exercising is for EVERY body and it can be as simple as taking a walk outside, playing tag with a group of friends, going for a bike ride, enjoying a dance class, playing on a sports team, etc.</a:t>
            </a:r>
            <a:endParaRPr sz="1300"/>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500" name="Google Shape;500;g1efdcc415dd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b405e254a8_0_2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2b405e254a8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t>The third pillar of health is sleep. Maybe sleep doesn’t sound very interesting to you; maybe you try to stay up as late as possible….</a:t>
            </a:r>
            <a:endParaRPr sz="1300"/>
          </a:p>
          <a:p>
            <a:pPr marL="0" lvl="0" indent="0" algn="l" rtl="0">
              <a:lnSpc>
                <a:spcPct val="115000"/>
              </a:lnSpc>
              <a:spcBef>
                <a:spcPts val="0"/>
              </a:spcBef>
              <a:spcAft>
                <a:spcPts val="0"/>
              </a:spcAft>
              <a:buNone/>
            </a:pPr>
            <a:r>
              <a:rPr lang="en-US" sz="1300"/>
              <a:t> </a:t>
            </a:r>
            <a:endParaRPr sz="1300"/>
          </a:p>
          <a:p>
            <a:pPr marL="0" lvl="0" indent="0" algn="l" rtl="0">
              <a:lnSpc>
                <a:spcPct val="115000"/>
              </a:lnSpc>
              <a:spcBef>
                <a:spcPts val="0"/>
              </a:spcBef>
              <a:spcAft>
                <a:spcPts val="0"/>
              </a:spcAft>
              <a:buNone/>
            </a:pPr>
            <a:r>
              <a:rPr lang="en-US" sz="1300"/>
              <a:t>Do you know how much happens for your brain and your body when you sleep?!</a:t>
            </a:r>
            <a:endParaRPr sz="1300"/>
          </a:p>
          <a:p>
            <a:pPr marL="0" lvl="0" indent="0" algn="l" rtl="0">
              <a:lnSpc>
                <a:spcPct val="115000"/>
              </a:lnSpc>
              <a:spcBef>
                <a:spcPts val="0"/>
              </a:spcBef>
              <a:spcAft>
                <a:spcPts val="0"/>
              </a:spcAft>
              <a:buNone/>
            </a:pPr>
            <a:endParaRPr sz="1300"/>
          </a:p>
          <a:p>
            <a:pPr marL="0" lvl="0" indent="0" algn="l" rtl="0">
              <a:lnSpc>
                <a:spcPct val="115000"/>
              </a:lnSpc>
              <a:spcBef>
                <a:spcPts val="0"/>
              </a:spcBef>
              <a:spcAft>
                <a:spcPts val="0"/>
              </a:spcAft>
              <a:buNone/>
            </a:pPr>
            <a:endParaRPr sz="1300" i="1">
              <a:solidFill>
                <a:srgbClr val="434343"/>
              </a:solidFill>
            </a:endParaRPr>
          </a:p>
          <a:p>
            <a:pPr marL="0" lvl="0" indent="0" algn="l" rtl="0">
              <a:lnSpc>
                <a:spcPct val="115000"/>
              </a:lnSpc>
              <a:spcBef>
                <a:spcPts val="0"/>
              </a:spcBef>
              <a:spcAft>
                <a:spcPts val="0"/>
              </a:spcAft>
              <a:buNone/>
            </a:pPr>
            <a:endParaRPr sz="1300" i="1">
              <a:solidFill>
                <a:srgbClr val="434343"/>
              </a:solidFill>
            </a:endParaRPr>
          </a:p>
          <a:p>
            <a:pPr marL="0" lvl="0" indent="0" algn="l" rtl="0">
              <a:lnSpc>
                <a:spcPct val="115000"/>
              </a:lnSpc>
              <a:spcBef>
                <a:spcPts val="0"/>
              </a:spcBef>
              <a:spcAft>
                <a:spcPts val="0"/>
              </a:spcAft>
              <a:buNone/>
            </a:pPr>
            <a:endParaRPr sz="1300"/>
          </a:p>
          <a:p>
            <a:pPr marL="0" lvl="0" indent="0" algn="l" rtl="0">
              <a:spcBef>
                <a:spcPts val="0"/>
              </a:spcBef>
              <a:spcAft>
                <a:spcPts val="0"/>
              </a:spcAft>
              <a:buNone/>
            </a:pPr>
            <a:endParaRPr/>
          </a:p>
        </p:txBody>
      </p:sp>
      <p:sp>
        <p:nvSpPr>
          <p:cNvPr id="518" name="Google Shape;518;g2b405e254a8_0_26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2f54bd1a4e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57" name="Google Shape;557;g2f54bd1a4e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Your body does most of its growth during sleep. Most of your reproductive hormones are produced while you sleep. Your brain even does a kind of “house cleaning” during sleep, clearing out toxins and improving your memory and creativity.</a:t>
            </a:r>
            <a:endParaRPr sz="1400" i="1">
              <a:solidFill>
                <a:srgbClr val="595959"/>
              </a:solidFill>
            </a:endParaRPr>
          </a:p>
        </p:txBody>
      </p:sp>
      <p:sp>
        <p:nvSpPr>
          <p:cNvPr id="558" name="Google Shape;558;g2f54bd1a4e_0_64: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1efdcc415dd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rgbClr val="757AA8"/>
                </a:solidFill>
              </a:rPr>
              <a:t>Your body needs 8-10 hours of sleep each night. Making the choice to go to bed on time is one of the most important things you can do for your brain, your health, AND your mood. Getting 8-10 hours of sleep each night makes you happier.</a:t>
            </a:r>
            <a:endParaRPr sz="1300" b="1">
              <a:solidFill>
                <a:srgbClr val="757AA8"/>
              </a:solidFill>
            </a:endParaRPr>
          </a:p>
          <a:p>
            <a:pPr marL="0" lvl="0" indent="0" algn="l" rtl="0">
              <a:lnSpc>
                <a:spcPct val="115000"/>
              </a:lnSpc>
              <a:spcBef>
                <a:spcPts val="0"/>
              </a:spcBef>
              <a:spcAft>
                <a:spcPts val="0"/>
              </a:spcAft>
              <a:buNone/>
            </a:pPr>
            <a:endParaRPr sz="1300" b="1">
              <a:solidFill>
                <a:srgbClr val="757AA8"/>
              </a:solidFill>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586" name="Google Shape;586;g1efdcc415dd_0_1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This week, we’re going to do the five-day </a:t>
            </a:r>
            <a:r>
              <a:rPr lang="en-US" sz="1300" b="1" i="1">
                <a:solidFill>
                  <a:srgbClr val="757AA8"/>
                </a:solidFill>
              </a:rPr>
              <a:t>Health Checklist</a:t>
            </a:r>
            <a:r>
              <a:rPr lang="en-US" sz="1300"/>
              <a:t> challenge. The purpose of the checklist is to pay attention to our daily habits for five days. Does getting 8-10 hours of sleep improve your mood the next day? Does eating healthy food impact your energy? Check it out. Make any notes on the back.</a:t>
            </a:r>
            <a:endParaRPr sz="1300"/>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spcBef>
                <a:spcPts val="0"/>
              </a:spcBef>
              <a:spcAft>
                <a:spcPts val="0"/>
              </a:spcAft>
              <a:buNone/>
            </a:pPr>
            <a:endParaRPr/>
          </a:p>
        </p:txBody>
      </p:sp>
      <p:sp>
        <p:nvSpPr>
          <p:cNvPr id="604" name="Google Shape;604;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255a9bb8bd6_1_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255a9bb8bd6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this lesson, we </a:t>
            </a:r>
            <a:r>
              <a:rPr lang="en-US" sz="1300"/>
              <a:t>reviewed what biomarkers will look like when we eventually start charting</a:t>
            </a:r>
            <a:r>
              <a:rPr lang="en-US" sz="1300">
                <a:solidFill>
                  <a:schemeClr val="dk1"/>
                </a:solidFill>
                <a:latin typeface="Calibri"/>
                <a:ea typeface="Calibri"/>
                <a:cs typeface="Calibri"/>
                <a:sym typeface="Calibri"/>
              </a:rPr>
              <a:t>. We</a:t>
            </a:r>
            <a:r>
              <a:rPr lang="en-US" sz="1300"/>
              <a:t>’ll learn more about this next year!</a:t>
            </a:r>
            <a:r>
              <a:rPr lang="en-US" sz="1300">
                <a:solidFill>
                  <a:schemeClr val="dk1"/>
                </a:solidFill>
                <a:latin typeface="Calibri"/>
                <a:ea typeface="Calibri"/>
                <a:cs typeface="Calibri"/>
                <a:sym typeface="Calibri"/>
              </a:rPr>
              <a:t> We also revisited how important it is to make healthy food, exercise and sleep choices, because what we eat, how we move, and how much we sleep impacts our brain and body health and how these hormonal messages are sent and received. Please </a:t>
            </a:r>
            <a:r>
              <a:rPr lang="en-US" sz="1300"/>
              <a:t>try to chart</a:t>
            </a:r>
            <a:r>
              <a:rPr lang="en-US" sz="1300">
                <a:solidFill>
                  <a:schemeClr val="dk1"/>
                </a:solidFill>
                <a:latin typeface="Calibri"/>
                <a:ea typeface="Calibri"/>
                <a:cs typeface="Calibri"/>
                <a:sym typeface="Calibri"/>
              </a:rPr>
              <a:t> what you are eating and how you are feeling on your healthy choices worksheet. </a:t>
            </a:r>
            <a:r>
              <a:rPr lang="en-US" sz="1300"/>
              <a:t>This helps us get ready for when we start charting our biomarkers next year!</a:t>
            </a: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611" name="Google Shape;611;g255a9bb8bd6_1_7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21</a:t>
            </a:fld>
            <a:endParaRPr sz="1400">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255a9bb8bd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8" name="Google Shape;618;g255a9bb8bd6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rotWithShape="1">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rotWithShape="1">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3" name="Google Shape;223;p4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4"/>
        <p:cNvGrpSpPr/>
        <p:nvPr/>
      </p:nvGrpSpPr>
      <p:grpSpPr>
        <a:xfrm>
          <a:off x="0" y="0"/>
          <a:ext cx="0" cy="0"/>
          <a:chOff x="0" y="0"/>
          <a:chExt cx="0" cy="0"/>
        </a:xfrm>
      </p:grpSpPr>
      <p:sp>
        <p:nvSpPr>
          <p:cNvPr id="225" name="Google Shape;225;p4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6" name="Google Shape;226;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7" name="Google Shape;227;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8" name="Google Shape;228;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5"/>
        <p:cNvGrpSpPr/>
        <p:nvPr/>
      </p:nvGrpSpPr>
      <p:grpSpPr>
        <a:xfrm>
          <a:off x="0" y="0"/>
          <a:ext cx="0" cy="0"/>
          <a:chOff x="0" y="0"/>
          <a:chExt cx="0" cy="0"/>
        </a:xfrm>
      </p:grpSpPr>
      <p:sp>
        <p:nvSpPr>
          <p:cNvPr id="236" name="Google Shape;236;p4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7" name="Google Shape;237;p4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8" name="Google Shape;238;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9" name="Google Shape;239;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0" name="Google Shape;240;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1"/>
        <p:cNvGrpSpPr/>
        <p:nvPr/>
      </p:nvGrpSpPr>
      <p:grpSpPr>
        <a:xfrm>
          <a:off x="0" y="0"/>
          <a:ext cx="0" cy="0"/>
          <a:chOff x="0" y="0"/>
          <a:chExt cx="0" cy="0"/>
        </a:xfrm>
      </p:grpSpPr>
      <p:sp>
        <p:nvSpPr>
          <p:cNvPr id="242" name="Google Shape;242;p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43" name="Google Shape;243;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4" name="Google Shape;244;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5" name="Google Shape;245;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800">
              <a:solidFill>
                <a:srgbClr val="898989"/>
              </a:solidFill>
              <a:latin typeface="Calibri"/>
              <a:ea typeface="Calibri"/>
              <a:cs typeface="Calibri"/>
              <a:sym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52"/>
        <p:cNvGrpSpPr/>
        <p:nvPr/>
      </p:nvGrpSpPr>
      <p:grpSpPr>
        <a:xfrm>
          <a:off x="0" y="0"/>
          <a:ext cx="0" cy="0"/>
          <a:chOff x="0" y="0"/>
          <a:chExt cx="0" cy="0"/>
        </a:xfrm>
      </p:grpSpPr>
      <p:sp>
        <p:nvSpPr>
          <p:cNvPr id="253" name="Google Shape;253;p4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4" name="Google Shape;254;p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5" name="Google Shape;255;p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6" name="Google Shape;256;p49"/>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3"/>
        <p:cNvGrpSpPr/>
        <p:nvPr/>
      </p:nvGrpSpPr>
      <p:grpSpPr>
        <a:xfrm>
          <a:off x="0" y="0"/>
          <a:ext cx="0" cy="0"/>
          <a:chOff x="0" y="0"/>
          <a:chExt cx="0" cy="0"/>
        </a:xfrm>
      </p:grpSpPr>
      <p:sp>
        <p:nvSpPr>
          <p:cNvPr id="264" name="Google Shape;264;p5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65" name="Google Shape;265;p5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6" name="Google Shape;266;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7" name="Google Shape;267;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8" name="Google Shape;268;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9"/>
        <p:cNvGrpSpPr/>
        <p:nvPr/>
      </p:nvGrpSpPr>
      <p:grpSpPr>
        <a:xfrm>
          <a:off x="0" y="0"/>
          <a:ext cx="0" cy="0"/>
          <a:chOff x="0" y="0"/>
          <a:chExt cx="0" cy="0"/>
        </a:xfrm>
      </p:grpSpPr>
      <p:sp>
        <p:nvSpPr>
          <p:cNvPr id="270" name="Google Shape;270;p5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71" name="Google Shape;271;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72" name="Google Shape;272;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73" name="Google Shape;273;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4.xml"/><Relationship Id="rId1" Type="http://schemas.openxmlformats.org/officeDocument/2006/relationships/slideLayout" Target="../slideLayouts/slideLayout43.xml"/><Relationship Id="rId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4.xml"/><Relationship Id="rId1"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229"/>
        <p:cNvGrpSpPr/>
        <p:nvPr/>
      </p:nvGrpSpPr>
      <p:grpSpPr>
        <a:xfrm>
          <a:off x="0" y="0"/>
          <a:ext cx="0" cy="0"/>
          <a:chOff x="0" y="0"/>
          <a:chExt cx="0" cy="0"/>
        </a:xfrm>
      </p:grpSpPr>
      <p:sp>
        <p:nvSpPr>
          <p:cNvPr id="230" name="Google Shape;230;p4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1" name="Google Shape;231;p4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2" name="Google Shape;232;p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90" r:id="rId1"/>
    <p:sldLayoutId id="2147483691"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6"/>
        <p:cNvGrpSpPr/>
        <p:nvPr/>
      </p:nvGrpSpPr>
      <p:grpSpPr>
        <a:xfrm>
          <a:off x="0" y="0"/>
          <a:ext cx="0" cy="0"/>
          <a:chOff x="0" y="0"/>
          <a:chExt cx="0" cy="0"/>
        </a:xfrm>
      </p:grpSpPr>
      <p:sp>
        <p:nvSpPr>
          <p:cNvPr id="247" name="Google Shape;247;p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48" name="Google Shape;248;p4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9" name="Google Shape;249;p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0" name="Google Shape;250;p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1" name="Google Shape;251;p48"/>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92"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257"/>
        <p:cNvGrpSpPr/>
        <p:nvPr/>
      </p:nvGrpSpPr>
      <p:grpSpPr>
        <a:xfrm>
          <a:off x="0" y="0"/>
          <a:ext cx="0" cy="0"/>
          <a:chOff x="0" y="0"/>
          <a:chExt cx="0" cy="0"/>
        </a:xfrm>
      </p:grpSpPr>
      <p:sp>
        <p:nvSpPr>
          <p:cNvPr id="258" name="Google Shape;258;p5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59" name="Google Shape;259;p5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0" name="Google Shape;260;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1" name="Google Shape;261;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2" name="Google Shape;262;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6.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7.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24.png"/><Relationship Id="rId4" Type="http://schemas.openxmlformats.org/officeDocument/2006/relationships/image" Target="../media/image22.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3.xml"/><Relationship Id="rId6" Type="http://schemas.openxmlformats.org/officeDocument/2006/relationships/image" Target="../media/image28.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27.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4.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2.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45.xml"/><Relationship Id="rId5" Type="http://schemas.openxmlformats.org/officeDocument/2006/relationships/image" Target="../media/image33.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4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277"/>
        <p:cNvGrpSpPr/>
        <p:nvPr/>
      </p:nvGrpSpPr>
      <p:grpSpPr>
        <a:xfrm>
          <a:off x="0" y="0"/>
          <a:ext cx="0" cy="0"/>
          <a:chOff x="0" y="0"/>
          <a:chExt cx="0" cy="0"/>
        </a:xfrm>
      </p:grpSpPr>
      <p:sp>
        <p:nvSpPr>
          <p:cNvPr id="278" name="Google Shape;278;p5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79" name="Google Shape;279;p53"/>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280" name="Google Shape;280;p5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281" name="Google Shape;281;p53"/>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82" name="Google Shape;282;p53"/>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283" name="Google Shape;283;p53"/>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54"/>
          <p:cNvPicPr preferRelativeResize="0"/>
          <p:nvPr/>
        </p:nvPicPr>
        <p:blipFill rotWithShape="1">
          <a:blip r:embed="rId3">
            <a:alphaModFix/>
          </a:blip>
          <a:srcRect t="12908" b="46022"/>
          <a:stretch/>
        </p:blipFill>
        <p:spPr>
          <a:xfrm>
            <a:off x="979550" y="2027475"/>
            <a:ext cx="7184901" cy="3769174"/>
          </a:xfrm>
          <a:prstGeom prst="rect">
            <a:avLst/>
          </a:prstGeom>
          <a:noFill/>
          <a:ln>
            <a:noFill/>
          </a:ln>
          <a:effectLst>
            <a:outerShdw blurRad="57150" dist="19050" dir="5400000" algn="bl" rotWithShape="0">
              <a:srgbClr val="000000">
                <a:alpha val="50000"/>
              </a:srgbClr>
            </a:outerShdw>
          </a:effectLst>
        </p:spPr>
      </p:pic>
      <p:pic>
        <p:nvPicPr>
          <p:cNvPr id="289" name="Google Shape;289;p54"/>
          <p:cNvPicPr preferRelativeResize="0"/>
          <p:nvPr/>
        </p:nvPicPr>
        <p:blipFill>
          <a:blip r:embed="rId4">
            <a:alphaModFix/>
          </a:blip>
          <a:stretch>
            <a:fillRect/>
          </a:stretch>
        </p:blipFill>
        <p:spPr>
          <a:xfrm>
            <a:off x="625375" y="249025"/>
            <a:ext cx="2250875" cy="20999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55"/>
          <p:cNvSpPr txBox="1"/>
          <p:nvPr/>
        </p:nvSpPr>
        <p:spPr>
          <a:xfrm>
            <a:off x="2025763" y="1355225"/>
            <a:ext cx="5827800" cy="463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a:solidFill>
                <a:srgbClr val="8587C2"/>
              </a:solidFill>
              <a:latin typeface="Calibri"/>
              <a:ea typeface="Calibri"/>
              <a:cs typeface="Calibri"/>
              <a:sym typeface="Calibri"/>
            </a:endParaRPr>
          </a:p>
          <a:p>
            <a:pPr marL="457200" lvl="0" indent="0" algn="l" rtl="0">
              <a:lnSpc>
                <a:spcPct val="115000"/>
              </a:lnSpc>
              <a:spcBef>
                <a:spcPts val="0"/>
              </a:spcBef>
              <a:spcAft>
                <a:spcPts val="0"/>
              </a:spcAft>
              <a:buNone/>
            </a:pPr>
            <a:r>
              <a:rPr lang="en-US" sz="2400">
                <a:solidFill>
                  <a:srgbClr val="8587C2"/>
                </a:solidFill>
                <a:latin typeface="Calibri"/>
                <a:ea typeface="Calibri"/>
                <a:cs typeface="Calibri"/>
                <a:sym typeface="Calibri"/>
              </a:rPr>
              <a:t>Is at the end of sixth grade. </a:t>
            </a:r>
            <a:endParaRPr sz="2400">
              <a:solidFill>
                <a:srgbClr val="8587C2"/>
              </a:solidFill>
              <a:latin typeface="Calibri"/>
              <a:ea typeface="Calibri"/>
              <a:cs typeface="Calibri"/>
              <a:sym typeface="Calibri"/>
            </a:endParaRPr>
          </a:p>
          <a:p>
            <a:pPr marL="457200" lvl="0" indent="0" algn="l" rtl="0">
              <a:lnSpc>
                <a:spcPct val="115000"/>
              </a:lnSpc>
              <a:spcBef>
                <a:spcPts val="0"/>
              </a:spcBef>
              <a:spcAft>
                <a:spcPts val="0"/>
              </a:spcAft>
              <a:buNone/>
            </a:pPr>
            <a:endParaRPr sz="2400">
              <a:solidFill>
                <a:srgbClr val="8587C2"/>
              </a:solidFill>
              <a:latin typeface="Calibri"/>
              <a:ea typeface="Calibri"/>
              <a:cs typeface="Calibri"/>
              <a:sym typeface="Calibri"/>
            </a:endParaRPr>
          </a:p>
          <a:p>
            <a:pPr marL="457200" lvl="0" indent="0" algn="l" rtl="0">
              <a:lnSpc>
                <a:spcPct val="115000"/>
              </a:lnSpc>
              <a:spcBef>
                <a:spcPts val="0"/>
              </a:spcBef>
              <a:spcAft>
                <a:spcPts val="0"/>
              </a:spcAft>
              <a:buNone/>
            </a:pPr>
            <a:r>
              <a:rPr lang="en-US" sz="2400">
                <a:solidFill>
                  <a:srgbClr val="8587C2"/>
                </a:solidFill>
                <a:latin typeface="Calibri"/>
                <a:ea typeface="Calibri"/>
                <a:cs typeface="Calibri"/>
                <a:sym typeface="Calibri"/>
              </a:rPr>
              <a:t>Lives with her two brothers, mom, and dad. (And her cat!) </a:t>
            </a:r>
            <a:endParaRPr sz="2400">
              <a:solidFill>
                <a:srgbClr val="8587C2"/>
              </a:solidFill>
              <a:latin typeface="Calibri"/>
              <a:ea typeface="Calibri"/>
              <a:cs typeface="Calibri"/>
              <a:sym typeface="Calibri"/>
            </a:endParaRPr>
          </a:p>
          <a:p>
            <a:pPr marL="457200" lvl="0" indent="0" algn="l" rtl="0">
              <a:lnSpc>
                <a:spcPct val="115000"/>
              </a:lnSpc>
              <a:spcBef>
                <a:spcPts val="0"/>
              </a:spcBef>
              <a:spcAft>
                <a:spcPts val="0"/>
              </a:spcAft>
              <a:buNone/>
            </a:pPr>
            <a:br>
              <a:rPr lang="en-US" sz="2400">
                <a:solidFill>
                  <a:srgbClr val="8587C2"/>
                </a:solidFill>
                <a:latin typeface="Calibri"/>
                <a:ea typeface="Calibri"/>
                <a:cs typeface="Calibri"/>
                <a:sym typeface="Calibri"/>
              </a:rPr>
            </a:br>
            <a:r>
              <a:rPr lang="en-US" sz="2400">
                <a:solidFill>
                  <a:srgbClr val="8587C2"/>
                </a:solidFill>
                <a:latin typeface="Calibri"/>
                <a:ea typeface="Calibri"/>
                <a:cs typeface="Calibri"/>
                <a:sym typeface="Calibri"/>
              </a:rPr>
              <a:t>Loves horses, but has never ridden one! </a:t>
            </a:r>
            <a:br>
              <a:rPr lang="en-US" sz="2400">
                <a:solidFill>
                  <a:srgbClr val="8587C2"/>
                </a:solidFill>
                <a:latin typeface="Calibri"/>
                <a:ea typeface="Calibri"/>
                <a:cs typeface="Calibri"/>
                <a:sym typeface="Calibri"/>
              </a:rPr>
            </a:br>
            <a:endParaRPr sz="2400">
              <a:solidFill>
                <a:srgbClr val="8587C2"/>
              </a:solidFill>
              <a:latin typeface="Calibri"/>
              <a:ea typeface="Calibri"/>
              <a:cs typeface="Calibri"/>
              <a:sym typeface="Calibri"/>
            </a:endParaRPr>
          </a:p>
          <a:p>
            <a:pPr marL="457200" lvl="0" indent="0" algn="l" rtl="0">
              <a:lnSpc>
                <a:spcPct val="115000"/>
              </a:lnSpc>
              <a:spcBef>
                <a:spcPts val="0"/>
              </a:spcBef>
              <a:spcAft>
                <a:spcPts val="0"/>
              </a:spcAft>
              <a:buNone/>
            </a:pPr>
            <a:r>
              <a:rPr lang="en-US" sz="2400">
                <a:solidFill>
                  <a:srgbClr val="8587C2"/>
                </a:solidFill>
                <a:latin typeface="Calibri"/>
                <a:ea typeface="Calibri"/>
                <a:cs typeface="Calibri"/>
                <a:sym typeface="Calibri"/>
              </a:rPr>
              <a:t>Plays on her school’s badminton team! </a:t>
            </a:r>
            <a:br>
              <a:rPr lang="en-US" sz="2400">
                <a:solidFill>
                  <a:srgbClr val="8587C2"/>
                </a:solidFill>
                <a:latin typeface="Calibri"/>
                <a:ea typeface="Calibri"/>
                <a:cs typeface="Calibri"/>
                <a:sym typeface="Calibri"/>
              </a:rPr>
            </a:br>
            <a:r>
              <a:rPr lang="en-US" sz="2000">
                <a:solidFill>
                  <a:schemeClr val="dk1"/>
                </a:solidFill>
                <a:latin typeface="Caveat"/>
                <a:ea typeface="Caveat"/>
                <a:cs typeface="Caveat"/>
                <a:sym typeface="Caveat"/>
              </a:rPr>
              <a:t>Go birdies!</a:t>
            </a:r>
            <a:br>
              <a:rPr lang="en-US" sz="2000">
                <a:solidFill>
                  <a:schemeClr val="dk1"/>
                </a:solidFill>
                <a:latin typeface="Caveat"/>
                <a:ea typeface="Caveat"/>
                <a:cs typeface="Caveat"/>
                <a:sym typeface="Caveat"/>
              </a:rPr>
            </a:br>
            <a:endParaRPr sz="2000">
              <a:solidFill>
                <a:schemeClr val="dk1"/>
              </a:solidFill>
              <a:latin typeface="Caveat"/>
              <a:ea typeface="Caveat"/>
              <a:cs typeface="Caveat"/>
              <a:sym typeface="Caveat"/>
            </a:endParaRPr>
          </a:p>
          <a:p>
            <a:pPr marL="457200" lvl="0" indent="0" algn="l" rtl="0">
              <a:lnSpc>
                <a:spcPct val="115000"/>
              </a:lnSpc>
              <a:spcBef>
                <a:spcPts val="0"/>
              </a:spcBef>
              <a:spcAft>
                <a:spcPts val="0"/>
              </a:spcAft>
              <a:buNone/>
            </a:pPr>
            <a:r>
              <a:rPr lang="en-US" sz="2400">
                <a:solidFill>
                  <a:srgbClr val="8587C2"/>
                </a:solidFill>
                <a:latin typeface="Calibri"/>
                <a:ea typeface="Calibri"/>
                <a:cs typeface="Calibri"/>
                <a:sym typeface="Calibri"/>
              </a:rPr>
              <a:t>Just started teenFEMM at school. </a:t>
            </a:r>
            <a:endParaRPr sz="2400">
              <a:solidFill>
                <a:srgbClr val="8587C2"/>
              </a:solidFill>
              <a:latin typeface="Calibri"/>
              <a:ea typeface="Calibri"/>
              <a:cs typeface="Calibri"/>
              <a:sym typeface="Calibri"/>
            </a:endParaRPr>
          </a:p>
          <a:p>
            <a:pPr marL="0" lvl="0" indent="0" algn="ctr" rtl="0">
              <a:spcBef>
                <a:spcPts val="0"/>
              </a:spcBef>
              <a:spcAft>
                <a:spcPts val="0"/>
              </a:spcAft>
              <a:buNone/>
            </a:pPr>
            <a:endParaRPr sz="3600" b="1" i="1">
              <a:solidFill>
                <a:srgbClr val="8587C2"/>
              </a:solidFill>
              <a:latin typeface="Calibri"/>
              <a:ea typeface="Calibri"/>
              <a:cs typeface="Calibri"/>
              <a:sym typeface="Calibri"/>
            </a:endParaRPr>
          </a:p>
        </p:txBody>
      </p:sp>
      <p:sp>
        <p:nvSpPr>
          <p:cNvPr id="295" name="Google Shape;295;p55"/>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Meet </a:t>
            </a:r>
            <a:r>
              <a:rPr lang="en-US" sz="3000" b="1">
                <a:solidFill>
                  <a:srgbClr val="FFFFFF"/>
                </a:solidFill>
                <a:latin typeface="Lexend"/>
                <a:ea typeface="Lexend"/>
                <a:cs typeface="Lexend"/>
                <a:sym typeface="Lexend"/>
              </a:rPr>
              <a:t>Mira!</a:t>
            </a:r>
            <a:endParaRPr b="1">
              <a:latin typeface="Lexend"/>
              <a:ea typeface="Lexend"/>
              <a:cs typeface="Lexend"/>
              <a:sym typeface="Lexend"/>
            </a:endParaRPr>
          </a:p>
        </p:txBody>
      </p:sp>
      <p:sp>
        <p:nvSpPr>
          <p:cNvPr id="296" name="Google Shape;296;p55"/>
          <p:cNvSpPr txBox="1"/>
          <p:nvPr/>
        </p:nvSpPr>
        <p:spPr>
          <a:xfrm>
            <a:off x="1290438" y="4477050"/>
            <a:ext cx="1081200" cy="7233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r>
              <a:rPr lang="en-US" sz="3500">
                <a:solidFill>
                  <a:srgbClr val="8587C2"/>
                </a:solidFill>
                <a:latin typeface="Calibri"/>
                <a:ea typeface="Calibri"/>
                <a:cs typeface="Calibri"/>
                <a:sym typeface="Calibri"/>
              </a:rPr>
              <a:t>🏸</a:t>
            </a:r>
            <a:endParaRPr sz="2100"/>
          </a:p>
        </p:txBody>
      </p:sp>
      <p:sp>
        <p:nvSpPr>
          <p:cNvPr id="297" name="Google Shape;297;p55"/>
          <p:cNvSpPr txBox="1"/>
          <p:nvPr/>
        </p:nvSpPr>
        <p:spPr>
          <a:xfrm>
            <a:off x="1770738" y="3600300"/>
            <a:ext cx="8022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500"/>
              <a:t>🐎</a:t>
            </a:r>
            <a:endParaRPr sz="3500"/>
          </a:p>
        </p:txBody>
      </p:sp>
      <p:sp>
        <p:nvSpPr>
          <p:cNvPr id="298" name="Google Shape;298;p55"/>
          <p:cNvSpPr txBox="1"/>
          <p:nvPr/>
        </p:nvSpPr>
        <p:spPr>
          <a:xfrm>
            <a:off x="1317738" y="2373300"/>
            <a:ext cx="1026600" cy="7233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r>
              <a:rPr lang="en-US" sz="3500">
                <a:solidFill>
                  <a:srgbClr val="8587C2"/>
                </a:solidFill>
                <a:latin typeface="Calibri"/>
                <a:ea typeface="Calibri"/>
                <a:cs typeface="Calibri"/>
                <a:sym typeface="Calibri"/>
              </a:rPr>
              <a:t>🐈</a:t>
            </a:r>
            <a:endParaRPr sz="3500"/>
          </a:p>
        </p:txBody>
      </p:sp>
      <p:pic>
        <p:nvPicPr>
          <p:cNvPr id="299" name="Google Shape;299;p55"/>
          <p:cNvPicPr preferRelativeResize="0"/>
          <p:nvPr/>
        </p:nvPicPr>
        <p:blipFill rotWithShape="1">
          <a:blip r:embed="rId3">
            <a:alphaModFix/>
          </a:blip>
          <a:srcRect l="67603" r="18001" b="50062"/>
          <a:stretch/>
        </p:blipFill>
        <p:spPr>
          <a:xfrm>
            <a:off x="1821087" y="5529700"/>
            <a:ext cx="625875" cy="708000"/>
          </a:xfrm>
          <a:prstGeom prst="rect">
            <a:avLst/>
          </a:prstGeom>
          <a:noFill/>
          <a:ln>
            <a:noFill/>
          </a:ln>
        </p:spPr>
      </p:pic>
      <p:sp>
        <p:nvSpPr>
          <p:cNvPr id="300" name="Google Shape;300;p55"/>
          <p:cNvSpPr txBox="1"/>
          <p:nvPr/>
        </p:nvSpPr>
        <p:spPr>
          <a:xfrm>
            <a:off x="1821138" y="1457825"/>
            <a:ext cx="7014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500"/>
              <a:t>💁🏻‍♀️</a:t>
            </a:r>
            <a:endParaRPr sz="3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306" name="Google Shape;306;p56"/>
          <p:cNvSpPr txBox="1"/>
          <p:nvPr/>
        </p:nvSpPr>
        <p:spPr>
          <a:xfrm>
            <a:off x="5780650" y="2028575"/>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300" b="1">
              <a:solidFill>
                <a:srgbClr val="888888"/>
              </a:solidFill>
              <a:latin typeface="Calibri"/>
              <a:ea typeface="Calibri"/>
              <a:cs typeface="Calibri"/>
              <a:sym typeface="Calibri"/>
            </a:endParaRPr>
          </a:p>
        </p:txBody>
      </p:sp>
      <p:sp>
        <p:nvSpPr>
          <p:cNvPr id="307" name="Google Shape;307;p56"/>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Help Mira chart</a:t>
            </a:r>
            <a:endParaRPr>
              <a:latin typeface="Lexend Thin"/>
              <a:ea typeface="Lexend Thin"/>
              <a:cs typeface="Lexend Thin"/>
              <a:sym typeface="Lexend Thin"/>
            </a:endParaRPr>
          </a:p>
        </p:txBody>
      </p:sp>
      <p:sp>
        <p:nvSpPr>
          <p:cNvPr id="308" name="Google Shape;308;p56"/>
          <p:cNvSpPr txBox="1"/>
          <p:nvPr/>
        </p:nvSpPr>
        <p:spPr>
          <a:xfrm>
            <a:off x="5505475" y="2487063"/>
            <a:ext cx="1251900" cy="44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rgbClr val="595959"/>
                </a:solidFill>
                <a:latin typeface="Annie Use Your Telescope"/>
                <a:ea typeface="Annie Use Your Telescope"/>
                <a:cs typeface="Annie Use Your Telescope"/>
                <a:sym typeface="Annie Use Your Telescope"/>
              </a:rPr>
              <a:t>Mira</a:t>
            </a:r>
            <a:endParaRPr sz="3200">
              <a:solidFill>
                <a:srgbClr val="595959"/>
              </a:solidFill>
              <a:latin typeface="Annie Use Your Telescope"/>
              <a:ea typeface="Annie Use Your Telescope"/>
              <a:cs typeface="Annie Use Your Telescope"/>
              <a:sym typeface="Annie Use Your Telescope"/>
            </a:endParaRPr>
          </a:p>
        </p:txBody>
      </p:sp>
      <p:pic>
        <p:nvPicPr>
          <p:cNvPr id="309" name="Google Shape;309;p56"/>
          <p:cNvPicPr preferRelativeResize="0"/>
          <p:nvPr/>
        </p:nvPicPr>
        <p:blipFill>
          <a:blip r:embed="rId3">
            <a:alphaModFix/>
          </a:blip>
          <a:stretch>
            <a:fillRect/>
          </a:stretch>
        </p:blipFill>
        <p:spPr>
          <a:xfrm>
            <a:off x="0" y="1154171"/>
            <a:ext cx="9144000" cy="577515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5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315" name="Google Shape;315;p57"/>
          <p:cNvSpPr txBox="1"/>
          <p:nvPr/>
        </p:nvSpPr>
        <p:spPr>
          <a:xfrm>
            <a:off x="1120175" y="3379625"/>
            <a:ext cx="453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16" name="Google Shape;316;p57"/>
          <p:cNvSpPr txBox="1"/>
          <p:nvPr/>
        </p:nvSpPr>
        <p:spPr>
          <a:xfrm>
            <a:off x="5780650" y="2028575"/>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300" b="1">
              <a:solidFill>
                <a:srgbClr val="888888"/>
              </a:solidFill>
              <a:latin typeface="Calibri"/>
              <a:ea typeface="Calibri"/>
              <a:cs typeface="Calibri"/>
              <a:sym typeface="Calibri"/>
            </a:endParaRPr>
          </a:p>
        </p:txBody>
      </p:sp>
      <p:sp>
        <p:nvSpPr>
          <p:cNvPr id="317" name="Google Shape;317;p57"/>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Help Mira chart</a:t>
            </a:r>
            <a:endParaRPr>
              <a:latin typeface="Lexend Thin"/>
              <a:ea typeface="Lexend Thin"/>
              <a:cs typeface="Lexend Thin"/>
              <a:sym typeface="Lexend Thin"/>
            </a:endParaRPr>
          </a:p>
        </p:txBody>
      </p:sp>
      <p:sp>
        <p:nvSpPr>
          <p:cNvPr id="318" name="Google Shape;318;p57"/>
          <p:cNvSpPr txBox="1"/>
          <p:nvPr/>
        </p:nvSpPr>
        <p:spPr>
          <a:xfrm>
            <a:off x="213050" y="3975100"/>
            <a:ext cx="38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19" name="Google Shape;319;p57"/>
          <p:cNvSpPr txBox="1"/>
          <p:nvPr/>
        </p:nvSpPr>
        <p:spPr>
          <a:xfrm>
            <a:off x="381000" y="1301525"/>
            <a:ext cx="8787300" cy="4986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600">
                <a:solidFill>
                  <a:srgbClr val="FF00FF"/>
                </a:solidFill>
                <a:latin typeface="Annie Use Your Telescope"/>
                <a:ea typeface="Annie Use Your Telescope"/>
                <a:cs typeface="Annie Use Your Telescope"/>
                <a:sym typeface="Annie Use Your Telescope"/>
              </a:rPr>
              <a:t>Mira wrote down the following observations during her last cycle. </a:t>
            </a:r>
            <a:br>
              <a:rPr lang="en-US" sz="2600">
                <a:solidFill>
                  <a:srgbClr val="FF00FF"/>
                </a:solidFill>
                <a:latin typeface="Annie Use Your Telescope"/>
                <a:ea typeface="Annie Use Your Telescope"/>
                <a:cs typeface="Annie Use Your Telescope"/>
                <a:sym typeface="Annie Use Your Telescope"/>
              </a:rPr>
            </a:br>
            <a:r>
              <a:rPr lang="en-US" sz="2600">
                <a:solidFill>
                  <a:srgbClr val="FF00FF"/>
                </a:solidFill>
                <a:latin typeface="Annie Use Your Telescope"/>
                <a:ea typeface="Annie Use Your Telescope"/>
                <a:cs typeface="Annie Use Your Telescope"/>
                <a:sym typeface="Annie Use Your Telescope"/>
              </a:rPr>
              <a:t>Based on these observations, what would her chart look like?</a:t>
            </a:r>
            <a:br>
              <a:rPr lang="en-US" sz="2600">
                <a:solidFill>
                  <a:schemeClr val="dk1"/>
                </a:solidFill>
                <a:latin typeface="Annie Use Your Telescope"/>
                <a:ea typeface="Annie Use Your Telescope"/>
                <a:cs typeface="Annie Use Your Telescope"/>
                <a:sym typeface="Annie Use Your Telescope"/>
              </a:rPr>
            </a:br>
            <a:endParaRPr sz="2600" b="1">
              <a:solidFill>
                <a:schemeClr val="dk1"/>
              </a:solidFill>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Felt dry, with nothing to observe - 6 days</a:t>
            </a:r>
            <a:endParaRPr sz="2600">
              <a:solidFill>
                <a:schemeClr val="dk1"/>
              </a:solidFill>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Noticed she was feeling moisture  - 3 days</a:t>
            </a:r>
            <a:endParaRPr sz="2600" strike="sngStrike">
              <a:solidFill>
                <a:schemeClr val="dk1"/>
              </a:solidFill>
              <a:highlight>
                <a:srgbClr val="FFF2CC"/>
              </a:highlight>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Back to dryness - 3 days</a:t>
            </a:r>
            <a:endParaRPr sz="2600">
              <a:solidFill>
                <a:schemeClr val="dk1"/>
              </a:solidFill>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Moist again - 2 days</a:t>
            </a:r>
            <a:endParaRPr sz="2600">
              <a:solidFill>
                <a:schemeClr val="dk1"/>
              </a:solidFill>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Back to dryness - 2 days</a:t>
            </a:r>
            <a:endParaRPr sz="2600">
              <a:solidFill>
                <a:schemeClr val="dk1"/>
              </a:solidFill>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Three days of moisture in a row when wiping</a:t>
            </a:r>
            <a:endParaRPr sz="2600">
              <a:solidFill>
                <a:schemeClr val="dk1"/>
              </a:solidFill>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Dry for 5 more days</a:t>
            </a:r>
            <a:endParaRPr sz="2600">
              <a:solidFill>
                <a:schemeClr val="dk1"/>
              </a:solidFill>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She noticed a few splotches of blood on one day</a:t>
            </a:r>
            <a:endParaRPr sz="2600">
              <a:solidFill>
                <a:schemeClr val="dk1"/>
              </a:solidFill>
              <a:latin typeface="Annie Use Your Telescope"/>
              <a:ea typeface="Annie Use Your Telescope"/>
              <a:cs typeface="Annie Use Your Telescope"/>
              <a:sym typeface="Annie Use Your Telescope"/>
            </a:endParaRPr>
          </a:p>
          <a:p>
            <a:pPr marL="457200" lvl="0" indent="-393700" algn="l" rtl="0">
              <a:spcBef>
                <a:spcPts val="0"/>
              </a:spcBef>
              <a:spcAft>
                <a:spcPts val="0"/>
              </a:spcAft>
              <a:buClr>
                <a:schemeClr val="dk1"/>
              </a:buClr>
              <a:buSzPts val="2600"/>
              <a:buFont typeface="Annie Use Your Telescope"/>
              <a:buChar char="➔"/>
            </a:pPr>
            <a:r>
              <a:rPr lang="en-US" sz="2600">
                <a:solidFill>
                  <a:schemeClr val="dk1"/>
                </a:solidFill>
                <a:latin typeface="Annie Use Your Telescope"/>
                <a:ea typeface="Annie Use Your Telescope"/>
                <a:cs typeface="Annie Use Your Telescope"/>
                <a:sym typeface="Annie Use Your Telescope"/>
              </a:rPr>
              <a:t>The next day she was lightly bleeding</a:t>
            </a:r>
            <a:endParaRPr sz="2600">
              <a:solidFill>
                <a:schemeClr val="dk1"/>
              </a:solidFill>
              <a:latin typeface="Annie Use Your Telescope"/>
              <a:ea typeface="Annie Use Your Telescope"/>
              <a:cs typeface="Annie Use Your Telescope"/>
              <a:sym typeface="Annie Use Your Telescope"/>
            </a:endParaRPr>
          </a:p>
          <a:p>
            <a:pPr marL="0" marR="0" lvl="0" indent="0" algn="l" rtl="0">
              <a:lnSpc>
                <a:spcPct val="100000"/>
              </a:lnSpc>
              <a:spcBef>
                <a:spcPts val="0"/>
              </a:spcBef>
              <a:spcAft>
                <a:spcPts val="0"/>
              </a:spcAft>
              <a:buClr>
                <a:srgbClr val="8587C2"/>
              </a:buClr>
              <a:buSzPts val="2400"/>
              <a:buFont typeface="Calibri"/>
              <a:buNone/>
            </a:pPr>
            <a:endParaRPr sz="3200">
              <a:solidFill>
                <a:srgbClr val="595959"/>
              </a:solidFill>
              <a:latin typeface="Comfortaa"/>
              <a:ea typeface="Comfortaa"/>
              <a:cs typeface="Comfortaa"/>
              <a:sym typeface="Comforta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58"/>
          <p:cNvSpPr txBox="1"/>
          <p:nvPr/>
        </p:nvSpPr>
        <p:spPr>
          <a:xfrm>
            <a:off x="146050" y="66452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325" name="Google Shape;325;p58"/>
          <p:cNvSpPr txBox="1"/>
          <p:nvPr/>
        </p:nvSpPr>
        <p:spPr>
          <a:xfrm>
            <a:off x="1120175" y="3379625"/>
            <a:ext cx="453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26" name="Google Shape;326;p58"/>
          <p:cNvSpPr txBox="1"/>
          <p:nvPr/>
        </p:nvSpPr>
        <p:spPr>
          <a:xfrm>
            <a:off x="5780650" y="2028575"/>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300" b="1">
              <a:solidFill>
                <a:srgbClr val="888888"/>
              </a:solidFill>
              <a:latin typeface="Calibri"/>
              <a:ea typeface="Calibri"/>
              <a:cs typeface="Calibri"/>
              <a:sym typeface="Calibri"/>
            </a:endParaRPr>
          </a:p>
        </p:txBody>
      </p:sp>
      <p:sp>
        <p:nvSpPr>
          <p:cNvPr id="327" name="Google Shape;327;p58"/>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ExtraLight"/>
                <a:ea typeface="Lexend ExtraLight"/>
                <a:cs typeface="Lexend ExtraLight"/>
                <a:sym typeface="Lexend ExtraLight"/>
              </a:rPr>
              <a:t>Mira’s chart</a:t>
            </a:r>
            <a:endParaRPr>
              <a:latin typeface="Lexend ExtraLight"/>
              <a:ea typeface="Lexend ExtraLight"/>
              <a:cs typeface="Lexend ExtraLight"/>
              <a:sym typeface="Lexend ExtraLight"/>
            </a:endParaRPr>
          </a:p>
        </p:txBody>
      </p:sp>
      <p:sp>
        <p:nvSpPr>
          <p:cNvPr id="328" name="Google Shape;328;p58"/>
          <p:cNvSpPr txBox="1"/>
          <p:nvPr/>
        </p:nvSpPr>
        <p:spPr>
          <a:xfrm>
            <a:off x="213050" y="3975100"/>
            <a:ext cx="38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29" name="Google Shape;329;p58"/>
          <p:cNvSpPr txBox="1"/>
          <p:nvPr/>
        </p:nvSpPr>
        <p:spPr>
          <a:xfrm>
            <a:off x="1120175" y="3379625"/>
            <a:ext cx="453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30" name="Google Shape;330;p58"/>
          <p:cNvSpPr txBox="1"/>
          <p:nvPr/>
        </p:nvSpPr>
        <p:spPr>
          <a:xfrm>
            <a:off x="5780650" y="2028575"/>
            <a:ext cx="29745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300" b="1">
              <a:solidFill>
                <a:srgbClr val="888888"/>
              </a:solidFill>
              <a:latin typeface="Calibri"/>
              <a:ea typeface="Calibri"/>
              <a:cs typeface="Calibri"/>
              <a:sym typeface="Calibri"/>
            </a:endParaRPr>
          </a:p>
        </p:txBody>
      </p:sp>
      <p:pic>
        <p:nvPicPr>
          <p:cNvPr id="331" name="Google Shape;331;p58"/>
          <p:cNvPicPr preferRelativeResize="0"/>
          <p:nvPr/>
        </p:nvPicPr>
        <p:blipFill rotWithShape="1">
          <a:blip r:embed="rId3">
            <a:alphaModFix/>
          </a:blip>
          <a:srcRect l="55279" t="29925" b="29486"/>
          <a:stretch/>
        </p:blipFill>
        <p:spPr>
          <a:xfrm>
            <a:off x="4796950" y="1238075"/>
            <a:ext cx="3906625" cy="2715902"/>
          </a:xfrm>
          <a:prstGeom prst="rect">
            <a:avLst/>
          </a:prstGeom>
          <a:noFill/>
          <a:ln>
            <a:noFill/>
          </a:ln>
        </p:spPr>
      </p:pic>
      <p:pic>
        <p:nvPicPr>
          <p:cNvPr id="332" name="Google Shape;332;p58"/>
          <p:cNvPicPr preferRelativeResize="0"/>
          <p:nvPr/>
        </p:nvPicPr>
        <p:blipFill rotWithShape="1">
          <a:blip r:embed="rId4">
            <a:alphaModFix/>
          </a:blip>
          <a:srcRect l="19319" t="15196" r="35362" b="19998"/>
          <a:stretch/>
        </p:blipFill>
        <p:spPr>
          <a:xfrm>
            <a:off x="1605525" y="1659464"/>
            <a:ext cx="2086251" cy="1873125"/>
          </a:xfrm>
          <a:prstGeom prst="rect">
            <a:avLst/>
          </a:prstGeom>
          <a:noFill/>
          <a:ln>
            <a:noFill/>
          </a:ln>
        </p:spPr>
      </p:pic>
      <p:sp>
        <p:nvSpPr>
          <p:cNvPr id="333" name="Google Shape;333;p58"/>
          <p:cNvSpPr/>
          <p:nvPr/>
        </p:nvSpPr>
        <p:spPr>
          <a:xfrm>
            <a:off x="5861700" y="1431650"/>
            <a:ext cx="1010100" cy="991500"/>
          </a:xfrm>
          <a:prstGeom prst="roundRect">
            <a:avLst>
              <a:gd name="adj" fmla="val 16667"/>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34" name="Google Shape;334;p58"/>
          <p:cNvPicPr preferRelativeResize="0"/>
          <p:nvPr/>
        </p:nvPicPr>
        <p:blipFill rotWithShape="1">
          <a:blip r:embed="rId5">
            <a:alphaModFix/>
          </a:blip>
          <a:srcRect r="67481"/>
          <a:stretch/>
        </p:blipFill>
        <p:spPr>
          <a:xfrm>
            <a:off x="6104125" y="1574300"/>
            <a:ext cx="415724" cy="335851"/>
          </a:xfrm>
          <a:prstGeom prst="rect">
            <a:avLst/>
          </a:prstGeom>
          <a:noFill/>
          <a:ln>
            <a:noFill/>
          </a:ln>
        </p:spPr>
      </p:pic>
      <p:pic>
        <p:nvPicPr>
          <p:cNvPr id="335" name="Google Shape;335;p58"/>
          <p:cNvPicPr preferRelativeResize="0"/>
          <p:nvPr/>
        </p:nvPicPr>
        <p:blipFill rotWithShape="1">
          <a:blip r:embed="rId5">
            <a:alphaModFix/>
          </a:blip>
          <a:srcRect l="34201" r="4692"/>
          <a:stretch/>
        </p:blipFill>
        <p:spPr>
          <a:xfrm>
            <a:off x="5976125" y="1856250"/>
            <a:ext cx="781251" cy="335851"/>
          </a:xfrm>
          <a:prstGeom prst="rect">
            <a:avLst/>
          </a:prstGeom>
          <a:noFill/>
          <a:ln>
            <a:noFill/>
          </a:ln>
        </p:spPr>
      </p:pic>
      <p:sp>
        <p:nvSpPr>
          <p:cNvPr id="336" name="Google Shape;336;p58"/>
          <p:cNvSpPr txBox="1"/>
          <p:nvPr/>
        </p:nvSpPr>
        <p:spPr>
          <a:xfrm>
            <a:off x="5505475" y="2487063"/>
            <a:ext cx="1251900" cy="44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rgbClr val="595959"/>
                </a:solidFill>
                <a:latin typeface="Annie Use Your Telescope"/>
                <a:ea typeface="Annie Use Your Telescope"/>
                <a:cs typeface="Annie Use Your Telescope"/>
                <a:sym typeface="Annie Use Your Telescope"/>
              </a:rPr>
              <a:t>Mira</a:t>
            </a:r>
            <a:endParaRPr sz="3200">
              <a:solidFill>
                <a:srgbClr val="595959"/>
              </a:solidFill>
              <a:latin typeface="Annie Use Your Telescope"/>
              <a:ea typeface="Annie Use Your Telescope"/>
              <a:cs typeface="Annie Use Your Telescope"/>
              <a:sym typeface="Annie Use Your Telescope"/>
            </a:endParaRPr>
          </a:p>
        </p:txBody>
      </p:sp>
      <p:pic>
        <p:nvPicPr>
          <p:cNvPr id="337" name="Google Shape;337;p58"/>
          <p:cNvPicPr preferRelativeResize="0"/>
          <p:nvPr/>
        </p:nvPicPr>
        <p:blipFill>
          <a:blip r:embed="rId6">
            <a:alphaModFix/>
          </a:blip>
          <a:stretch>
            <a:fillRect/>
          </a:stretch>
        </p:blipFill>
        <p:spPr>
          <a:xfrm>
            <a:off x="71126" y="3590125"/>
            <a:ext cx="9001748" cy="29976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59"/>
          <p:cNvPicPr preferRelativeResize="0"/>
          <p:nvPr/>
        </p:nvPicPr>
        <p:blipFill rotWithShape="1">
          <a:blip r:embed="rId3">
            <a:alphaModFix/>
          </a:blip>
          <a:srcRect/>
          <a:stretch/>
        </p:blipFill>
        <p:spPr>
          <a:xfrm>
            <a:off x="177800" y="1565275"/>
            <a:ext cx="3290887" cy="5283199"/>
          </a:xfrm>
          <a:prstGeom prst="rect">
            <a:avLst/>
          </a:prstGeom>
          <a:noFill/>
          <a:ln>
            <a:noFill/>
          </a:ln>
        </p:spPr>
      </p:pic>
      <p:sp>
        <p:nvSpPr>
          <p:cNvPr id="343" name="Google Shape;343;p59"/>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44" name="Google Shape;344;p59"/>
          <p:cNvSpPr txBox="1"/>
          <p:nvPr/>
        </p:nvSpPr>
        <p:spPr>
          <a:xfrm>
            <a:off x="3892550" y="1447950"/>
            <a:ext cx="3927300" cy="4292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8587C2"/>
              </a:buClr>
              <a:buSzPts val="2400"/>
              <a:buFont typeface="Calibri"/>
              <a:buNone/>
            </a:pPr>
            <a:endParaRPr sz="2400">
              <a:solidFill>
                <a:srgbClr val="595959"/>
              </a:solidFill>
              <a:latin typeface="Calibri"/>
              <a:ea typeface="Calibri"/>
              <a:cs typeface="Calibri"/>
              <a:sym typeface="Calibri"/>
            </a:endParaRPr>
          </a:p>
          <a:p>
            <a:pPr marL="457200" marR="0" lvl="0" indent="-381000" algn="l" rtl="0">
              <a:lnSpc>
                <a:spcPct val="100000"/>
              </a:lnSpc>
              <a:spcBef>
                <a:spcPts val="0"/>
              </a:spcBef>
              <a:spcAft>
                <a:spcPts val="0"/>
              </a:spcAft>
              <a:buSzPts val="2400"/>
              <a:buFont typeface="Calibri"/>
              <a:buAutoNum type="arabicPeriod"/>
            </a:pPr>
            <a:r>
              <a:rPr lang="en-US" sz="2400" b="1">
                <a:solidFill>
                  <a:srgbClr val="8587C2"/>
                </a:solidFill>
                <a:latin typeface="Calibri"/>
                <a:ea typeface="Calibri"/>
                <a:cs typeface="Calibri"/>
                <a:sym typeface="Calibri"/>
              </a:rPr>
              <a:t>_ _ _ _ _ _ _ _</a:t>
            </a:r>
            <a:r>
              <a:rPr lang="en-US" sz="2400">
                <a:solidFill>
                  <a:srgbClr val="595959"/>
                </a:solidFill>
                <a:latin typeface="Calibri"/>
                <a:ea typeface="Calibri"/>
                <a:cs typeface="Calibri"/>
                <a:sym typeface="Calibri"/>
              </a:rPr>
              <a:t> cause all the growing &amp; changing that your body does during puberty.</a:t>
            </a:r>
            <a:endParaRPr sz="2400">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2400">
              <a:solidFill>
                <a:srgbClr val="595959"/>
              </a:solidFill>
              <a:latin typeface="Calibri"/>
              <a:ea typeface="Calibri"/>
              <a:cs typeface="Calibri"/>
              <a:sym typeface="Calibri"/>
            </a:endParaRPr>
          </a:p>
          <a:p>
            <a:pPr marL="457200" marR="0" lvl="0" indent="-381000" algn="l" rtl="0">
              <a:lnSpc>
                <a:spcPct val="100000"/>
              </a:lnSpc>
              <a:spcBef>
                <a:spcPts val="0"/>
              </a:spcBef>
              <a:spcAft>
                <a:spcPts val="0"/>
              </a:spcAft>
              <a:buSzPts val="2400"/>
              <a:buFont typeface="Calibri"/>
              <a:buAutoNum type="arabicPeriod"/>
            </a:pPr>
            <a:r>
              <a:rPr lang="en-US" sz="2400">
                <a:solidFill>
                  <a:schemeClr val="dk1"/>
                </a:solidFill>
                <a:latin typeface="Calibri"/>
                <a:ea typeface="Calibri"/>
                <a:cs typeface="Calibri"/>
                <a:sym typeface="Calibri"/>
              </a:rPr>
              <a:t>Your</a:t>
            </a:r>
            <a:r>
              <a:rPr lang="en-US" sz="2400" b="1">
                <a:solidFill>
                  <a:srgbClr val="8587C2"/>
                </a:solidFill>
                <a:latin typeface="Calibri"/>
                <a:ea typeface="Calibri"/>
                <a:cs typeface="Calibri"/>
                <a:sym typeface="Calibri"/>
              </a:rPr>
              <a:t> _ _ _ _ _</a:t>
            </a:r>
            <a:r>
              <a:rPr lang="en-US" sz="2400">
                <a:solidFill>
                  <a:srgbClr val="595959"/>
                </a:solidFill>
                <a:latin typeface="Calibri"/>
                <a:ea typeface="Calibri"/>
                <a:cs typeface="Calibri"/>
                <a:sym typeface="Calibri"/>
              </a:rPr>
              <a:t> sends hormonal signals throughout your body to trigger growth &amp; development.</a:t>
            </a:r>
            <a:endParaRPr sz="2400">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8587C2"/>
              </a:buClr>
              <a:buSzPts val="2400"/>
              <a:buFont typeface="Calibri"/>
              <a:buNone/>
            </a:pPr>
            <a:endParaRPr sz="2400">
              <a:solidFill>
                <a:srgbClr val="595959"/>
              </a:solidFill>
              <a:latin typeface="Calibri"/>
              <a:ea typeface="Calibri"/>
              <a:cs typeface="Calibri"/>
              <a:sym typeface="Calibri"/>
            </a:endParaRPr>
          </a:p>
        </p:txBody>
      </p:sp>
      <p:sp>
        <p:nvSpPr>
          <p:cNvPr id="345" name="Google Shape;345;p59"/>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a:ea typeface="Lexend"/>
                <a:cs typeface="Lexend"/>
                <a:sym typeface="Lexend"/>
              </a:rPr>
              <a:t>_ _ _ _ _ _ _ _ </a:t>
            </a:r>
            <a:r>
              <a:rPr lang="en-US" sz="3000" i="0" u="none">
                <a:solidFill>
                  <a:srgbClr val="FFFFFF"/>
                </a:solidFill>
                <a:latin typeface="Lexend"/>
                <a:ea typeface="Lexend"/>
                <a:cs typeface="Lexend"/>
                <a:sym typeface="Lexend"/>
              </a:rPr>
              <a:t> &amp; your growth</a:t>
            </a:r>
            <a:endParaRPr>
              <a:latin typeface="Lexend"/>
              <a:ea typeface="Lexend"/>
              <a:cs typeface="Lexend"/>
              <a:sym typeface="Lexend"/>
            </a:endParaRPr>
          </a:p>
        </p:txBody>
      </p:sp>
      <p:sp>
        <p:nvSpPr>
          <p:cNvPr id="346" name="Google Shape;346;p5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FEMM Foundation, Inc. All rights reserved.</a:t>
            </a:r>
            <a:endParaRPr sz="1000">
              <a:solidFill>
                <a:srgbClr val="666666"/>
              </a:solidFill>
            </a:endParaRPr>
          </a:p>
        </p:txBody>
      </p:sp>
      <p:sp>
        <p:nvSpPr>
          <p:cNvPr id="347" name="Google Shape;347;p59"/>
          <p:cNvSpPr txBox="1"/>
          <p:nvPr/>
        </p:nvSpPr>
        <p:spPr>
          <a:xfrm>
            <a:off x="4319675" y="1754275"/>
            <a:ext cx="281400" cy="3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H</a:t>
            </a:r>
            <a:endParaRPr sz="2400"/>
          </a:p>
        </p:txBody>
      </p:sp>
      <p:sp>
        <p:nvSpPr>
          <p:cNvPr id="348" name="Google Shape;348;p59"/>
          <p:cNvSpPr txBox="1"/>
          <p:nvPr/>
        </p:nvSpPr>
        <p:spPr>
          <a:xfrm>
            <a:off x="4534225" y="1754275"/>
            <a:ext cx="281400" cy="3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O</a:t>
            </a:r>
            <a:endParaRPr sz="2400"/>
          </a:p>
        </p:txBody>
      </p:sp>
      <p:sp>
        <p:nvSpPr>
          <p:cNvPr id="349" name="Google Shape;349;p59"/>
          <p:cNvSpPr txBox="1"/>
          <p:nvPr/>
        </p:nvSpPr>
        <p:spPr>
          <a:xfrm>
            <a:off x="4755650" y="1754275"/>
            <a:ext cx="281400" cy="3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R</a:t>
            </a:r>
            <a:endParaRPr sz="2400"/>
          </a:p>
        </p:txBody>
      </p:sp>
      <p:sp>
        <p:nvSpPr>
          <p:cNvPr id="350" name="Google Shape;350;p59"/>
          <p:cNvSpPr txBox="1"/>
          <p:nvPr/>
        </p:nvSpPr>
        <p:spPr>
          <a:xfrm>
            <a:off x="4981825" y="1754275"/>
            <a:ext cx="281400" cy="3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M</a:t>
            </a:r>
            <a:endParaRPr sz="2400"/>
          </a:p>
        </p:txBody>
      </p:sp>
      <p:sp>
        <p:nvSpPr>
          <p:cNvPr id="351" name="Google Shape;351;p59"/>
          <p:cNvSpPr txBox="1"/>
          <p:nvPr/>
        </p:nvSpPr>
        <p:spPr>
          <a:xfrm>
            <a:off x="5223400" y="1754275"/>
            <a:ext cx="281400" cy="3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O</a:t>
            </a:r>
            <a:endParaRPr sz="2400"/>
          </a:p>
        </p:txBody>
      </p:sp>
      <p:sp>
        <p:nvSpPr>
          <p:cNvPr id="352" name="Google Shape;352;p59"/>
          <p:cNvSpPr txBox="1"/>
          <p:nvPr/>
        </p:nvSpPr>
        <p:spPr>
          <a:xfrm>
            <a:off x="5452075" y="1754275"/>
            <a:ext cx="281400" cy="3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N</a:t>
            </a:r>
            <a:endParaRPr sz="2400"/>
          </a:p>
        </p:txBody>
      </p:sp>
      <p:sp>
        <p:nvSpPr>
          <p:cNvPr id="353" name="Google Shape;353;p59"/>
          <p:cNvSpPr txBox="1"/>
          <p:nvPr/>
        </p:nvSpPr>
        <p:spPr>
          <a:xfrm>
            <a:off x="5691150" y="1754275"/>
            <a:ext cx="281400" cy="3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E</a:t>
            </a:r>
            <a:endParaRPr sz="2400"/>
          </a:p>
        </p:txBody>
      </p:sp>
      <p:sp>
        <p:nvSpPr>
          <p:cNvPr id="354" name="Google Shape;354;p59"/>
          <p:cNvSpPr txBox="1"/>
          <p:nvPr/>
        </p:nvSpPr>
        <p:spPr>
          <a:xfrm>
            <a:off x="5881175" y="1754275"/>
            <a:ext cx="281400" cy="36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S</a:t>
            </a:r>
            <a:endParaRPr sz="2400"/>
          </a:p>
        </p:txBody>
      </p:sp>
      <p:sp>
        <p:nvSpPr>
          <p:cNvPr id="355" name="Google Shape;355;p59"/>
          <p:cNvSpPr txBox="1"/>
          <p:nvPr/>
        </p:nvSpPr>
        <p:spPr>
          <a:xfrm>
            <a:off x="4942000" y="3581575"/>
            <a:ext cx="281400" cy="4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B</a:t>
            </a:r>
            <a:endParaRPr sz="2400"/>
          </a:p>
        </p:txBody>
      </p:sp>
      <p:sp>
        <p:nvSpPr>
          <p:cNvPr id="356" name="Google Shape;356;p59"/>
          <p:cNvSpPr txBox="1"/>
          <p:nvPr/>
        </p:nvSpPr>
        <p:spPr>
          <a:xfrm>
            <a:off x="5170675" y="3581575"/>
            <a:ext cx="281400" cy="4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R</a:t>
            </a:r>
            <a:endParaRPr sz="2400"/>
          </a:p>
        </p:txBody>
      </p:sp>
      <p:sp>
        <p:nvSpPr>
          <p:cNvPr id="357" name="Google Shape;357;p59"/>
          <p:cNvSpPr txBox="1"/>
          <p:nvPr/>
        </p:nvSpPr>
        <p:spPr>
          <a:xfrm>
            <a:off x="5409750" y="3581575"/>
            <a:ext cx="281400" cy="4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A</a:t>
            </a:r>
            <a:endParaRPr sz="2400"/>
          </a:p>
        </p:txBody>
      </p:sp>
      <p:sp>
        <p:nvSpPr>
          <p:cNvPr id="358" name="Google Shape;358;p59"/>
          <p:cNvSpPr txBox="1"/>
          <p:nvPr/>
        </p:nvSpPr>
        <p:spPr>
          <a:xfrm>
            <a:off x="5673875" y="3581575"/>
            <a:ext cx="207300" cy="4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I</a:t>
            </a:r>
            <a:endParaRPr sz="2400"/>
          </a:p>
        </p:txBody>
      </p:sp>
      <p:sp>
        <p:nvSpPr>
          <p:cNvPr id="359" name="Google Shape;359;p59"/>
          <p:cNvSpPr txBox="1"/>
          <p:nvPr/>
        </p:nvSpPr>
        <p:spPr>
          <a:xfrm>
            <a:off x="5818200" y="3581575"/>
            <a:ext cx="281400" cy="4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N</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5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5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5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60"/>
          <p:cNvSpPr/>
          <p:nvPr/>
        </p:nvSpPr>
        <p:spPr>
          <a:xfrm>
            <a:off x="4184200" y="2795075"/>
            <a:ext cx="4392900" cy="3818700"/>
          </a:xfrm>
          <a:prstGeom prst="rect">
            <a:avLst/>
          </a:prstGeom>
          <a:solidFill>
            <a:srgbClr val="DEFFD2"/>
          </a:solidFill>
          <a:ln>
            <a:noFill/>
          </a:ln>
          <a:effectLst>
            <a:outerShdw blurRad="57150" dist="19050"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6" name="Google Shape;366;p60"/>
          <p:cNvSpPr txBox="1"/>
          <p:nvPr/>
        </p:nvSpPr>
        <p:spPr>
          <a:xfrm>
            <a:off x="4304025" y="1572913"/>
            <a:ext cx="4273200" cy="42927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2700">
                <a:solidFill>
                  <a:srgbClr val="595959"/>
                </a:solidFill>
                <a:latin typeface="Annie Use Your Telescope"/>
                <a:ea typeface="Annie Use Your Telescope"/>
                <a:cs typeface="Annie Use Your Telescope"/>
                <a:sym typeface="Annie Use Your Telescope"/>
              </a:rPr>
              <a:t>Because the</a:t>
            </a:r>
            <a:r>
              <a:rPr lang="en-US" sz="2700">
                <a:solidFill>
                  <a:srgbClr val="FF00FF"/>
                </a:solidFill>
                <a:latin typeface="Annie Use Your Telescope"/>
                <a:ea typeface="Annie Use Your Telescope"/>
                <a:cs typeface="Annie Use Your Telescope"/>
                <a:sym typeface="Annie Use Your Telescope"/>
              </a:rPr>
              <a:t> brain </a:t>
            </a:r>
            <a:r>
              <a:rPr lang="en-US" sz="2700">
                <a:solidFill>
                  <a:srgbClr val="595959"/>
                </a:solidFill>
                <a:latin typeface="Annie Use Your Telescope"/>
                <a:ea typeface="Annie Use Your Telescope"/>
                <a:cs typeface="Annie Use Your Telescope"/>
                <a:sym typeface="Annie Use Your Telescope"/>
              </a:rPr>
              <a:t>is the organizing center for all this activity…</a:t>
            </a:r>
            <a:br>
              <a:rPr lang="en-US" sz="2500">
                <a:solidFill>
                  <a:srgbClr val="595959"/>
                </a:solidFill>
                <a:latin typeface="Annie Use Your Telescope"/>
                <a:ea typeface="Annie Use Your Telescope"/>
                <a:cs typeface="Annie Use Your Telescope"/>
                <a:sym typeface="Annie Use Your Telescope"/>
              </a:rPr>
            </a:br>
            <a:br>
              <a:rPr lang="en-US" sz="2300">
                <a:solidFill>
                  <a:srgbClr val="595959"/>
                </a:solidFill>
                <a:latin typeface="Annie Use Your Telescope"/>
                <a:ea typeface="Annie Use Your Telescope"/>
                <a:cs typeface="Annie Use Your Telescope"/>
                <a:sym typeface="Annie Use Your Telescope"/>
              </a:rPr>
            </a:br>
            <a:br>
              <a:rPr lang="en-US" sz="2300">
                <a:solidFill>
                  <a:srgbClr val="595959"/>
                </a:solidFill>
                <a:latin typeface="Annie Use Your Telescope"/>
                <a:ea typeface="Annie Use Your Telescope"/>
                <a:cs typeface="Annie Use Your Telescope"/>
                <a:sym typeface="Annie Use Your Telescope"/>
              </a:rPr>
            </a:br>
            <a:r>
              <a:rPr lang="en-US" sz="2800">
                <a:solidFill>
                  <a:srgbClr val="FF00FF"/>
                </a:solidFill>
                <a:latin typeface="Annie Use Your Telescope"/>
                <a:ea typeface="Annie Use Your Telescope"/>
                <a:cs typeface="Annie Use Your Telescope"/>
                <a:sym typeface="Annie Use Your Telescope"/>
              </a:rPr>
              <a:t>Things that affect your brain </a:t>
            </a:r>
            <a:br>
              <a:rPr lang="en-US" sz="2800">
                <a:solidFill>
                  <a:srgbClr val="FF00FF"/>
                </a:solidFill>
                <a:latin typeface="Annie Use Your Telescope"/>
                <a:ea typeface="Annie Use Your Telescope"/>
                <a:cs typeface="Annie Use Your Telescope"/>
                <a:sym typeface="Annie Use Your Telescope"/>
              </a:rPr>
            </a:br>
            <a:br>
              <a:rPr lang="en-US" sz="2800">
                <a:solidFill>
                  <a:srgbClr val="FF00FF"/>
                </a:solidFill>
                <a:latin typeface="Annie Use Your Telescope"/>
                <a:ea typeface="Annie Use Your Telescope"/>
                <a:cs typeface="Annie Use Your Telescope"/>
                <a:sym typeface="Annie Use Your Telescope"/>
              </a:rPr>
            </a:br>
            <a:r>
              <a:rPr lang="en-US" sz="2800">
                <a:solidFill>
                  <a:srgbClr val="FF00FF"/>
                </a:solidFill>
                <a:latin typeface="Annie Use Your Telescope"/>
                <a:ea typeface="Annie Use Your Telescope"/>
                <a:cs typeface="Annie Use Your Telescope"/>
                <a:sym typeface="Annie Use Your Telescope"/>
              </a:rPr>
              <a:t>affect your </a:t>
            </a:r>
            <a:r>
              <a:rPr lang="en-US" sz="2700" b="1">
                <a:solidFill>
                  <a:srgbClr val="FF00FF"/>
                </a:solidFill>
                <a:latin typeface="Annie Use Your Telescope"/>
                <a:ea typeface="Annie Use Your Telescope"/>
                <a:cs typeface="Annie Use Your Telescope"/>
                <a:sym typeface="Annie Use Your Telescope"/>
              </a:rPr>
              <a:t>physical &amp; emotional </a:t>
            </a:r>
            <a:br>
              <a:rPr lang="en-US" sz="2700" b="1">
                <a:solidFill>
                  <a:srgbClr val="FF00FF"/>
                </a:solidFill>
                <a:latin typeface="Annie Use Your Telescope"/>
                <a:ea typeface="Annie Use Your Telescope"/>
                <a:cs typeface="Annie Use Your Telescope"/>
                <a:sym typeface="Annie Use Your Telescope"/>
              </a:rPr>
            </a:br>
            <a:br>
              <a:rPr lang="en-US" sz="2700" b="1">
                <a:solidFill>
                  <a:srgbClr val="FF00FF"/>
                </a:solidFill>
                <a:latin typeface="Annie Use Your Telescope"/>
                <a:ea typeface="Annie Use Your Telescope"/>
                <a:cs typeface="Annie Use Your Telescope"/>
                <a:sym typeface="Annie Use Your Telescope"/>
              </a:rPr>
            </a:br>
            <a:r>
              <a:rPr lang="en-US" sz="2700" b="1">
                <a:solidFill>
                  <a:srgbClr val="FF00FF"/>
                </a:solidFill>
                <a:latin typeface="Annie Use Your Telescope"/>
                <a:ea typeface="Annie Use Your Telescope"/>
                <a:cs typeface="Annie Use Your Telescope"/>
                <a:sym typeface="Annie Use Your Telescope"/>
              </a:rPr>
              <a:t>health. </a:t>
            </a:r>
            <a:endParaRPr sz="2700" b="1">
              <a:solidFill>
                <a:srgbClr val="FF00FF"/>
              </a:solidFill>
              <a:latin typeface="Annie Use Your Telescope"/>
              <a:ea typeface="Annie Use Your Telescope"/>
              <a:cs typeface="Annie Use Your Telescope"/>
              <a:sym typeface="Annie Use Your Telescope"/>
            </a:endParaRPr>
          </a:p>
          <a:p>
            <a:pPr marL="457200" marR="0" lvl="0" indent="0" algn="l" rtl="0">
              <a:lnSpc>
                <a:spcPct val="115000"/>
              </a:lnSpc>
              <a:spcBef>
                <a:spcPts val="0"/>
              </a:spcBef>
              <a:spcAft>
                <a:spcPts val="0"/>
              </a:spcAft>
              <a:buNone/>
            </a:pPr>
            <a:endParaRPr sz="2300" b="1">
              <a:solidFill>
                <a:srgbClr val="595959"/>
              </a:solidFill>
              <a:latin typeface="Calibri"/>
              <a:ea typeface="Calibri"/>
              <a:cs typeface="Calibri"/>
              <a:sym typeface="Calibri"/>
            </a:endParaRPr>
          </a:p>
        </p:txBody>
      </p:sp>
      <p:sp>
        <p:nvSpPr>
          <p:cNvPr id="367" name="Google Shape;367;p60"/>
          <p:cNvSpPr txBox="1"/>
          <p:nvPr/>
        </p:nvSpPr>
        <p:spPr>
          <a:xfrm>
            <a:off x="2776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What influences the brain?</a:t>
            </a:r>
            <a:endParaRPr>
              <a:latin typeface="Lexend Thin"/>
              <a:ea typeface="Lexend Thin"/>
              <a:cs typeface="Lexend Thin"/>
              <a:sym typeface="Lexend Thin"/>
            </a:endParaRPr>
          </a:p>
        </p:txBody>
      </p:sp>
      <p:pic>
        <p:nvPicPr>
          <p:cNvPr id="368" name="Google Shape;368;p60"/>
          <p:cNvPicPr preferRelativeResize="0"/>
          <p:nvPr/>
        </p:nvPicPr>
        <p:blipFill>
          <a:blip r:embed="rId3">
            <a:alphaModFix amt="60000"/>
          </a:blip>
          <a:stretch>
            <a:fillRect/>
          </a:stretch>
        </p:blipFill>
        <p:spPr>
          <a:xfrm>
            <a:off x="-221675" y="975145"/>
            <a:ext cx="5100900" cy="5638747"/>
          </a:xfrm>
          <a:prstGeom prst="rect">
            <a:avLst/>
          </a:prstGeom>
          <a:noFill/>
          <a:ln>
            <a:noFill/>
          </a:ln>
        </p:spPr>
      </p:pic>
      <p:sp>
        <p:nvSpPr>
          <p:cNvPr id="369" name="Google Shape;369;p60"/>
          <p:cNvSpPr/>
          <p:nvPr/>
        </p:nvSpPr>
        <p:spPr>
          <a:xfrm>
            <a:off x="638675" y="1306275"/>
            <a:ext cx="2754300" cy="26283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370" name="Google Shape;370;p60"/>
          <p:cNvCxnSpPr/>
          <p:nvPr/>
        </p:nvCxnSpPr>
        <p:spPr>
          <a:xfrm>
            <a:off x="4437775" y="3854150"/>
            <a:ext cx="3699300" cy="26700"/>
          </a:xfrm>
          <a:prstGeom prst="straightConnector1">
            <a:avLst/>
          </a:prstGeom>
          <a:noFill/>
          <a:ln w="76200" cap="flat" cmpd="sng">
            <a:solidFill>
              <a:srgbClr val="FFD966"/>
            </a:solidFill>
            <a:prstDash val="dot"/>
            <a:round/>
            <a:headEnd type="none" w="med" len="med"/>
            <a:tailEnd type="none" w="med" len="med"/>
          </a:ln>
        </p:spPr>
      </p:cxnSp>
      <p:cxnSp>
        <p:nvCxnSpPr>
          <p:cNvPr id="371" name="Google Shape;371;p60"/>
          <p:cNvCxnSpPr/>
          <p:nvPr/>
        </p:nvCxnSpPr>
        <p:spPr>
          <a:xfrm rot="10800000" flipH="1">
            <a:off x="4449525" y="4814475"/>
            <a:ext cx="3982200" cy="32400"/>
          </a:xfrm>
          <a:prstGeom prst="straightConnector1">
            <a:avLst/>
          </a:prstGeom>
          <a:noFill/>
          <a:ln w="76200" cap="flat" cmpd="sng">
            <a:solidFill>
              <a:srgbClr val="FFD966"/>
            </a:solidFill>
            <a:prstDash val="dot"/>
            <a:round/>
            <a:headEnd type="none" w="med" len="med"/>
            <a:tailEnd type="none" w="med" len="med"/>
          </a:ln>
        </p:spPr>
      </p:cxnSp>
      <p:cxnSp>
        <p:nvCxnSpPr>
          <p:cNvPr id="372" name="Google Shape;372;p60"/>
          <p:cNvCxnSpPr/>
          <p:nvPr/>
        </p:nvCxnSpPr>
        <p:spPr>
          <a:xfrm>
            <a:off x="4437775" y="5914575"/>
            <a:ext cx="757800" cy="8700"/>
          </a:xfrm>
          <a:prstGeom prst="straightConnector1">
            <a:avLst/>
          </a:prstGeom>
          <a:noFill/>
          <a:ln w="76200" cap="flat" cmpd="sng">
            <a:solidFill>
              <a:srgbClr val="FFD966"/>
            </a:solidFill>
            <a:prstDash val="dot"/>
            <a:round/>
            <a:headEnd type="none" w="med" len="med"/>
            <a:tailEnd type="none" w="med" len="med"/>
          </a:ln>
        </p:spPr>
      </p:cxnSp>
      <p:cxnSp>
        <p:nvCxnSpPr>
          <p:cNvPr id="373" name="Google Shape;373;p60"/>
          <p:cNvCxnSpPr>
            <a:stCxn id="374" idx="5"/>
          </p:cNvCxnSpPr>
          <p:nvPr/>
        </p:nvCxnSpPr>
        <p:spPr>
          <a:xfrm>
            <a:off x="2109543" y="2724693"/>
            <a:ext cx="2068500" cy="1951200"/>
          </a:xfrm>
          <a:prstGeom prst="straightConnector1">
            <a:avLst/>
          </a:prstGeom>
          <a:noFill/>
          <a:ln w="9525" cap="flat" cmpd="sng">
            <a:solidFill>
              <a:schemeClr val="dk2"/>
            </a:solidFill>
            <a:prstDash val="solid"/>
            <a:round/>
            <a:headEnd type="none" w="med" len="med"/>
            <a:tailEnd type="none" w="med" len="med"/>
          </a:ln>
          <a:effectLst>
            <a:outerShdw blurRad="57150" dist="19050" dir="5400000" algn="bl" rotWithShape="0">
              <a:srgbClr val="000000">
                <a:alpha val="50000"/>
              </a:srgbClr>
            </a:outerShdw>
          </a:effectLst>
        </p:spPr>
      </p:cxnSp>
      <p:sp>
        <p:nvSpPr>
          <p:cNvPr id="374" name="Google Shape;374;p60"/>
          <p:cNvSpPr/>
          <p:nvPr/>
        </p:nvSpPr>
        <p:spPr>
          <a:xfrm>
            <a:off x="1699325" y="2314475"/>
            <a:ext cx="480600" cy="4806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1"/>
          <p:cNvSpPr txBox="1"/>
          <p:nvPr/>
        </p:nvSpPr>
        <p:spPr>
          <a:xfrm>
            <a:off x="277600" y="5265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What influences the brain?</a:t>
            </a:r>
            <a:endParaRPr>
              <a:latin typeface="Lexend Thin"/>
              <a:ea typeface="Lexend Thin"/>
              <a:cs typeface="Lexend Thin"/>
              <a:sym typeface="Lexend Thin"/>
            </a:endParaRPr>
          </a:p>
        </p:txBody>
      </p:sp>
      <p:sp>
        <p:nvSpPr>
          <p:cNvPr id="381" name="Google Shape;381;p61"/>
          <p:cNvSpPr/>
          <p:nvPr/>
        </p:nvSpPr>
        <p:spPr>
          <a:xfrm>
            <a:off x="4184650" y="3045000"/>
            <a:ext cx="3559800" cy="3293400"/>
          </a:xfrm>
          <a:prstGeom prst="rect">
            <a:avLst/>
          </a:prstGeom>
          <a:solidFill>
            <a:srgbClr val="DEFFD2"/>
          </a:solidFill>
          <a:ln>
            <a:noFill/>
          </a:ln>
          <a:effectLst>
            <a:outerShdw blurRad="57150" dist="19050"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82" name="Google Shape;382;p61"/>
          <p:cNvSpPr txBox="1"/>
          <p:nvPr/>
        </p:nvSpPr>
        <p:spPr>
          <a:xfrm>
            <a:off x="4292925" y="990650"/>
            <a:ext cx="4194600" cy="51192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br>
              <a:rPr lang="en-US" sz="2700">
                <a:solidFill>
                  <a:schemeClr val="dk1"/>
                </a:solidFill>
                <a:latin typeface="Annie Use Your Telescope"/>
                <a:ea typeface="Annie Use Your Telescope"/>
                <a:cs typeface="Annie Use Your Telescope"/>
                <a:sym typeface="Annie Use Your Telescope"/>
              </a:rPr>
            </a:br>
            <a:r>
              <a:rPr lang="en-US" sz="2700">
                <a:solidFill>
                  <a:schemeClr val="dk1"/>
                </a:solidFill>
                <a:latin typeface="Annie Use Your Telescope"/>
                <a:ea typeface="Annie Use Your Telescope"/>
                <a:cs typeface="Annie Use Your Telescope"/>
                <a:sym typeface="Annie Use Your Telescope"/>
              </a:rPr>
              <a:t>3 things that have a BIG impact on your </a:t>
            </a:r>
            <a:r>
              <a:rPr lang="en-US" sz="2900" b="1">
                <a:solidFill>
                  <a:srgbClr val="FF00FF"/>
                </a:solidFill>
                <a:latin typeface="Annie Use Your Telescope"/>
                <a:ea typeface="Annie Use Your Telescope"/>
                <a:cs typeface="Annie Use Your Telescope"/>
                <a:sym typeface="Annie Use Your Telescope"/>
              </a:rPr>
              <a:t>physical &amp; emotional health?</a:t>
            </a:r>
            <a:br>
              <a:rPr lang="en-US" sz="2900" b="1">
                <a:solidFill>
                  <a:srgbClr val="FF00FF"/>
                </a:solidFill>
                <a:latin typeface="Annie Use Your Telescope"/>
                <a:ea typeface="Annie Use Your Telescope"/>
                <a:cs typeface="Annie Use Your Telescope"/>
                <a:sym typeface="Annie Use Your Telescope"/>
              </a:rPr>
            </a:br>
            <a:endParaRPr sz="2300" b="1">
              <a:solidFill>
                <a:srgbClr val="FF00FF"/>
              </a:solidFill>
              <a:latin typeface="Calibri"/>
              <a:ea typeface="Calibri"/>
              <a:cs typeface="Calibri"/>
              <a:sym typeface="Calibri"/>
            </a:endParaRPr>
          </a:p>
        </p:txBody>
      </p:sp>
      <p:pic>
        <p:nvPicPr>
          <p:cNvPr id="383" name="Google Shape;383;p61"/>
          <p:cNvPicPr preferRelativeResize="0"/>
          <p:nvPr/>
        </p:nvPicPr>
        <p:blipFill>
          <a:blip r:embed="rId3">
            <a:alphaModFix amt="60000"/>
          </a:blip>
          <a:stretch>
            <a:fillRect/>
          </a:stretch>
        </p:blipFill>
        <p:spPr>
          <a:xfrm>
            <a:off x="18" y="990648"/>
            <a:ext cx="5007042" cy="5638747"/>
          </a:xfrm>
          <a:prstGeom prst="rect">
            <a:avLst/>
          </a:prstGeom>
          <a:noFill/>
          <a:ln>
            <a:noFill/>
          </a:ln>
        </p:spPr>
      </p:pic>
      <p:sp>
        <p:nvSpPr>
          <p:cNvPr id="384" name="Google Shape;384;p61"/>
          <p:cNvSpPr/>
          <p:nvPr/>
        </p:nvSpPr>
        <p:spPr>
          <a:xfrm>
            <a:off x="919335" y="1321778"/>
            <a:ext cx="2703600" cy="26283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85" name="Google Shape;385;p61"/>
          <p:cNvSpPr/>
          <p:nvPr/>
        </p:nvSpPr>
        <p:spPr>
          <a:xfrm>
            <a:off x="1960469" y="2329978"/>
            <a:ext cx="471900" cy="4806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386" name="Google Shape;386;p61"/>
          <p:cNvCxnSpPr/>
          <p:nvPr/>
        </p:nvCxnSpPr>
        <p:spPr>
          <a:xfrm>
            <a:off x="2363139" y="2740196"/>
            <a:ext cx="1821000" cy="2022300"/>
          </a:xfrm>
          <a:prstGeom prst="straightConnector1">
            <a:avLst/>
          </a:prstGeom>
          <a:noFill/>
          <a:ln w="9525" cap="flat" cmpd="sng">
            <a:solidFill>
              <a:schemeClr val="dk2"/>
            </a:solidFill>
            <a:prstDash val="solid"/>
            <a:round/>
            <a:headEnd type="none" w="med" len="med"/>
            <a:tailEnd type="none" w="med" len="med"/>
          </a:ln>
          <a:effectLst>
            <a:outerShdw blurRad="57150" dist="19050" dir="5400000" algn="bl" rotWithShape="0">
              <a:srgbClr val="000000">
                <a:alpha val="50000"/>
              </a:srgbClr>
            </a:outerShdw>
          </a:effectLst>
        </p:spPr>
      </p:cxnSp>
      <p:sp>
        <p:nvSpPr>
          <p:cNvPr id="387" name="Google Shape;387;p61"/>
          <p:cNvSpPr txBox="1"/>
          <p:nvPr/>
        </p:nvSpPr>
        <p:spPr>
          <a:xfrm>
            <a:off x="8163175" y="6267275"/>
            <a:ext cx="8919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FEMM</a:t>
            </a:r>
            <a:endParaRPr sz="1000">
              <a:solidFill>
                <a:srgbClr val="666666"/>
              </a:solidFill>
            </a:endParaRPr>
          </a:p>
        </p:txBody>
      </p:sp>
      <p:cxnSp>
        <p:nvCxnSpPr>
          <p:cNvPr id="388" name="Google Shape;388;p61"/>
          <p:cNvCxnSpPr/>
          <p:nvPr/>
        </p:nvCxnSpPr>
        <p:spPr>
          <a:xfrm>
            <a:off x="5007050" y="5471675"/>
            <a:ext cx="757800" cy="8700"/>
          </a:xfrm>
          <a:prstGeom prst="straightConnector1">
            <a:avLst/>
          </a:prstGeom>
          <a:noFill/>
          <a:ln w="76200" cap="flat" cmpd="sng">
            <a:solidFill>
              <a:srgbClr val="FFD966"/>
            </a:solidFill>
            <a:prstDash val="dot"/>
            <a:round/>
            <a:headEnd type="none" w="med" len="med"/>
            <a:tailEnd type="none" w="med" len="med"/>
          </a:ln>
        </p:spPr>
      </p:cxnSp>
      <p:cxnSp>
        <p:nvCxnSpPr>
          <p:cNvPr id="389" name="Google Shape;389;p61"/>
          <p:cNvCxnSpPr/>
          <p:nvPr/>
        </p:nvCxnSpPr>
        <p:spPr>
          <a:xfrm>
            <a:off x="4887975" y="4757300"/>
            <a:ext cx="1296000" cy="19800"/>
          </a:xfrm>
          <a:prstGeom prst="straightConnector1">
            <a:avLst/>
          </a:prstGeom>
          <a:noFill/>
          <a:ln w="76200" cap="flat" cmpd="sng">
            <a:solidFill>
              <a:srgbClr val="FFD966"/>
            </a:solidFill>
            <a:prstDash val="dot"/>
            <a:round/>
            <a:headEnd type="none" w="med" len="med"/>
            <a:tailEnd type="none" w="med" len="med"/>
          </a:ln>
        </p:spPr>
      </p:cxnSp>
      <p:cxnSp>
        <p:nvCxnSpPr>
          <p:cNvPr id="390" name="Google Shape;390;p61"/>
          <p:cNvCxnSpPr/>
          <p:nvPr/>
        </p:nvCxnSpPr>
        <p:spPr>
          <a:xfrm>
            <a:off x="4887975" y="4043600"/>
            <a:ext cx="1320300" cy="21600"/>
          </a:xfrm>
          <a:prstGeom prst="straightConnector1">
            <a:avLst/>
          </a:prstGeom>
          <a:noFill/>
          <a:ln w="76200" cap="flat" cmpd="sng">
            <a:solidFill>
              <a:srgbClr val="FFD966"/>
            </a:solidFill>
            <a:prstDash val="dot"/>
            <a:round/>
            <a:headEnd type="none" w="med" len="med"/>
            <a:tailEnd type="none" w="med" len="med"/>
          </a:ln>
        </p:spPr>
      </p:cxnSp>
      <p:sp>
        <p:nvSpPr>
          <p:cNvPr id="391" name="Google Shape;391;p61"/>
          <p:cNvSpPr txBox="1"/>
          <p:nvPr/>
        </p:nvSpPr>
        <p:spPr>
          <a:xfrm>
            <a:off x="4404200" y="3406963"/>
            <a:ext cx="1963500" cy="638400"/>
          </a:xfrm>
          <a:prstGeom prst="rect">
            <a:avLst/>
          </a:prstGeom>
          <a:noFill/>
          <a:ln>
            <a:noFill/>
          </a:ln>
        </p:spPr>
        <p:txBody>
          <a:bodyPr spcFirstLastPara="1" wrap="square" lIns="91425" tIns="91425" rIns="91425" bIns="91425" anchor="t" anchorCtr="0">
            <a:noAutofit/>
          </a:bodyPr>
          <a:lstStyle/>
          <a:p>
            <a:pPr marL="457200" lvl="0" indent="-431800" algn="l" rtl="0">
              <a:spcBef>
                <a:spcPts val="0"/>
              </a:spcBef>
              <a:spcAft>
                <a:spcPts val="0"/>
              </a:spcAft>
              <a:buClr>
                <a:srgbClr val="FF00FF"/>
              </a:buClr>
              <a:buSzPts val="3200"/>
              <a:buFont typeface="Annie Use Your Telescope"/>
              <a:buChar char="➔"/>
            </a:pPr>
            <a:r>
              <a:rPr lang="en-US" sz="3200" b="1">
                <a:solidFill>
                  <a:srgbClr val="FF00FF"/>
                </a:solidFill>
                <a:latin typeface="Annie Use Your Telescope"/>
                <a:ea typeface="Annie Use Your Telescope"/>
                <a:cs typeface="Annie Use Your Telescope"/>
                <a:sym typeface="Annie Use Your Telescope"/>
              </a:rPr>
              <a:t>Nutrition</a:t>
            </a:r>
            <a:endParaRPr sz="3200" b="1">
              <a:solidFill>
                <a:srgbClr val="FF00FF"/>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3200">
              <a:solidFill>
                <a:srgbClr val="FF00FF"/>
              </a:solidFill>
              <a:latin typeface="Annie Use Your Telescope"/>
              <a:ea typeface="Annie Use Your Telescope"/>
              <a:cs typeface="Annie Use Your Telescope"/>
              <a:sym typeface="Annie Use Your Telescope"/>
            </a:endParaRPr>
          </a:p>
        </p:txBody>
      </p:sp>
      <p:sp>
        <p:nvSpPr>
          <p:cNvPr id="392" name="Google Shape;392;p61"/>
          <p:cNvSpPr txBox="1"/>
          <p:nvPr/>
        </p:nvSpPr>
        <p:spPr>
          <a:xfrm>
            <a:off x="4401275" y="4131050"/>
            <a:ext cx="1963500" cy="408000"/>
          </a:xfrm>
          <a:prstGeom prst="rect">
            <a:avLst/>
          </a:prstGeom>
          <a:noFill/>
          <a:ln>
            <a:noFill/>
          </a:ln>
        </p:spPr>
        <p:txBody>
          <a:bodyPr spcFirstLastPara="1" wrap="square" lIns="91425" tIns="91425" rIns="91425" bIns="91425" anchor="t" anchorCtr="0">
            <a:noAutofit/>
          </a:bodyPr>
          <a:lstStyle/>
          <a:p>
            <a:pPr marL="457200" lvl="0" indent="-431800" algn="l" rtl="0">
              <a:spcBef>
                <a:spcPts val="0"/>
              </a:spcBef>
              <a:spcAft>
                <a:spcPts val="0"/>
              </a:spcAft>
              <a:buClr>
                <a:srgbClr val="FF00FF"/>
              </a:buClr>
              <a:buSzPts val="3200"/>
              <a:buFont typeface="Annie Use Your Telescope"/>
              <a:buChar char="➔"/>
            </a:pPr>
            <a:r>
              <a:rPr lang="en-US" sz="3200" b="1">
                <a:solidFill>
                  <a:srgbClr val="FF00FF"/>
                </a:solidFill>
                <a:latin typeface="Annie Use Your Telescope"/>
                <a:ea typeface="Annie Use Your Telescope"/>
                <a:cs typeface="Annie Use Your Telescope"/>
                <a:sym typeface="Annie Use Your Telescope"/>
              </a:rPr>
              <a:t>Exercise</a:t>
            </a:r>
            <a:endParaRPr sz="3200" b="1">
              <a:solidFill>
                <a:srgbClr val="FF00FF"/>
              </a:solidFill>
              <a:latin typeface="Annie Use Your Telescope"/>
              <a:ea typeface="Annie Use Your Telescope"/>
              <a:cs typeface="Annie Use Your Telescope"/>
              <a:sym typeface="Annie Use Your Telescope"/>
            </a:endParaRPr>
          </a:p>
        </p:txBody>
      </p:sp>
      <p:sp>
        <p:nvSpPr>
          <p:cNvPr id="393" name="Google Shape;393;p61"/>
          <p:cNvSpPr txBox="1"/>
          <p:nvPr/>
        </p:nvSpPr>
        <p:spPr>
          <a:xfrm>
            <a:off x="4404200" y="4844175"/>
            <a:ext cx="1963500" cy="408000"/>
          </a:xfrm>
          <a:prstGeom prst="rect">
            <a:avLst/>
          </a:prstGeom>
          <a:noFill/>
          <a:ln>
            <a:noFill/>
          </a:ln>
        </p:spPr>
        <p:txBody>
          <a:bodyPr spcFirstLastPara="1" wrap="square" lIns="91425" tIns="91425" rIns="91425" bIns="91425" anchor="t" anchorCtr="0">
            <a:noAutofit/>
          </a:bodyPr>
          <a:lstStyle/>
          <a:p>
            <a:pPr marL="457200" lvl="0" indent="-431800" algn="l" rtl="0">
              <a:spcBef>
                <a:spcPts val="0"/>
              </a:spcBef>
              <a:spcAft>
                <a:spcPts val="0"/>
              </a:spcAft>
              <a:buClr>
                <a:srgbClr val="FF00FF"/>
              </a:buClr>
              <a:buSzPts val="3200"/>
              <a:buFont typeface="Annie Use Your Telescope"/>
              <a:buChar char="➔"/>
            </a:pPr>
            <a:r>
              <a:rPr lang="en-US" sz="3200" b="1">
                <a:solidFill>
                  <a:srgbClr val="FF00FF"/>
                </a:solidFill>
                <a:latin typeface="Annie Use Your Telescope"/>
                <a:ea typeface="Annie Use Your Telescope"/>
                <a:cs typeface="Annie Use Your Telescope"/>
                <a:sym typeface="Annie Use Your Telescope"/>
              </a:rPr>
              <a:t>Sleep</a:t>
            </a:r>
            <a:endParaRPr sz="3200" b="1">
              <a:solidFill>
                <a:srgbClr val="FF00FF"/>
              </a:solidFill>
              <a:latin typeface="Annie Use Your Telescope"/>
              <a:ea typeface="Annie Use Your Telescope"/>
              <a:cs typeface="Annie Use Your Telescope"/>
              <a:sym typeface="Annie Use Your Telescop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1"/>
                                        </p:tgtEl>
                                        <p:attrNameLst>
                                          <p:attrName>style.visibility</p:attrName>
                                        </p:attrNameLst>
                                      </p:cBhvr>
                                      <p:to>
                                        <p:strVal val="visible"/>
                                      </p:to>
                                    </p:set>
                                    <p:anim calcmode="lin" valueType="num">
                                      <p:cBhvr additive="base">
                                        <p:cTn id="7" dur="1000"/>
                                        <p:tgtEl>
                                          <p:spTgt spid="39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92"/>
                                        </p:tgtEl>
                                        <p:attrNameLst>
                                          <p:attrName>style.visibility</p:attrName>
                                        </p:attrNameLst>
                                      </p:cBhvr>
                                      <p:to>
                                        <p:strVal val="visible"/>
                                      </p:to>
                                    </p:set>
                                    <p:anim calcmode="lin" valueType="num">
                                      <p:cBhvr additive="base">
                                        <p:cTn id="12" dur="1000"/>
                                        <p:tgtEl>
                                          <p:spTgt spid="392"/>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93"/>
                                        </p:tgtEl>
                                        <p:attrNameLst>
                                          <p:attrName>style.visibility</p:attrName>
                                        </p:attrNameLst>
                                      </p:cBhvr>
                                      <p:to>
                                        <p:strVal val="visible"/>
                                      </p:to>
                                    </p:set>
                                    <p:anim calcmode="lin" valueType="num">
                                      <p:cBhvr additive="base">
                                        <p:cTn id="17" dur="1000"/>
                                        <p:tgtEl>
                                          <p:spTgt spid="39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2"/>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Help!</a:t>
            </a:r>
            <a:endParaRPr b="1">
              <a:latin typeface="Lexend"/>
              <a:ea typeface="Lexend"/>
              <a:cs typeface="Lexend"/>
              <a:sym typeface="Lexend"/>
            </a:endParaRPr>
          </a:p>
        </p:txBody>
      </p:sp>
      <p:sp>
        <p:nvSpPr>
          <p:cNvPr id="400" name="Google Shape;400;p6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FEMM Foundation, Inc. All rights reserved.</a:t>
            </a:r>
            <a:endParaRPr sz="1000">
              <a:solidFill>
                <a:srgbClr val="666666"/>
              </a:solidFill>
            </a:endParaRPr>
          </a:p>
        </p:txBody>
      </p:sp>
      <p:pic>
        <p:nvPicPr>
          <p:cNvPr id="401" name="Google Shape;401;p62"/>
          <p:cNvPicPr preferRelativeResize="0"/>
          <p:nvPr/>
        </p:nvPicPr>
        <p:blipFill rotWithShape="1">
          <a:blip r:embed="rId3">
            <a:alphaModFix/>
          </a:blip>
          <a:srcRect l="42303" r="1967" b="20571"/>
          <a:stretch/>
        </p:blipFill>
        <p:spPr>
          <a:xfrm>
            <a:off x="4184150" y="1673487"/>
            <a:ext cx="4802200" cy="4059288"/>
          </a:xfrm>
          <a:prstGeom prst="rect">
            <a:avLst/>
          </a:prstGeom>
          <a:noFill/>
          <a:ln>
            <a:noFill/>
          </a:ln>
        </p:spPr>
      </p:pic>
      <p:pic>
        <p:nvPicPr>
          <p:cNvPr id="402" name="Google Shape;402;p62"/>
          <p:cNvPicPr preferRelativeResize="0"/>
          <p:nvPr/>
        </p:nvPicPr>
        <p:blipFill>
          <a:blip r:embed="rId4">
            <a:alphaModFix amt="60000"/>
          </a:blip>
          <a:stretch>
            <a:fillRect/>
          </a:stretch>
        </p:blipFill>
        <p:spPr>
          <a:xfrm>
            <a:off x="18" y="990648"/>
            <a:ext cx="5007042" cy="5638747"/>
          </a:xfrm>
          <a:prstGeom prst="rect">
            <a:avLst/>
          </a:prstGeom>
          <a:noFill/>
          <a:ln>
            <a:noFill/>
          </a:ln>
        </p:spPr>
      </p:pic>
      <p:sp>
        <p:nvSpPr>
          <p:cNvPr id="403" name="Google Shape;403;p62"/>
          <p:cNvSpPr/>
          <p:nvPr/>
        </p:nvSpPr>
        <p:spPr>
          <a:xfrm>
            <a:off x="919335" y="1321778"/>
            <a:ext cx="2703600" cy="26283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4" name="Google Shape;404;p62"/>
          <p:cNvSpPr/>
          <p:nvPr/>
        </p:nvSpPr>
        <p:spPr>
          <a:xfrm>
            <a:off x="1960469" y="2329978"/>
            <a:ext cx="471900" cy="4806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05" name="Google Shape;405;p62"/>
          <p:cNvCxnSpPr>
            <a:stCxn id="404" idx="5"/>
          </p:cNvCxnSpPr>
          <p:nvPr/>
        </p:nvCxnSpPr>
        <p:spPr>
          <a:xfrm>
            <a:off x="2363261" y="2740196"/>
            <a:ext cx="2787900" cy="1612200"/>
          </a:xfrm>
          <a:prstGeom prst="straightConnector1">
            <a:avLst/>
          </a:prstGeom>
          <a:noFill/>
          <a:ln w="9525" cap="flat" cmpd="sng">
            <a:solidFill>
              <a:schemeClr val="dk2"/>
            </a:solidFill>
            <a:prstDash val="solid"/>
            <a:round/>
            <a:headEnd type="none" w="med" len="med"/>
            <a:tailEnd type="none" w="med" len="med"/>
          </a:ln>
          <a:effectLst>
            <a:outerShdw blurRad="57150" dist="19050" dir="5400000" algn="bl" rotWithShape="0">
              <a:srgbClr val="000000">
                <a:alpha val="50000"/>
              </a:srgbClr>
            </a:outerShdw>
          </a:effectLst>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3"/>
          <p:cNvSpPr/>
          <p:nvPr/>
        </p:nvSpPr>
        <p:spPr>
          <a:xfrm>
            <a:off x="2076750" y="330916"/>
            <a:ext cx="4990500" cy="63132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1" name="Google Shape;411;p63"/>
          <p:cNvSpPr txBox="1"/>
          <p:nvPr/>
        </p:nvSpPr>
        <p:spPr>
          <a:xfrm>
            <a:off x="2155125" y="1683700"/>
            <a:ext cx="4762800" cy="42585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en-US" sz="2600" b="1" u="sng" dirty="0">
                <a:solidFill>
                  <a:srgbClr val="3F3F3F"/>
                </a:solidFill>
                <a:latin typeface="Annie Use Your Telescope"/>
                <a:ea typeface="Annie Use Your Telescope"/>
                <a:cs typeface="Annie Use Your Telescope"/>
                <a:sym typeface="Annie Use Your Telescope"/>
              </a:rPr>
              <a:t>Proteins</a:t>
            </a:r>
            <a:br>
              <a:rPr lang="en-US" sz="2400" b="1" i="0" u="none" dirty="0">
                <a:solidFill>
                  <a:srgbClr val="8587C2"/>
                </a:solidFill>
                <a:latin typeface="Annie Use Your Telescope"/>
                <a:ea typeface="Annie Use Your Telescope"/>
                <a:cs typeface="Annie Use Your Telescope"/>
                <a:sym typeface="Annie Use Your Telescope"/>
              </a:rPr>
            </a:br>
            <a:r>
              <a:rPr lang="en-US" sz="2400" i="0" u="none" dirty="0">
                <a:solidFill>
                  <a:srgbClr val="595959"/>
                </a:solidFill>
                <a:latin typeface="Annie Use Your Telescope"/>
                <a:ea typeface="Annie Use Your Telescope"/>
                <a:cs typeface="Annie Use Your Telescope"/>
                <a:sym typeface="Annie Use Your Telescope"/>
              </a:rPr>
              <a:t>build </a:t>
            </a:r>
            <a:r>
              <a:rPr lang="en-US" sz="2400" dirty="0">
                <a:solidFill>
                  <a:srgbClr val="595959"/>
                </a:solidFill>
                <a:latin typeface="Annie Use Your Telescope"/>
                <a:ea typeface="Annie Use Your Telescope"/>
                <a:cs typeface="Annie Use Your Telescope"/>
                <a:sym typeface="Annie Use Your Telescope"/>
              </a:rPr>
              <a:t>&amp;</a:t>
            </a:r>
            <a:r>
              <a:rPr lang="en-US" sz="2400" i="0" u="none" dirty="0">
                <a:solidFill>
                  <a:srgbClr val="595959"/>
                </a:solidFill>
                <a:latin typeface="Annie Use Your Telescope"/>
                <a:ea typeface="Annie Use Your Telescope"/>
                <a:cs typeface="Annie Use Your Telescope"/>
                <a:sym typeface="Annie Use Your Telescope"/>
              </a:rPr>
              <a:t> maintain </a:t>
            </a:r>
            <a:r>
              <a:rPr lang="en-US" sz="2400" dirty="0">
                <a:solidFill>
                  <a:srgbClr val="595959"/>
                </a:solidFill>
                <a:latin typeface="Annie Use Your Telescope"/>
                <a:ea typeface="Annie Use Your Telescope"/>
                <a:cs typeface="Annie Use Your Telescope"/>
                <a:sym typeface="Annie Use Your Telescope"/>
              </a:rPr>
              <a:t>body</a:t>
            </a:r>
            <a:r>
              <a:rPr lang="en-US" sz="2400" b="1" i="1" dirty="0">
                <a:solidFill>
                  <a:srgbClr val="595959"/>
                </a:solidFill>
                <a:latin typeface="Annie Use Your Telescope"/>
                <a:ea typeface="Annie Use Your Telescope"/>
                <a:cs typeface="Annie Use Your Telescope"/>
                <a:sym typeface="Annie Use Your Telescope"/>
              </a:rPr>
              <a:t> &amp; m</a:t>
            </a:r>
            <a:r>
              <a:rPr lang="en-US" sz="2400" b="1" i="1" u="none" dirty="0">
                <a:solidFill>
                  <a:srgbClr val="595959"/>
                </a:solidFill>
                <a:latin typeface="Annie Use Your Telescope"/>
                <a:ea typeface="Annie Use Your Telescope"/>
                <a:cs typeface="Annie Use Your Telescope"/>
                <a:sym typeface="Annie Use Your Telescope"/>
              </a:rPr>
              <a:t>ake hormones</a:t>
            </a:r>
            <a:endParaRPr sz="2400" b="1" dirty="0">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2000"/>
              <a:buFont typeface="Arial"/>
              <a:buNone/>
            </a:pPr>
            <a:endParaRPr sz="2400" i="0" u="none" dirty="0">
              <a:solidFill>
                <a:srgbClr val="595959"/>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r>
              <a:rPr lang="en-US" sz="2600" b="1" u="sng" dirty="0">
                <a:solidFill>
                  <a:schemeClr val="dk1"/>
                </a:solidFill>
                <a:latin typeface="Annie Use Your Telescope"/>
                <a:ea typeface="Annie Use Your Telescope"/>
                <a:cs typeface="Annie Use Your Telescope"/>
                <a:sym typeface="Annie Use Your Telescope"/>
              </a:rPr>
              <a:t>C</a:t>
            </a:r>
            <a:r>
              <a:rPr lang="en-US" sz="2600" b="1" i="0" u="sng" dirty="0">
                <a:solidFill>
                  <a:schemeClr val="dk1"/>
                </a:solidFill>
                <a:latin typeface="Annie Use Your Telescope"/>
                <a:ea typeface="Annie Use Your Telescope"/>
                <a:cs typeface="Annie Use Your Telescope"/>
                <a:sym typeface="Annie Use Your Telescope"/>
              </a:rPr>
              <a:t>arbohydrates &amp; </a:t>
            </a:r>
            <a:r>
              <a:rPr lang="en-US" sz="2600" b="1" u="sng" dirty="0">
                <a:solidFill>
                  <a:schemeClr val="dk1"/>
                </a:solidFill>
                <a:latin typeface="Annie Use Your Telescope"/>
                <a:ea typeface="Annie Use Your Telescope"/>
                <a:cs typeface="Annie Use Your Telescope"/>
                <a:sym typeface="Annie Use Your Telescope"/>
              </a:rPr>
              <a:t>f</a:t>
            </a:r>
            <a:r>
              <a:rPr lang="en-US" sz="2600" b="1" i="0" u="sng" dirty="0">
                <a:solidFill>
                  <a:schemeClr val="dk1"/>
                </a:solidFill>
                <a:latin typeface="Annie Use Your Telescope"/>
                <a:ea typeface="Annie Use Your Telescope"/>
                <a:cs typeface="Annie Use Your Telescope"/>
                <a:sym typeface="Annie Use Your Telescope"/>
              </a:rPr>
              <a:t>ats: </a:t>
            </a:r>
            <a:br>
              <a:rPr lang="en-US" sz="2400" b="1" i="0" u="none" dirty="0">
                <a:solidFill>
                  <a:srgbClr val="8587C2"/>
                </a:solidFill>
                <a:latin typeface="Annie Use Your Telescope"/>
                <a:ea typeface="Annie Use Your Telescope"/>
                <a:cs typeface="Annie Use Your Telescope"/>
                <a:sym typeface="Annie Use Your Telescope"/>
              </a:rPr>
            </a:br>
            <a:r>
              <a:rPr lang="en-US" sz="2400" i="0" u="none" dirty="0">
                <a:solidFill>
                  <a:srgbClr val="595959"/>
                </a:solidFill>
                <a:latin typeface="Annie Use Your Telescope"/>
                <a:ea typeface="Annie Use Your Telescope"/>
                <a:cs typeface="Annie Use Your Telescope"/>
                <a:sym typeface="Annie Use Your Telescope"/>
              </a:rPr>
              <a:t>provide energy</a:t>
            </a:r>
            <a:r>
              <a:rPr lang="en-US" sz="2400" dirty="0">
                <a:latin typeface="Annie Use Your Telescope"/>
                <a:ea typeface="Annie Use Your Telescope"/>
                <a:cs typeface="Annie Use Your Telescope"/>
                <a:sym typeface="Annie Use Your Telescope"/>
              </a:rPr>
              <a:t> </a:t>
            </a:r>
            <a:r>
              <a:rPr lang="en-US" sz="2400" b="1" i="1" dirty="0">
                <a:solidFill>
                  <a:srgbClr val="595959"/>
                </a:solidFill>
                <a:latin typeface="Annie Use Your Telescope"/>
                <a:ea typeface="Annie Use Your Telescope"/>
                <a:cs typeface="Annie Use Your Telescope"/>
                <a:sym typeface="Annie Use Your Telescope"/>
              </a:rPr>
              <a:t>&amp; make</a:t>
            </a:r>
            <a:r>
              <a:rPr lang="en-US" sz="2400" b="1" i="1" u="none" dirty="0">
                <a:solidFill>
                  <a:srgbClr val="595959"/>
                </a:solidFill>
                <a:latin typeface="Annie Use Your Telescope"/>
                <a:ea typeface="Annie Use Your Telescope"/>
                <a:cs typeface="Annie Use Your Telescope"/>
                <a:sym typeface="Annie Use Your Telescope"/>
              </a:rPr>
              <a:t> hormones</a:t>
            </a:r>
            <a:endParaRPr sz="2400" b="1" dirty="0">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2000"/>
              <a:buFont typeface="Arial"/>
              <a:buNone/>
            </a:pPr>
            <a:endParaRPr sz="2400" b="1" i="0" u="none" dirty="0">
              <a:solidFill>
                <a:srgbClr val="595959"/>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r>
              <a:rPr lang="en-US" sz="2600" b="1" u="sng" dirty="0">
                <a:solidFill>
                  <a:schemeClr val="dk1"/>
                </a:solidFill>
                <a:latin typeface="Annie Use Your Telescope"/>
                <a:ea typeface="Annie Use Your Telescope"/>
                <a:cs typeface="Annie Use Your Telescope"/>
                <a:sym typeface="Annie Use Your Telescope"/>
              </a:rPr>
              <a:t>V</a:t>
            </a:r>
            <a:r>
              <a:rPr lang="en-US" sz="2600" b="1" i="0" u="sng" dirty="0">
                <a:solidFill>
                  <a:schemeClr val="dk1"/>
                </a:solidFill>
                <a:latin typeface="Annie Use Your Telescope"/>
                <a:ea typeface="Annie Use Your Telescope"/>
                <a:cs typeface="Annie Use Your Telescope"/>
                <a:sym typeface="Annie Use Your Telescope"/>
              </a:rPr>
              <a:t>itamins &amp; </a:t>
            </a:r>
            <a:r>
              <a:rPr lang="en-US" sz="2600" b="1" u="sng" dirty="0">
                <a:solidFill>
                  <a:schemeClr val="dk1"/>
                </a:solidFill>
                <a:latin typeface="Annie Use Your Telescope"/>
                <a:ea typeface="Annie Use Your Telescope"/>
                <a:cs typeface="Annie Use Your Telescope"/>
                <a:sym typeface="Annie Use Your Telescope"/>
              </a:rPr>
              <a:t>m</a:t>
            </a:r>
            <a:r>
              <a:rPr lang="en-US" sz="2600" b="1" i="0" u="sng" dirty="0">
                <a:solidFill>
                  <a:schemeClr val="dk1"/>
                </a:solidFill>
                <a:latin typeface="Annie Use Your Telescope"/>
                <a:ea typeface="Annie Use Your Telescope"/>
                <a:cs typeface="Annie Use Your Telescope"/>
                <a:sym typeface="Annie Use Your Telescope"/>
              </a:rPr>
              <a:t>inerals: </a:t>
            </a:r>
            <a:br>
              <a:rPr lang="en-US" sz="2400" b="1" i="0" u="none" dirty="0">
                <a:solidFill>
                  <a:srgbClr val="8587C2"/>
                </a:solidFill>
                <a:latin typeface="Annie Use Your Telescope"/>
                <a:ea typeface="Annie Use Your Telescope"/>
                <a:cs typeface="Annie Use Your Telescope"/>
                <a:sym typeface="Annie Use Your Telescope"/>
              </a:rPr>
            </a:br>
            <a:r>
              <a:rPr lang="en-US" sz="2400" i="0" u="none" dirty="0">
                <a:solidFill>
                  <a:srgbClr val="595959"/>
                </a:solidFill>
                <a:latin typeface="Annie Use Your Telescope"/>
                <a:ea typeface="Annie Use Your Telescope"/>
                <a:cs typeface="Annie Use Your Telescope"/>
                <a:sym typeface="Annie Use Your Telescope"/>
              </a:rPr>
              <a:t>build </a:t>
            </a:r>
            <a:r>
              <a:rPr lang="en-US" sz="2400" dirty="0">
                <a:solidFill>
                  <a:srgbClr val="595959"/>
                </a:solidFill>
                <a:latin typeface="Annie Use Your Telescope"/>
                <a:ea typeface="Annie Use Your Telescope"/>
                <a:cs typeface="Annie Use Your Telescope"/>
                <a:sym typeface="Annie Use Your Telescope"/>
              </a:rPr>
              <a:t>&amp;</a:t>
            </a:r>
            <a:r>
              <a:rPr lang="en-US" sz="2400" i="0" u="none" dirty="0">
                <a:solidFill>
                  <a:srgbClr val="595959"/>
                </a:solidFill>
                <a:latin typeface="Annie Use Your Telescope"/>
                <a:ea typeface="Annie Use Your Telescope"/>
                <a:cs typeface="Annie Use Your Telescope"/>
                <a:sym typeface="Annie Use Your Telescope"/>
              </a:rPr>
              <a:t> maintain </a:t>
            </a:r>
            <a:r>
              <a:rPr lang="en-US" sz="2400" dirty="0">
                <a:solidFill>
                  <a:srgbClr val="595959"/>
                </a:solidFill>
                <a:latin typeface="Annie Use Your Telescope"/>
                <a:ea typeface="Annie Use Your Telescope"/>
                <a:cs typeface="Annie Use Your Telescope"/>
                <a:sym typeface="Annie Use Your Telescope"/>
              </a:rPr>
              <a:t>body</a:t>
            </a:r>
            <a:r>
              <a:rPr lang="en-US" sz="2400" dirty="0">
                <a:latin typeface="Annie Use Your Telescope"/>
                <a:ea typeface="Annie Use Your Telescope"/>
                <a:cs typeface="Annie Use Your Telescope"/>
                <a:sym typeface="Annie Use Your Telescope"/>
              </a:rPr>
              <a:t> </a:t>
            </a:r>
            <a:r>
              <a:rPr lang="en-US" sz="2400" b="1" i="1" dirty="0">
                <a:solidFill>
                  <a:srgbClr val="595959"/>
                </a:solidFill>
                <a:latin typeface="Annie Use Your Telescope"/>
                <a:ea typeface="Annie Use Your Telescope"/>
                <a:cs typeface="Annie Use Your Telescope"/>
                <a:sym typeface="Annie Use Your Telescope"/>
              </a:rPr>
              <a:t>&amp; </a:t>
            </a:r>
            <a:r>
              <a:rPr lang="en-US" sz="2400" b="1" i="1" u="none" dirty="0">
                <a:solidFill>
                  <a:srgbClr val="595959"/>
                </a:solidFill>
                <a:latin typeface="Annie Use Your Telescope"/>
                <a:ea typeface="Annie Use Your Telescope"/>
                <a:cs typeface="Annie Use Your Telescope"/>
                <a:sym typeface="Annie Use Your Telescope"/>
              </a:rPr>
              <a:t>balance hormones</a:t>
            </a:r>
            <a:endParaRPr sz="2400" b="1" dirty="0">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br>
              <a:rPr lang="en-US" sz="2400" i="1" dirty="0">
                <a:solidFill>
                  <a:srgbClr val="595959"/>
                </a:solidFill>
                <a:latin typeface="Annie Use Your Telescope"/>
                <a:ea typeface="Annie Use Your Telescope"/>
                <a:cs typeface="Annie Use Your Telescope"/>
                <a:sym typeface="Annie Use Your Telescope"/>
              </a:rPr>
            </a:br>
            <a:r>
              <a:rPr lang="en-US" sz="2600" b="1" i="1" u="sng" dirty="0">
                <a:solidFill>
                  <a:srgbClr val="595959"/>
                </a:solidFill>
                <a:latin typeface="Annie Use Your Telescope"/>
                <a:ea typeface="Annie Use Your Telescope"/>
                <a:cs typeface="Annie Use Your Telescope"/>
                <a:sym typeface="Annie Use Your Telescope"/>
              </a:rPr>
              <a:t>Water: </a:t>
            </a:r>
            <a:r>
              <a:rPr lang="en-US" sz="2600" b="1" i="0" u="none" dirty="0">
                <a:solidFill>
                  <a:srgbClr val="595959"/>
                </a:solidFill>
                <a:latin typeface="Annie Use Your Telescope"/>
                <a:ea typeface="Annie Use Your Telescope"/>
                <a:cs typeface="Annie Use Your Telescope"/>
                <a:sym typeface="Annie Use Your Telescope"/>
              </a:rPr>
              <a:t>c</a:t>
            </a:r>
            <a:r>
              <a:rPr lang="en-US" sz="2400" i="0" u="none" dirty="0">
                <a:solidFill>
                  <a:srgbClr val="595959"/>
                </a:solidFill>
                <a:latin typeface="Annie Use Your Telescope"/>
                <a:ea typeface="Annie Use Your Telescope"/>
                <a:cs typeface="Annie Use Your Telescope"/>
                <a:sym typeface="Annie Use Your Telescope"/>
              </a:rPr>
              <a:t>arries nutrients; energizes muscle; clears waste</a:t>
            </a:r>
            <a:r>
              <a:rPr lang="en-US" sz="2400" dirty="0">
                <a:latin typeface="Annie Use Your Telescope"/>
                <a:ea typeface="Annie Use Your Telescope"/>
                <a:cs typeface="Annie Use Your Telescope"/>
                <a:sym typeface="Annie Use Your Telescope"/>
              </a:rPr>
              <a:t> </a:t>
            </a:r>
            <a:r>
              <a:rPr lang="en-US" sz="2400" b="1" i="1" dirty="0">
                <a:solidFill>
                  <a:srgbClr val="595959"/>
                </a:solidFill>
                <a:latin typeface="Annie Use Your Telescope"/>
                <a:ea typeface="Annie Use Your Telescope"/>
                <a:cs typeface="Annie Use Your Telescope"/>
                <a:sym typeface="Annie Use Your Telescope"/>
              </a:rPr>
              <a:t>&amp; balances </a:t>
            </a:r>
            <a:r>
              <a:rPr lang="en-US" sz="2400" b="1" i="1" u="none" dirty="0">
                <a:solidFill>
                  <a:srgbClr val="595959"/>
                </a:solidFill>
                <a:latin typeface="Annie Use Your Telescope"/>
                <a:ea typeface="Annie Use Your Telescope"/>
                <a:cs typeface="Annie Use Your Telescope"/>
                <a:sym typeface="Annie Use Your Telescope"/>
              </a:rPr>
              <a:t>hormones</a:t>
            </a:r>
            <a:endParaRPr sz="2400" b="1" dirty="0">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595959"/>
              </a:solidFill>
              <a:latin typeface="Annie Use Your Telescope"/>
              <a:ea typeface="Annie Use Your Telescope"/>
              <a:cs typeface="Annie Use Your Telescope"/>
              <a:sym typeface="Annie Use Your Telescope"/>
            </a:endParaRPr>
          </a:p>
          <a:p>
            <a:pPr marL="0" marR="0" lvl="0" indent="114300" algn="l" rtl="0">
              <a:lnSpc>
                <a:spcPct val="110000"/>
              </a:lnSpc>
              <a:spcBef>
                <a:spcPts val="0"/>
              </a:spcBef>
              <a:spcAft>
                <a:spcPts val="0"/>
              </a:spcAft>
              <a:buClr>
                <a:srgbClr val="595959"/>
              </a:buClr>
              <a:buSzPts val="1800"/>
              <a:buFont typeface="Arial"/>
              <a:buNone/>
            </a:pPr>
            <a:endParaRPr sz="2400" b="1" i="0" u="none" dirty="0">
              <a:solidFill>
                <a:srgbClr val="595959"/>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595959"/>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595959"/>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595959"/>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595959"/>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595959"/>
              </a:solidFill>
              <a:latin typeface="Annie Use Your Telescope"/>
              <a:ea typeface="Annie Use Your Telescope"/>
              <a:cs typeface="Annie Use Your Telescope"/>
              <a:sym typeface="Annie Use Your Telescope"/>
            </a:endParaRPr>
          </a:p>
          <a:p>
            <a:pPr marL="0" marR="0" lvl="0" indent="0" algn="l" rtl="0">
              <a:lnSpc>
                <a:spcPct val="100000"/>
              </a:lnSpc>
              <a:spcBef>
                <a:spcPts val="0"/>
              </a:spcBef>
              <a:spcAft>
                <a:spcPts val="0"/>
              </a:spcAft>
              <a:buNone/>
            </a:pPr>
            <a:endParaRPr sz="2400" i="0" u="none" strike="noStrike" cap="none" dirty="0">
              <a:solidFill>
                <a:srgbClr val="595959"/>
              </a:solidFill>
              <a:latin typeface="Annie Use Your Telescope"/>
              <a:ea typeface="Annie Use Your Telescope"/>
              <a:cs typeface="Annie Use Your Telescope"/>
              <a:sym typeface="Annie Use Your Telescope"/>
            </a:endParaRPr>
          </a:p>
        </p:txBody>
      </p:sp>
      <p:sp>
        <p:nvSpPr>
          <p:cNvPr id="412" name="Google Shape;412;p63"/>
          <p:cNvSpPr txBox="1"/>
          <p:nvPr/>
        </p:nvSpPr>
        <p:spPr>
          <a:xfrm>
            <a:off x="3692254" y="500724"/>
            <a:ext cx="1759500" cy="86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strike="sngStrike">
                <a:latin typeface="Annie Use Your Telescope"/>
                <a:ea typeface="Annie Use Your Telescope"/>
                <a:cs typeface="Annie Use Your Telescope"/>
                <a:sym typeface="Annie Use Your Telescope"/>
              </a:rPr>
              <a:t>To-Do List: </a:t>
            </a:r>
            <a:br>
              <a:rPr lang="en-US" sz="2900">
                <a:latin typeface="Annie Use Your Telescope"/>
                <a:ea typeface="Annie Use Your Telescope"/>
                <a:cs typeface="Annie Use Your Telescope"/>
                <a:sym typeface="Annie Use Your Telescope"/>
              </a:rPr>
            </a:br>
            <a:r>
              <a:rPr lang="en-US" sz="2900">
                <a:latin typeface="Annie Use Your Telescope"/>
                <a:ea typeface="Annie Use Your Telescope"/>
                <a:cs typeface="Annie Use Your Telescope"/>
                <a:sym typeface="Annie Use Your Telescope"/>
              </a:rPr>
              <a:t>To Eat List:</a:t>
            </a:r>
            <a:endParaRPr sz="2900">
              <a:latin typeface="Annie Use Your Telescope"/>
              <a:ea typeface="Annie Use Your Telescope"/>
              <a:cs typeface="Annie Use Your Telescope"/>
              <a:sym typeface="Annie Use Your Telescope"/>
            </a:endParaRPr>
          </a:p>
        </p:txBody>
      </p:sp>
      <p:grpSp>
        <p:nvGrpSpPr>
          <p:cNvPr id="413" name="Google Shape;413;p63"/>
          <p:cNvGrpSpPr/>
          <p:nvPr/>
        </p:nvGrpSpPr>
        <p:grpSpPr>
          <a:xfrm>
            <a:off x="4254313" y="213873"/>
            <a:ext cx="401068" cy="408414"/>
            <a:chOff x="991144" y="76203"/>
            <a:chExt cx="471900" cy="480600"/>
          </a:xfrm>
        </p:grpSpPr>
        <p:sp>
          <p:nvSpPr>
            <p:cNvPr id="414" name="Google Shape;414;p63"/>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 name="Google Shape;415;p63"/>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416" name="Google Shape;416;p63"/>
          <p:cNvPicPr preferRelativeResize="0"/>
          <p:nvPr/>
        </p:nvPicPr>
        <p:blipFill>
          <a:blip r:embed="rId3">
            <a:alphaModFix/>
          </a:blip>
          <a:stretch>
            <a:fillRect/>
          </a:stretch>
        </p:blipFill>
        <p:spPr>
          <a:xfrm>
            <a:off x="6744850" y="2192300"/>
            <a:ext cx="2416838" cy="2713751"/>
          </a:xfrm>
          <a:prstGeom prst="rect">
            <a:avLst/>
          </a:prstGeom>
          <a:noFill/>
          <a:ln>
            <a:noFill/>
          </a:ln>
        </p:spPr>
      </p:pic>
      <p:pic>
        <p:nvPicPr>
          <p:cNvPr id="417" name="Google Shape;417;p63"/>
          <p:cNvPicPr preferRelativeResize="0"/>
          <p:nvPr/>
        </p:nvPicPr>
        <p:blipFill rotWithShape="1">
          <a:blip r:embed="rId4">
            <a:alphaModFix/>
          </a:blip>
          <a:srcRect r="4725"/>
          <a:stretch/>
        </p:blipFill>
        <p:spPr>
          <a:xfrm rot="857184">
            <a:off x="6645383" y="3753479"/>
            <a:ext cx="2615786" cy="2990718"/>
          </a:xfrm>
          <a:prstGeom prst="rect">
            <a:avLst/>
          </a:prstGeom>
          <a:noFill/>
          <a:ln>
            <a:noFill/>
          </a:ln>
        </p:spPr>
      </p:pic>
      <p:pic>
        <p:nvPicPr>
          <p:cNvPr id="418" name="Google Shape;418;p63"/>
          <p:cNvPicPr preferRelativeResize="0"/>
          <p:nvPr/>
        </p:nvPicPr>
        <p:blipFill>
          <a:blip r:embed="rId5">
            <a:alphaModFix/>
          </a:blip>
          <a:stretch>
            <a:fillRect/>
          </a:stretch>
        </p:blipFill>
        <p:spPr>
          <a:xfrm rot="-469457">
            <a:off x="-98720" y="1301614"/>
            <a:ext cx="1723283" cy="1877226"/>
          </a:xfrm>
          <a:prstGeom prst="rect">
            <a:avLst/>
          </a:prstGeom>
          <a:noFill/>
          <a:ln>
            <a:noFill/>
          </a:ln>
        </p:spPr>
      </p:pic>
      <p:pic>
        <p:nvPicPr>
          <p:cNvPr id="419" name="Google Shape;419;p63"/>
          <p:cNvPicPr preferRelativeResize="0"/>
          <p:nvPr/>
        </p:nvPicPr>
        <p:blipFill rotWithShape="1">
          <a:blip r:embed="rId6">
            <a:alphaModFix/>
          </a:blip>
          <a:srcRect l="25203" t="8975" r="23023" b="74038"/>
          <a:stretch/>
        </p:blipFill>
        <p:spPr>
          <a:xfrm>
            <a:off x="3144400" y="698475"/>
            <a:ext cx="2784249" cy="1164925"/>
          </a:xfrm>
          <a:prstGeom prst="rect">
            <a:avLst/>
          </a:prstGeom>
          <a:noFill/>
          <a:ln>
            <a:noFill/>
          </a:ln>
        </p:spPr>
      </p:pic>
      <p:pic>
        <p:nvPicPr>
          <p:cNvPr id="420" name="Google Shape;420;p63"/>
          <p:cNvPicPr preferRelativeResize="0"/>
          <p:nvPr/>
        </p:nvPicPr>
        <p:blipFill>
          <a:blip r:embed="rId7">
            <a:alphaModFix/>
          </a:blip>
          <a:stretch>
            <a:fillRect/>
          </a:stretch>
        </p:blipFill>
        <p:spPr>
          <a:xfrm rot="-519935">
            <a:off x="-219159" y="3018857"/>
            <a:ext cx="2210270" cy="2407724"/>
          </a:xfrm>
          <a:prstGeom prst="rect">
            <a:avLst/>
          </a:prstGeom>
          <a:noFill/>
          <a:ln>
            <a:noFill/>
          </a:ln>
        </p:spPr>
      </p:pic>
      <p:pic>
        <p:nvPicPr>
          <p:cNvPr id="421" name="Google Shape;421;p63"/>
          <p:cNvPicPr preferRelativeResize="0"/>
          <p:nvPr/>
        </p:nvPicPr>
        <p:blipFill>
          <a:blip r:embed="rId8">
            <a:alphaModFix/>
          </a:blip>
          <a:stretch>
            <a:fillRect/>
          </a:stretch>
        </p:blipFill>
        <p:spPr>
          <a:xfrm>
            <a:off x="383175" y="4810541"/>
            <a:ext cx="1771950" cy="1930244"/>
          </a:xfrm>
          <a:prstGeom prst="rect">
            <a:avLst/>
          </a:prstGeom>
          <a:noFill/>
          <a:ln>
            <a:noFill/>
          </a:ln>
        </p:spPr>
      </p:pic>
      <p:pic>
        <p:nvPicPr>
          <p:cNvPr id="422" name="Google Shape;422;p63"/>
          <p:cNvPicPr preferRelativeResize="0"/>
          <p:nvPr/>
        </p:nvPicPr>
        <p:blipFill>
          <a:blip r:embed="rId9">
            <a:alphaModFix/>
          </a:blip>
          <a:stretch>
            <a:fillRect/>
          </a:stretch>
        </p:blipFill>
        <p:spPr>
          <a:xfrm>
            <a:off x="709500" y="1546741"/>
            <a:ext cx="1771950" cy="1930244"/>
          </a:xfrm>
          <a:prstGeom prst="rect">
            <a:avLst/>
          </a:prstGeom>
          <a:noFill/>
          <a:ln>
            <a:noFill/>
          </a:ln>
        </p:spPr>
      </p:pic>
      <p:pic>
        <p:nvPicPr>
          <p:cNvPr id="423" name="Google Shape;423;p63"/>
          <p:cNvPicPr preferRelativeResize="0"/>
          <p:nvPr/>
        </p:nvPicPr>
        <p:blipFill>
          <a:blip r:embed="rId10">
            <a:alphaModFix/>
          </a:blip>
          <a:stretch>
            <a:fillRect/>
          </a:stretch>
        </p:blipFill>
        <p:spPr>
          <a:xfrm>
            <a:off x="0" y="5195602"/>
            <a:ext cx="1771950" cy="1930248"/>
          </a:xfrm>
          <a:prstGeom prst="rect">
            <a:avLst/>
          </a:prstGeom>
          <a:noFill/>
          <a:ln>
            <a:noFill/>
          </a:ln>
        </p:spPr>
      </p:pic>
      <p:sp>
        <p:nvSpPr>
          <p:cNvPr id="424" name="Google Shape;424;p63"/>
          <p:cNvSpPr txBox="1"/>
          <p:nvPr/>
        </p:nvSpPr>
        <p:spPr>
          <a:xfrm>
            <a:off x="8234100" y="6358025"/>
            <a:ext cx="9099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©FEMM </a:t>
            </a:r>
            <a:endParaRPr sz="1000">
              <a:solidFill>
                <a:srgbClr val="666666"/>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4"/>
          <p:cNvSpPr/>
          <p:nvPr/>
        </p:nvSpPr>
        <p:spPr>
          <a:xfrm>
            <a:off x="1895600" y="303875"/>
            <a:ext cx="5291700" cy="63132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0" name="Google Shape;430;p64"/>
          <p:cNvSpPr txBox="1"/>
          <p:nvPr/>
        </p:nvSpPr>
        <p:spPr>
          <a:xfrm>
            <a:off x="2055100" y="978250"/>
            <a:ext cx="5193300" cy="56007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br>
              <a:rPr lang="en-US" sz="2300" b="1" dirty="0">
                <a:solidFill>
                  <a:srgbClr val="595959"/>
                </a:solidFill>
                <a:latin typeface="Annie Use Your Telescope"/>
                <a:ea typeface="Annie Use Your Telescope"/>
                <a:cs typeface="Annie Use Your Telescope"/>
                <a:sym typeface="Annie Use Your Telescope"/>
              </a:rPr>
            </a:br>
            <a:br>
              <a:rPr lang="en-US" sz="2300" b="1" dirty="0">
                <a:solidFill>
                  <a:srgbClr val="595959"/>
                </a:solidFill>
                <a:latin typeface="Annie Use Your Telescope"/>
                <a:ea typeface="Annie Use Your Telescope"/>
                <a:cs typeface="Annie Use Your Telescope"/>
                <a:sym typeface="Annie Use Your Telescope"/>
              </a:rPr>
            </a:br>
            <a:r>
              <a:rPr lang="en-US" sz="2300" dirty="0">
                <a:solidFill>
                  <a:srgbClr val="3F3F3F"/>
                </a:solidFill>
                <a:latin typeface="Annie Use Your Telescope"/>
                <a:ea typeface="Annie Use Your Telescope"/>
                <a:cs typeface="Annie Use Your Telescope"/>
                <a:sym typeface="Annie Use Your Telescope"/>
              </a:rPr>
              <a:t>Protein:</a:t>
            </a:r>
            <a:r>
              <a:rPr lang="en-US" sz="2300" b="1" dirty="0">
                <a:solidFill>
                  <a:srgbClr val="3F3F3F"/>
                </a:solidFill>
                <a:latin typeface="Annie Use Your Telescope"/>
                <a:ea typeface="Annie Use Your Telescope"/>
                <a:cs typeface="Annie Use Your Telescope"/>
                <a:sym typeface="Annie Use Your Telescope"/>
              </a:rPr>
              <a:t> </a:t>
            </a:r>
            <a:r>
              <a:rPr lang="en-US" sz="2300" u="sng" dirty="0">
                <a:solidFill>
                  <a:srgbClr val="595959"/>
                </a:solidFill>
                <a:latin typeface="Annie Use Your Telescope"/>
                <a:ea typeface="Annie Use Your Telescope"/>
                <a:cs typeface="Annie Use Your Telescope"/>
                <a:sym typeface="Annie Use Your Telescope"/>
              </a:rPr>
              <a:t>nuts, eggs, </a:t>
            </a:r>
            <a:r>
              <a:rPr lang="en-US" sz="2300" u="sng" dirty="0" err="1">
                <a:solidFill>
                  <a:srgbClr val="595959"/>
                </a:solidFill>
                <a:latin typeface="Annie Use Your Telescope"/>
                <a:ea typeface="Annie Use Your Telescope"/>
                <a:cs typeface="Annie Use Your Telescope"/>
                <a:sym typeface="Annie Use Your Telescope"/>
              </a:rPr>
              <a:t>greek</a:t>
            </a:r>
            <a:r>
              <a:rPr lang="en-US" sz="2300" u="sng" dirty="0">
                <a:solidFill>
                  <a:srgbClr val="595959"/>
                </a:solidFill>
                <a:latin typeface="Annie Use Your Telescope"/>
                <a:ea typeface="Annie Use Your Telescope"/>
                <a:cs typeface="Annie Use Your Telescope"/>
                <a:sym typeface="Annie Use Your Telescope"/>
              </a:rPr>
              <a:t> yogurt,  beans, fish, chicken, beef, etc.!</a:t>
            </a:r>
            <a:br>
              <a:rPr lang="en-US" sz="2300" u="sng" dirty="0">
                <a:solidFill>
                  <a:srgbClr val="595959"/>
                </a:solidFill>
                <a:latin typeface="Annie Use Your Telescope"/>
                <a:ea typeface="Annie Use Your Telescope"/>
                <a:cs typeface="Annie Use Your Telescope"/>
                <a:sym typeface="Annie Use Your Telescope"/>
              </a:rPr>
            </a:br>
            <a:endParaRPr sz="2300" u="sng" dirty="0">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None/>
            </a:pPr>
            <a:r>
              <a:rPr lang="en-US" sz="2300" dirty="0">
                <a:solidFill>
                  <a:schemeClr val="dk1"/>
                </a:solidFill>
                <a:latin typeface="Annie Use Your Telescope"/>
                <a:ea typeface="Annie Use Your Telescope"/>
                <a:cs typeface="Annie Use Your Telescope"/>
                <a:sym typeface="Annie Use Your Telescope"/>
              </a:rPr>
              <a:t>Carbohydrates:</a:t>
            </a:r>
            <a:r>
              <a:rPr lang="en-US" sz="2300" dirty="0">
                <a:solidFill>
                  <a:srgbClr val="8587C2"/>
                </a:solidFill>
                <a:latin typeface="Annie Use Your Telescope"/>
                <a:ea typeface="Annie Use Your Telescope"/>
                <a:cs typeface="Annie Use Your Telescope"/>
                <a:sym typeface="Annie Use Your Telescope"/>
              </a:rPr>
              <a:t> </a:t>
            </a:r>
            <a:r>
              <a:rPr lang="en-US" sz="2300" u="sng" dirty="0">
                <a:solidFill>
                  <a:srgbClr val="595959"/>
                </a:solidFill>
                <a:latin typeface="Annie Use Your Telescope"/>
                <a:ea typeface="Annie Use Your Telescope"/>
                <a:cs typeface="Annie Use Your Telescope"/>
                <a:sym typeface="Annie Use Your Telescope"/>
              </a:rPr>
              <a:t>whole wheat bread, pasta, rice, quinoa</a:t>
            </a:r>
            <a:br>
              <a:rPr lang="en-US" sz="2300" dirty="0">
                <a:solidFill>
                  <a:srgbClr val="595959"/>
                </a:solidFill>
                <a:latin typeface="Annie Use Your Telescope"/>
                <a:ea typeface="Annie Use Your Telescope"/>
                <a:cs typeface="Annie Use Your Telescope"/>
                <a:sym typeface="Annie Use Your Telescope"/>
              </a:rPr>
            </a:br>
            <a:br>
              <a:rPr lang="en-US" sz="2300" b="1" dirty="0">
                <a:solidFill>
                  <a:srgbClr val="8587C2"/>
                </a:solidFill>
                <a:latin typeface="Annie Use Your Telescope"/>
                <a:ea typeface="Annie Use Your Telescope"/>
                <a:cs typeface="Annie Use Your Telescope"/>
                <a:sym typeface="Annie Use Your Telescope"/>
              </a:rPr>
            </a:br>
            <a:r>
              <a:rPr lang="en-US" sz="2300" dirty="0">
                <a:solidFill>
                  <a:schemeClr val="dk1"/>
                </a:solidFill>
                <a:latin typeface="Annie Use Your Telescope"/>
                <a:ea typeface="Annie Use Your Telescope"/>
                <a:cs typeface="Annie Use Your Telescope"/>
                <a:sym typeface="Annie Use Your Telescope"/>
              </a:rPr>
              <a:t>Fats</a:t>
            </a:r>
            <a:r>
              <a:rPr lang="en-US" sz="2000" b="1" dirty="0">
                <a:latin typeface="Annie Use Your Telescope"/>
                <a:ea typeface="Annie Use Your Telescope"/>
                <a:cs typeface="Annie Use Your Telescope"/>
                <a:sym typeface="Annie Use Your Telescope"/>
              </a:rPr>
              <a:t>:</a:t>
            </a:r>
            <a:r>
              <a:rPr lang="en-US" sz="2000" b="1" u="sng" dirty="0">
                <a:latin typeface="Annie Use Your Telescope"/>
                <a:ea typeface="Annie Use Your Telescope"/>
                <a:cs typeface="Annie Use Your Telescope"/>
                <a:sym typeface="Annie Use Your Telescope"/>
              </a:rPr>
              <a:t> </a:t>
            </a:r>
            <a:r>
              <a:rPr lang="en-US" sz="2300" b="1" u="sng" dirty="0">
                <a:solidFill>
                  <a:srgbClr val="595959"/>
                </a:solidFill>
                <a:latin typeface="Annie Use Your Telescope"/>
                <a:ea typeface="Annie Use Your Telescope"/>
                <a:cs typeface="Annie Use Your Telescope"/>
                <a:sym typeface="Annie Use Your Telescope"/>
              </a:rPr>
              <a:t>nuts, olive oil, butter, milk, cheese</a:t>
            </a:r>
            <a:endParaRPr sz="2300" b="1" u="sng" dirty="0">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None/>
            </a:pPr>
            <a:endParaRPr sz="2400" b="1" dirty="0">
              <a:solidFill>
                <a:srgbClr val="595959"/>
              </a:solidFill>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None/>
            </a:pPr>
            <a:r>
              <a:rPr lang="en-US" sz="2300" dirty="0">
                <a:solidFill>
                  <a:schemeClr val="dk1"/>
                </a:solidFill>
                <a:latin typeface="Annie Use Your Telescope"/>
                <a:ea typeface="Annie Use Your Telescope"/>
                <a:cs typeface="Annie Use Your Telescope"/>
                <a:sym typeface="Annie Use Your Telescope"/>
              </a:rPr>
              <a:t>Vitamins &amp; minerals: </a:t>
            </a:r>
            <a:r>
              <a:rPr lang="en-US" sz="2300" b="1" u="sng" dirty="0">
                <a:solidFill>
                  <a:srgbClr val="595959"/>
                </a:solidFill>
                <a:latin typeface="Annie Use Your Telescope"/>
                <a:ea typeface="Annie Use Your Telescope"/>
                <a:cs typeface="Annie Use Your Telescope"/>
                <a:sym typeface="Annie Use Your Telescope"/>
              </a:rPr>
              <a:t>fruits &amp; vegetables</a:t>
            </a:r>
            <a:br>
              <a:rPr lang="en-US" sz="2300" b="1" u="sng" dirty="0">
                <a:solidFill>
                  <a:srgbClr val="595959"/>
                </a:solidFill>
                <a:latin typeface="Annie Use Your Telescope"/>
                <a:ea typeface="Annie Use Your Telescope"/>
                <a:cs typeface="Annie Use Your Telescope"/>
                <a:sym typeface="Annie Use Your Telescope"/>
              </a:rPr>
            </a:br>
            <a:r>
              <a:rPr lang="en-US" sz="2300" dirty="0">
                <a:solidFill>
                  <a:srgbClr val="595959"/>
                </a:solidFill>
                <a:latin typeface="Annie Use Your Telescope"/>
                <a:ea typeface="Annie Use Your Telescope"/>
                <a:cs typeface="Annie Use Your Telescope"/>
                <a:sym typeface="Annie Use Your Telescope"/>
              </a:rPr>
              <a:t>(think of eating all the colors of the rainbow)</a:t>
            </a:r>
          </a:p>
          <a:p>
            <a:pPr marL="0" lvl="0" indent="0" algn="l" rtl="0">
              <a:lnSpc>
                <a:spcPct val="110000"/>
              </a:lnSpc>
              <a:spcBef>
                <a:spcPts val="0"/>
              </a:spcBef>
              <a:spcAft>
                <a:spcPts val="0"/>
              </a:spcAft>
              <a:buNone/>
            </a:pPr>
            <a:br>
              <a:rPr lang="en-US" sz="2300" b="1" i="1" u="sng" dirty="0">
                <a:solidFill>
                  <a:srgbClr val="595959"/>
                </a:solidFill>
                <a:latin typeface="Annie Use Your Telescope"/>
                <a:ea typeface="Annie Use Your Telescope"/>
                <a:cs typeface="Annie Use Your Telescope"/>
                <a:sym typeface="Annie Use Your Telescope"/>
              </a:rPr>
            </a:br>
            <a:r>
              <a:rPr lang="en-US" sz="2300" dirty="0">
                <a:solidFill>
                  <a:srgbClr val="595959"/>
                </a:solidFill>
                <a:latin typeface="Annie Use Your Telescope"/>
                <a:ea typeface="Annie Use Your Telescope"/>
                <a:cs typeface="Annie Use Your Telescope"/>
                <a:sym typeface="Annie Use Your Telescope"/>
              </a:rPr>
              <a:t>Water: </a:t>
            </a:r>
            <a:r>
              <a:rPr lang="en-US" sz="2300" b="1" i="0" u="none" dirty="0">
                <a:solidFill>
                  <a:srgbClr val="8587C2"/>
                </a:solidFill>
                <a:latin typeface="Annie Use Your Telescope"/>
                <a:ea typeface="Annie Use Your Telescope"/>
                <a:cs typeface="Annie Use Your Telescope"/>
                <a:sym typeface="Annie Use Your Telescope"/>
              </a:rPr>
              <a:t> </a:t>
            </a:r>
            <a:r>
              <a:rPr lang="en-US" sz="2300" u="sng" dirty="0">
                <a:solidFill>
                  <a:srgbClr val="595959"/>
                </a:solidFill>
                <a:latin typeface="Annie Use Your Telescope"/>
                <a:ea typeface="Annie Use Your Telescope"/>
                <a:cs typeface="Annie Use Your Telescope"/>
                <a:sym typeface="Annie Use Your Telescope"/>
              </a:rPr>
              <a:t>just water! </a:t>
            </a:r>
            <a:r>
              <a:rPr lang="en-US" sz="2300" dirty="0">
                <a:solidFill>
                  <a:srgbClr val="595959"/>
                </a:solidFill>
                <a:latin typeface="Annie Use Your Telescope"/>
                <a:ea typeface="Annie Use Your Telescope"/>
                <a:cs typeface="Annie Use Your Telescope"/>
                <a:sym typeface="Annie Use Your Telescope"/>
              </a:rPr>
              <a:t>- not sugary drinks </a:t>
            </a:r>
            <a:endParaRPr sz="2300" i="0" u="none" dirty="0">
              <a:solidFill>
                <a:srgbClr val="595959"/>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300" i="0" u="none" strike="noStrike" cap="none" dirty="0">
              <a:solidFill>
                <a:srgbClr val="595959"/>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300" i="0" u="none" strike="noStrike" cap="none" dirty="0">
              <a:solidFill>
                <a:srgbClr val="595959"/>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300" i="0" u="none" strike="noStrike" cap="none" dirty="0">
              <a:solidFill>
                <a:srgbClr val="595959"/>
              </a:solidFill>
              <a:latin typeface="Annie Use Your Telescope"/>
              <a:ea typeface="Annie Use Your Telescope"/>
              <a:cs typeface="Annie Use Your Telescope"/>
              <a:sym typeface="Annie Use Your Telescope"/>
            </a:endParaRPr>
          </a:p>
          <a:p>
            <a:pPr marL="0" marR="0" lvl="0" indent="0" algn="l" rtl="0">
              <a:lnSpc>
                <a:spcPct val="100000"/>
              </a:lnSpc>
              <a:spcBef>
                <a:spcPts val="0"/>
              </a:spcBef>
              <a:spcAft>
                <a:spcPts val="0"/>
              </a:spcAft>
              <a:buNone/>
            </a:pPr>
            <a:endParaRPr sz="2300" i="0" u="none" strike="noStrike" cap="none" dirty="0">
              <a:solidFill>
                <a:srgbClr val="595959"/>
              </a:solidFill>
              <a:latin typeface="Annie Use Your Telescope"/>
              <a:ea typeface="Annie Use Your Telescope"/>
              <a:cs typeface="Annie Use Your Telescope"/>
              <a:sym typeface="Annie Use Your Telescope"/>
            </a:endParaRPr>
          </a:p>
        </p:txBody>
      </p:sp>
      <p:sp>
        <p:nvSpPr>
          <p:cNvPr id="431" name="Google Shape;431;p64"/>
          <p:cNvSpPr txBox="1"/>
          <p:nvPr/>
        </p:nvSpPr>
        <p:spPr>
          <a:xfrm>
            <a:off x="8234100" y="6358025"/>
            <a:ext cx="9099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©FEMM </a:t>
            </a:r>
            <a:endParaRPr sz="1000">
              <a:solidFill>
                <a:srgbClr val="666666"/>
              </a:solidFill>
            </a:endParaRPr>
          </a:p>
        </p:txBody>
      </p:sp>
      <p:grpSp>
        <p:nvGrpSpPr>
          <p:cNvPr id="432" name="Google Shape;432;p64"/>
          <p:cNvGrpSpPr/>
          <p:nvPr/>
        </p:nvGrpSpPr>
        <p:grpSpPr>
          <a:xfrm>
            <a:off x="4340913" y="141873"/>
            <a:ext cx="401068" cy="408414"/>
            <a:chOff x="991144" y="76203"/>
            <a:chExt cx="471900" cy="480600"/>
          </a:xfrm>
        </p:grpSpPr>
        <p:sp>
          <p:nvSpPr>
            <p:cNvPr id="433" name="Google Shape;433;p64"/>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4" name="Google Shape;434;p64"/>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435" name="Google Shape;435;p64"/>
          <p:cNvPicPr preferRelativeResize="0"/>
          <p:nvPr/>
        </p:nvPicPr>
        <p:blipFill rotWithShape="1">
          <a:blip r:embed="rId3">
            <a:alphaModFix/>
          </a:blip>
          <a:srcRect l="25203" t="8975" r="23023" b="74038"/>
          <a:stretch/>
        </p:blipFill>
        <p:spPr>
          <a:xfrm>
            <a:off x="3149325" y="612675"/>
            <a:ext cx="2784249" cy="1164925"/>
          </a:xfrm>
          <a:prstGeom prst="rect">
            <a:avLst/>
          </a:prstGeom>
          <a:noFill/>
          <a:ln>
            <a:noFill/>
          </a:ln>
        </p:spPr>
      </p:pic>
      <p:pic>
        <p:nvPicPr>
          <p:cNvPr id="436" name="Google Shape;436;p64"/>
          <p:cNvPicPr preferRelativeResize="0"/>
          <p:nvPr/>
        </p:nvPicPr>
        <p:blipFill>
          <a:blip r:embed="rId4">
            <a:alphaModFix/>
          </a:blip>
          <a:stretch>
            <a:fillRect/>
          </a:stretch>
        </p:blipFill>
        <p:spPr>
          <a:xfrm rot="-469458">
            <a:off x="6934245" y="1005425"/>
            <a:ext cx="1444130" cy="1573130"/>
          </a:xfrm>
          <a:prstGeom prst="rect">
            <a:avLst/>
          </a:prstGeom>
          <a:noFill/>
          <a:ln>
            <a:noFill/>
          </a:ln>
        </p:spPr>
      </p:pic>
      <p:pic>
        <p:nvPicPr>
          <p:cNvPr id="437" name="Google Shape;437;p64"/>
          <p:cNvPicPr preferRelativeResize="0"/>
          <p:nvPr/>
        </p:nvPicPr>
        <p:blipFill>
          <a:blip r:embed="rId5">
            <a:alphaModFix/>
          </a:blip>
          <a:stretch>
            <a:fillRect/>
          </a:stretch>
        </p:blipFill>
        <p:spPr>
          <a:xfrm>
            <a:off x="7663327" y="4417780"/>
            <a:ext cx="1484910" cy="1617558"/>
          </a:xfrm>
          <a:prstGeom prst="rect">
            <a:avLst/>
          </a:prstGeom>
          <a:noFill/>
          <a:ln>
            <a:noFill/>
          </a:ln>
        </p:spPr>
      </p:pic>
      <p:pic>
        <p:nvPicPr>
          <p:cNvPr id="438" name="Google Shape;438;p64"/>
          <p:cNvPicPr preferRelativeResize="0"/>
          <p:nvPr/>
        </p:nvPicPr>
        <p:blipFill>
          <a:blip r:embed="rId6">
            <a:alphaModFix/>
          </a:blip>
          <a:stretch>
            <a:fillRect/>
          </a:stretch>
        </p:blipFill>
        <p:spPr>
          <a:xfrm>
            <a:off x="7555791" y="1301693"/>
            <a:ext cx="1484910" cy="1617558"/>
          </a:xfrm>
          <a:prstGeom prst="rect">
            <a:avLst/>
          </a:prstGeom>
          <a:noFill/>
          <a:ln>
            <a:noFill/>
          </a:ln>
        </p:spPr>
      </p:pic>
      <p:pic>
        <p:nvPicPr>
          <p:cNvPr id="439" name="Google Shape;439;p64"/>
          <p:cNvPicPr preferRelativeResize="0"/>
          <p:nvPr/>
        </p:nvPicPr>
        <p:blipFill>
          <a:blip r:embed="rId7">
            <a:alphaModFix/>
          </a:blip>
          <a:stretch>
            <a:fillRect/>
          </a:stretch>
        </p:blipFill>
        <p:spPr>
          <a:xfrm>
            <a:off x="7342223" y="4740464"/>
            <a:ext cx="1484910" cy="1617562"/>
          </a:xfrm>
          <a:prstGeom prst="rect">
            <a:avLst/>
          </a:prstGeom>
          <a:noFill/>
          <a:ln>
            <a:noFill/>
          </a:ln>
        </p:spPr>
      </p:pic>
      <p:pic>
        <p:nvPicPr>
          <p:cNvPr id="440" name="Google Shape;440;p64"/>
          <p:cNvPicPr preferRelativeResize="0"/>
          <p:nvPr/>
        </p:nvPicPr>
        <p:blipFill>
          <a:blip r:embed="rId8">
            <a:alphaModFix/>
          </a:blip>
          <a:stretch>
            <a:fillRect/>
          </a:stretch>
        </p:blipFill>
        <p:spPr>
          <a:xfrm>
            <a:off x="7187335" y="2443129"/>
            <a:ext cx="1960879" cy="2201778"/>
          </a:xfrm>
          <a:prstGeom prst="rect">
            <a:avLst/>
          </a:prstGeom>
          <a:noFill/>
          <a:ln>
            <a:noFill/>
          </a:ln>
        </p:spPr>
      </p:pic>
      <p:pic>
        <p:nvPicPr>
          <p:cNvPr id="441" name="Google Shape;441;p64"/>
          <p:cNvPicPr preferRelativeResize="0"/>
          <p:nvPr/>
        </p:nvPicPr>
        <p:blipFill rotWithShape="1">
          <a:blip r:embed="rId9">
            <a:alphaModFix/>
          </a:blip>
          <a:srcRect r="4725"/>
          <a:stretch/>
        </p:blipFill>
        <p:spPr>
          <a:xfrm rot="-495100" flipH="1">
            <a:off x="-72400" y="1427354"/>
            <a:ext cx="1944875" cy="2685116"/>
          </a:xfrm>
          <a:prstGeom prst="rect">
            <a:avLst/>
          </a:prstGeom>
          <a:noFill/>
          <a:ln>
            <a:noFill/>
          </a:ln>
        </p:spPr>
      </p:pic>
      <p:pic>
        <p:nvPicPr>
          <p:cNvPr id="442" name="Google Shape;442;p64"/>
          <p:cNvPicPr preferRelativeResize="0"/>
          <p:nvPr/>
        </p:nvPicPr>
        <p:blipFill>
          <a:blip r:embed="rId10">
            <a:alphaModFix/>
          </a:blip>
          <a:stretch>
            <a:fillRect/>
          </a:stretch>
        </p:blipFill>
        <p:spPr>
          <a:xfrm rot="-519931">
            <a:off x="228954" y="3486300"/>
            <a:ext cx="1852227" cy="201768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5"/>
          <p:cNvSpPr/>
          <p:nvPr/>
        </p:nvSpPr>
        <p:spPr>
          <a:xfrm>
            <a:off x="5088800" y="1450550"/>
            <a:ext cx="3763800" cy="37065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48" name="Google Shape;448;p65"/>
          <p:cNvPicPr preferRelativeResize="0"/>
          <p:nvPr/>
        </p:nvPicPr>
        <p:blipFill>
          <a:blip r:embed="rId3">
            <a:alphaModFix/>
          </a:blip>
          <a:stretch>
            <a:fillRect/>
          </a:stretch>
        </p:blipFill>
        <p:spPr>
          <a:xfrm>
            <a:off x="2915152" y="4896898"/>
            <a:ext cx="1338949" cy="1458553"/>
          </a:xfrm>
          <a:prstGeom prst="rect">
            <a:avLst/>
          </a:prstGeom>
          <a:noFill/>
          <a:ln>
            <a:noFill/>
          </a:ln>
          <a:effectLst>
            <a:outerShdw blurRad="57150" dist="19050" dir="5400000" algn="bl" rotWithShape="0">
              <a:srgbClr val="000000">
                <a:alpha val="50000"/>
              </a:srgbClr>
            </a:outerShdw>
          </a:effectLst>
        </p:spPr>
      </p:pic>
      <p:pic>
        <p:nvPicPr>
          <p:cNvPr id="449" name="Google Shape;449;p65"/>
          <p:cNvPicPr preferRelativeResize="0"/>
          <p:nvPr/>
        </p:nvPicPr>
        <p:blipFill>
          <a:blip r:embed="rId4">
            <a:alphaModFix/>
          </a:blip>
          <a:stretch>
            <a:fillRect/>
          </a:stretch>
        </p:blipFill>
        <p:spPr>
          <a:xfrm>
            <a:off x="4487654" y="5441501"/>
            <a:ext cx="1384826" cy="1508537"/>
          </a:xfrm>
          <a:prstGeom prst="rect">
            <a:avLst/>
          </a:prstGeom>
          <a:noFill/>
          <a:ln>
            <a:noFill/>
          </a:ln>
        </p:spPr>
      </p:pic>
      <p:pic>
        <p:nvPicPr>
          <p:cNvPr id="450" name="Google Shape;450;p65"/>
          <p:cNvPicPr preferRelativeResize="0"/>
          <p:nvPr/>
        </p:nvPicPr>
        <p:blipFill>
          <a:blip r:embed="rId5">
            <a:alphaModFix/>
          </a:blip>
          <a:stretch>
            <a:fillRect/>
          </a:stretch>
        </p:blipFill>
        <p:spPr>
          <a:xfrm>
            <a:off x="1276131" y="4437885"/>
            <a:ext cx="1768133" cy="1985351"/>
          </a:xfrm>
          <a:prstGeom prst="rect">
            <a:avLst/>
          </a:prstGeom>
          <a:noFill/>
          <a:ln>
            <a:noFill/>
          </a:ln>
          <a:effectLst>
            <a:outerShdw blurRad="57150" dist="19050" dir="5400000" algn="bl" rotWithShape="0">
              <a:srgbClr val="000000">
                <a:alpha val="50000"/>
              </a:srgbClr>
            </a:outerShdw>
          </a:effectLst>
        </p:spPr>
      </p:pic>
      <p:pic>
        <p:nvPicPr>
          <p:cNvPr id="451" name="Google Shape;451;p65"/>
          <p:cNvPicPr preferRelativeResize="0"/>
          <p:nvPr/>
        </p:nvPicPr>
        <p:blipFill>
          <a:blip r:embed="rId6">
            <a:alphaModFix/>
          </a:blip>
          <a:stretch>
            <a:fillRect/>
          </a:stretch>
        </p:blipFill>
        <p:spPr>
          <a:xfrm>
            <a:off x="488325" y="1321101"/>
            <a:ext cx="3999327" cy="5174124"/>
          </a:xfrm>
          <a:prstGeom prst="rect">
            <a:avLst/>
          </a:prstGeom>
          <a:noFill/>
          <a:ln>
            <a:noFill/>
          </a:ln>
          <a:effectLst>
            <a:outerShdw blurRad="57150" dist="19050" dir="5400000" algn="bl" rotWithShape="0">
              <a:srgbClr val="000000">
                <a:alpha val="50000"/>
              </a:srgbClr>
            </a:outerShdw>
          </a:effectLst>
        </p:spPr>
      </p:pic>
      <p:sp>
        <p:nvSpPr>
          <p:cNvPr id="452" name="Google Shape;452;p65"/>
          <p:cNvSpPr txBox="1"/>
          <p:nvPr/>
        </p:nvSpPr>
        <p:spPr>
          <a:xfrm>
            <a:off x="869778" y="2479885"/>
            <a:ext cx="32364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i="1">
                <a:solidFill>
                  <a:srgbClr val="595959"/>
                </a:solidFill>
                <a:latin typeface="Annie Use Your Telescope"/>
                <a:ea typeface="Annie Use Your Telescope"/>
                <a:cs typeface="Annie Use Your Telescope"/>
                <a:sym typeface="Annie Use Your Telescope"/>
              </a:rPr>
              <a:t>Almond butter on a lightly toasted slice of our finest whole wheat bread, with a trickle of honey. A bowl of greek yogurt topped with berries.</a:t>
            </a:r>
            <a:r>
              <a:rPr lang="en-US" i="1">
                <a:solidFill>
                  <a:srgbClr val="595959"/>
                </a:solidFill>
                <a:latin typeface="Nothing You Could Do"/>
                <a:ea typeface="Nothing You Could Do"/>
                <a:cs typeface="Nothing You Could Do"/>
                <a:sym typeface="Nothing You Could Do"/>
              </a:rPr>
              <a:t> </a:t>
            </a:r>
            <a:br>
              <a:rPr lang="en-US" sz="1700" b="1">
                <a:solidFill>
                  <a:srgbClr val="595959"/>
                </a:solidFill>
                <a:latin typeface="Annie Use Your Telescope"/>
                <a:ea typeface="Annie Use Your Telescope"/>
                <a:cs typeface="Annie Use Your Telescope"/>
                <a:sym typeface="Annie Use Your Telescope"/>
              </a:rPr>
            </a:br>
            <a:endParaRPr sz="800"/>
          </a:p>
        </p:txBody>
      </p:sp>
      <p:sp>
        <p:nvSpPr>
          <p:cNvPr id="453" name="Google Shape;453;p65"/>
          <p:cNvSpPr txBox="1"/>
          <p:nvPr/>
        </p:nvSpPr>
        <p:spPr>
          <a:xfrm>
            <a:off x="1059667" y="4133478"/>
            <a:ext cx="11967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500" i="1">
                <a:solidFill>
                  <a:srgbClr val="595959"/>
                </a:solidFill>
                <a:latin typeface="Annie Use Your Telescope"/>
                <a:ea typeface="Annie Use Your Telescope"/>
                <a:cs typeface="Annie Use Your Telescope"/>
                <a:sym typeface="Annie Use Your Telescope"/>
              </a:rPr>
              <a:t>Greek Yogurt</a:t>
            </a:r>
            <a:endParaRPr sz="900"/>
          </a:p>
        </p:txBody>
      </p:sp>
      <p:sp>
        <p:nvSpPr>
          <p:cNvPr id="454" name="Google Shape;454;p65"/>
          <p:cNvSpPr txBox="1"/>
          <p:nvPr/>
        </p:nvSpPr>
        <p:spPr>
          <a:xfrm>
            <a:off x="995128" y="5503006"/>
            <a:ext cx="11967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500" i="1">
                <a:solidFill>
                  <a:srgbClr val="595959"/>
                </a:solidFill>
                <a:latin typeface="Annie Use Your Telescope"/>
                <a:ea typeface="Annie Use Your Telescope"/>
                <a:cs typeface="Annie Use Your Telescope"/>
                <a:sym typeface="Annie Use Your Telescope"/>
              </a:rPr>
              <a:t>fresh berries</a:t>
            </a:r>
            <a:endParaRPr sz="900"/>
          </a:p>
        </p:txBody>
      </p:sp>
      <p:sp>
        <p:nvSpPr>
          <p:cNvPr id="455" name="Google Shape;455;p65"/>
          <p:cNvSpPr txBox="1"/>
          <p:nvPr/>
        </p:nvSpPr>
        <p:spPr>
          <a:xfrm>
            <a:off x="2800025" y="4133478"/>
            <a:ext cx="11967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500" i="1">
                <a:solidFill>
                  <a:srgbClr val="595959"/>
                </a:solidFill>
                <a:latin typeface="Annie Use Your Telescope"/>
                <a:ea typeface="Annie Use Your Telescope"/>
                <a:cs typeface="Annie Use Your Telescope"/>
                <a:sym typeface="Annie Use Your Telescope"/>
              </a:rPr>
              <a:t>whole wheat toast</a:t>
            </a:r>
            <a:endParaRPr sz="900"/>
          </a:p>
        </p:txBody>
      </p:sp>
      <p:sp>
        <p:nvSpPr>
          <p:cNvPr id="456" name="Google Shape;456;p65"/>
          <p:cNvSpPr txBox="1"/>
          <p:nvPr/>
        </p:nvSpPr>
        <p:spPr>
          <a:xfrm>
            <a:off x="2800025" y="5503006"/>
            <a:ext cx="11967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500" i="1">
                <a:solidFill>
                  <a:srgbClr val="595959"/>
                </a:solidFill>
                <a:latin typeface="Annie Use Your Telescope"/>
                <a:ea typeface="Annie Use Your Telescope"/>
                <a:cs typeface="Annie Use Your Telescope"/>
                <a:sym typeface="Annie Use Your Telescope"/>
              </a:rPr>
              <a:t>Almond butter</a:t>
            </a:r>
            <a:endParaRPr sz="900"/>
          </a:p>
        </p:txBody>
      </p:sp>
      <p:sp>
        <p:nvSpPr>
          <p:cNvPr id="457" name="Google Shape;457;p65"/>
          <p:cNvSpPr txBox="1"/>
          <p:nvPr/>
        </p:nvSpPr>
        <p:spPr>
          <a:xfrm>
            <a:off x="8234100" y="6358025"/>
            <a:ext cx="9099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©FEMM </a:t>
            </a:r>
            <a:endParaRPr sz="1000">
              <a:solidFill>
                <a:srgbClr val="666666"/>
              </a:solidFill>
            </a:endParaRPr>
          </a:p>
        </p:txBody>
      </p:sp>
      <p:sp>
        <p:nvSpPr>
          <p:cNvPr id="458" name="Google Shape;458;p65"/>
          <p:cNvSpPr txBox="1"/>
          <p:nvPr/>
        </p:nvSpPr>
        <p:spPr>
          <a:xfrm>
            <a:off x="174900" y="552800"/>
            <a:ext cx="8969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lt1"/>
                </a:solidFill>
                <a:latin typeface="Lexend ExtraLight"/>
                <a:ea typeface="Lexend ExtraLight"/>
                <a:cs typeface="Lexend ExtraLight"/>
                <a:sym typeface="Lexend ExtraLight"/>
              </a:rPr>
              <a:t>  What’s on the menu at </a:t>
            </a:r>
            <a:endParaRPr sz="2400"/>
          </a:p>
        </p:txBody>
      </p:sp>
      <p:pic>
        <p:nvPicPr>
          <p:cNvPr id="459" name="Google Shape;459;p65"/>
          <p:cNvPicPr preferRelativeResize="0"/>
          <p:nvPr/>
        </p:nvPicPr>
        <p:blipFill rotWithShape="1">
          <a:blip r:embed="rId7">
            <a:alphaModFix/>
          </a:blip>
          <a:srcRect l="2362" r="2362"/>
          <a:stretch/>
        </p:blipFill>
        <p:spPr>
          <a:xfrm rot="-495098" flipH="1">
            <a:off x="5401056" y="4995184"/>
            <a:ext cx="1424716" cy="1966973"/>
          </a:xfrm>
          <a:prstGeom prst="rect">
            <a:avLst/>
          </a:prstGeom>
          <a:noFill/>
          <a:ln>
            <a:noFill/>
          </a:ln>
        </p:spPr>
      </p:pic>
      <p:pic>
        <p:nvPicPr>
          <p:cNvPr id="460" name="Google Shape;460;p65"/>
          <p:cNvPicPr preferRelativeResize="0"/>
          <p:nvPr/>
        </p:nvPicPr>
        <p:blipFill>
          <a:blip r:embed="rId8">
            <a:alphaModFix/>
          </a:blip>
          <a:stretch>
            <a:fillRect/>
          </a:stretch>
        </p:blipFill>
        <p:spPr>
          <a:xfrm>
            <a:off x="3579975" y="517500"/>
            <a:ext cx="5564017" cy="577800"/>
          </a:xfrm>
          <a:prstGeom prst="rect">
            <a:avLst/>
          </a:prstGeom>
          <a:noFill/>
          <a:ln>
            <a:noFill/>
          </a:ln>
        </p:spPr>
      </p:pic>
      <p:pic>
        <p:nvPicPr>
          <p:cNvPr id="461" name="Google Shape;461;p65"/>
          <p:cNvPicPr preferRelativeResize="0"/>
          <p:nvPr/>
        </p:nvPicPr>
        <p:blipFill>
          <a:blip r:embed="rId9">
            <a:alphaModFix/>
          </a:blip>
          <a:stretch>
            <a:fillRect/>
          </a:stretch>
        </p:blipFill>
        <p:spPr>
          <a:xfrm rot="-469463">
            <a:off x="6511577" y="5742750"/>
            <a:ext cx="1057895" cy="1152392"/>
          </a:xfrm>
          <a:prstGeom prst="rect">
            <a:avLst/>
          </a:prstGeom>
          <a:noFill/>
          <a:ln>
            <a:noFill/>
          </a:ln>
        </p:spPr>
      </p:pic>
      <p:pic>
        <p:nvPicPr>
          <p:cNvPr id="462" name="Google Shape;462;p65"/>
          <p:cNvPicPr preferRelativeResize="0"/>
          <p:nvPr/>
        </p:nvPicPr>
        <p:blipFill>
          <a:blip r:embed="rId10">
            <a:alphaModFix/>
          </a:blip>
          <a:stretch>
            <a:fillRect/>
          </a:stretch>
        </p:blipFill>
        <p:spPr>
          <a:xfrm rot="-519934">
            <a:off x="7202598" y="5289259"/>
            <a:ext cx="1356845" cy="1478051"/>
          </a:xfrm>
          <a:prstGeom prst="rect">
            <a:avLst/>
          </a:prstGeom>
          <a:noFill/>
          <a:ln>
            <a:noFill/>
          </a:ln>
        </p:spPr>
      </p:pic>
      <p:sp>
        <p:nvSpPr>
          <p:cNvPr id="463" name="Google Shape;463;p65"/>
          <p:cNvSpPr txBox="1"/>
          <p:nvPr/>
        </p:nvSpPr>
        <p:spPr>
          <a:xfrm>
            <a:off x="5088800" y="2057700"/>
            <a:ext cx="3637800" cy="28707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Annie Use Your Telescope"/>
              <a:buAutoNum type="arabicPeriod"/>
            </a:pPr>
            <a:r>
              <a:rPr lang="en-US" sz="2000">
                <a:solidFill>
                  <a:schemeClr val="dk1"/>
                </a:solidFill>
                <a:latin typeface="Annie Use Your Telescope"/>
                <a:ea typeface="Annie Use Your Telescope"/>
                <a:cs typeface="Annie Use Your Telescope"/>
                <a:sym typeface="Annie Use Your Telescope"/>
              </a:rPr>
              <a:t>In your group, decide your meal.</a:t>
            </a:r>
            <a:br>
              <a:rPr lang="en-US" sz="2000">
                <a:solidFill>
                  <a:schemeClr val="dk1"/>
                </a:solidFill>
                <a:latin typeface="Annie Use Your Telescope"/>
                <a:ea typeface="Annie Use Your Telescope"/>
                <a:cs typeface="Annie Use Your Telescope"/>
                <a:sym typeface="Annie Use Your Telescope"/>
              </a:rPr>
            </a:br>
            <a:endParaRPr sz="2000">
              <a:solidFill>
                <a:schemeClr val="dk1"/>
              </a:solidFill>
              <a:latin typeface="Annie Use Your Telescope"/>
              <a:ea typeface="Annie Use Your Telescope"/>
              <a:cs typeface="Annie Use Your Telescope"/>
              <a:sym typeface="Annie Use Your Telescope"/>
            </a:endParaRPr>
          </a:p>
          <a:p>
            <a:pPr marL="457200" lvl="0" indent="-355600" algn="l" rtl="0">
              <a:spcBef>
                <a:spcPts val="0"/>
              </a:spcBef>
              <a:spcAft>
                <a:spcPts val="0"/>
              </a:spcAft>
              <a:buClr>
                <a:schemeClr val="dk1"/>
              </a:buClr>
              <a:buSzPts val="2000"/>
              <a:buFont typeface="Annie Use Your Telescope"/>
              <a:buAutoNum type="arabicPeriod"/>
            </a:pPr>
            <a:r>
              <a:rPr lang="en-US" sz="2000">
                <a:solidFill>
                  <a:schemeClr val="dk1"/>
                </a:solidFill>
                <a:latin typeface="Annie Use Your Telescope"/>
                <a:ea typeface="Annie Use Your Telescope"/>
                <a:cs typeface="Annie Use Your Telescope"/>
                <a:sym typeface="Annie Use Your Telescope"/>
              </a:rPr>
              <a:t>Write a description of the meal, making it sound as delicious as possible! </a:t>
            </a:r>
            <a:br>
              <a:rPr lang="en-US" sz="2000">
                <a:solidFill>
                  <a:schemeClr val="dk1"/>
                </a:solidFill>
                <a:latin typeface="Annie Use Your Telescope"/>
                <a:ea typeface="Annie Use Your Telescope"/>
                <a:cs typeface="Annie Use Your Telescope"/>
                <a:sym typeface="Annie Use Your Telescope"/>
              </a:rPr>
            </a:br>
            <a:endParaRPr sz="2000">
              <a:solidFill>
                <a:schemeClr val="dk1"/>
              </a:solidFill>
              <a:latin typeface="Annie Use Your Telescope"/>
              <a:ea typeface="Annie Use Your Telescope"/>
              <a:cs typeface="Annie Use Your Telescope"/>
              <a:sym typeface="Annie Use Your Telescope"/>
            </a:endParaRPr>
          </a:p>
          <a:p>
            <a:pPr marL="457200" lvl="0" indent="-355600" algn="l" rtl="0">
              <a:spcBef>
                <a:spcPts val="0"/>
              </a:spcBef>
              <a:spcAft>
                <a:spcPts val="0"/>
              </a:spcAft>
              <a:buClr>
                <a:schemeClr val="dk1"/>
              </a:buClr>
              <a:buSzPts val="2000"/>
              <a:buFont typeface="Annie Use Your Telescope"/>
              <a:buAutoNum type="arabicPeriod"/>
            </a:pPr>
            <a:r>
              <a:rPr lang="en-US" sz="2000">
                <a:solidFill>
                  <a:schemeClr val="dk1"/>
                </a:solidFill>
                <a:latin typeface="Annie Use Your Telescope"/>
                <a:ea typeface="Annie Use Your Telescope"/>
                <a:cs typeface="Annie Use Your Telescope"/>
                <a:sym typeface="Annie Use Your Telescope"/>
              </a:rPr>
              <a:t>Write down the foods your meal contains in the 4 categories.</a:t>
            </a:r>
            <a:br>
              <a:rPr lang="en-US" sz="2000">
                <a:solidFill>
                  <a:schemeClr val="dk1"/>
                </a:solidFill>
                <a:latin typeface="Annie Use Your Telescope"/>
                <a:ea typeface="Annie Use Your Telescope"/>
                <a:cs typeface="Annie Use Your Telescope"/>
                <a:sym typeface="Annie Use Your Telescope"/>
              </a:rPr>
            </a:br>
            <a:endParaRPr sz="2000">
              <a:solidFill>
                <a:schemeClr val="dk1"/>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700">
              <a:latin typeface="Annie Use Your Telescope"/>
              <a:ea typeface="Annie Use Your Telescope"/>
              <a:cs typeface="Annie Use Your Telescope"/>
              <a:sym typeface="Annie Use Your Telescope"/>
            </a:endParaRPr>
          </a:p>
        </p:txBody>
      </p:sp>
      <p:sp>
        <p:nvSpPr>
          <p:cNvPr id="464" name="Google Shape;464;p65"/>
          <p:cNvSpPr txBox="1"/>
          <p:nvPr/>
        </p:nvSpPr>
        <p:spPr>
          <a:xfrm>
            <a:off x="5821250" y="1614813"/>
            <a:ext cx="1692300" cy="48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a:latin typeface="Annie Use Your Telescope"/>
                <a:ea typeface="Annie Use Your Telescope"/>
                <a:cs typeface="Annie Use Your Telescope"/>
                <a:sym typeface="Annie Use Your Telescope"/>
              </a:rPr>
              <a:t>Instructions</a:t>
            </a:r>
            <a:endParaRPr sz="2500">
              <a:latin typeface="Annie Use Your Telescope"/>
              <a:ea typeface="Annie Use Your Telescope"/>
              <a:cs typeface="Annie Use Your Telescope"/>
              <a:sym typeface="Annie Use Your Telescop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p66"/>
          <p:cNvPicPr preferRelativeResize="0"/>
          <p:nvPr/>
        </p:nvPicPr>
        <p:blipFill rotWithShape="1">
          <a:blip r:embed="rId3">
            <a:alphaModFix/>
          </a:blip>
          <a:srcRect l="45352"/>
          <a:stretch/>
        </p:blipFill>
        <p:spPr>
          <a:xfrm>
            <a:off x="4147051" y="1143050"/>
            <a:ext cx="4996949" cy="5730801"/>
          </a:xfrm>
          <a:prstGeom prst="rect">
            <a:avLst/>
          </a:prstGeom>
          <a:noFill/>
          <a:ln>
            <a:noFill/>
          </a:ln>
        </p:spPr>
      </p:pic>
      <p:sp>
        <p:nvSpPr>
          <p:cNvPr id="471" name="Google Shape;471;p66"/>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Help!</a:t>
            </a:r>
            <a:endParaRPr b="1">
              <a:latin typeface="Lexend"/>
              <a:ea typeface="Lexend"/>
              <a:cs typeface="Lexend"/>
              <a:sym typeface="Lexend"/>
            </a:endParaRPr>
          </a:p>
        </p:txBody>
      </p:sp>
      <p:sp>
        <p:nvSpPr>
          <p:cNvPr id="472" name="Google Shape;472;p66"/>
          <p:cNvSpPr txBox="1"/>
          <p:nvPr/>
        </p:nvSpPr>
        <p:spPr>
          <a:xfrm>
            <a:off x="5016500" y="3243100"/>
            <a:ext cx="3149700" cy="144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500" b="1">
                <a:solidFill>
                  <a:schemeClr val="dk1"/>
                </a:solidFill>
                <a:latin typeface="Annie Use Your Telescope"/>
                <a:ea typeface="Annie Use Your Telescope"/>
                <a:cs typeface="Annie Use Your Telescope"/>
                <a:sym typeface="Annie Use Your Telescope"/>
              </a:rPr>
              <a:t>Exercise!</a:t>
            </a:r>
            <a:br>
              <a:rPr lang="en-US" sz="3500" b="1">
                <a:solidFill>
                  <a:schemeClr val="dk1"/>
                </a:solidFill>
                <a:latin typeface="Annie Use Your Telescope"/>
                <a:ea typeface="Annie Use Your Telescope"/>
                <a:cs typeface="Annie Use Your Telescope"/>
                <a:sym typeface="Annie Use Your Telescope"/>
              </a:rPr>
            </a:br>
            <a:r>
              <a:rPr lang="en-US" sz="3100" b="1" i="1">
                <a:solidFill>
                  <a:schemeClr val="dk1"/>
                </a:solidFill>
                <a:latin typeface="Annie Use Your Telescope"/>
                <a:ea typeface="Annie Use Your Telescope"/>
                <a:cs typeface="Annie Use Your Telescope"/>
                <a:sym typeface="Annie Use Your Telescope"/>
              </a:rPr>
              <a:t>Play</a:t>
            </a:r>
            <a:r>
              <a:rPr lang="en-US" sz="3100" b="1" i="1">
                <a:solidFill>
                  <a:srgbClr val="FF00FF"/>
                </a:solidFill>
                <a:latin typeface="Annie Use Your Telescope"/>
                <a:ea typeface="Annie Use Your Telescope"/>
                <a:cs typeface="Annie Use Your Telescope"/>
                <a:sym typeface="Annie Use Your Telescope"/>
              </a:rPr>
              <a:t> on!</a:t>
            </a:r>
            <a:endParaRPr sz="3100" b="1" i="1">
              <a:solidFill>
                <a:srgbClr val="FF00FF"/>
              </a:solidFill>
              <a:latin typeface="Annie Use Your Telescope"/>
              <a:ea typeface="Annie Use Your Telescope"/>
              <a:cs typeface="Annie Use Your Telescope"/>
              <a:sym typeface="Annie Use Your Telescope"/>
            </a:endParaRPr>
          </a:p>
        </p:txBody>
      </p:sp>
      <p:pic>
        <p:nvPicPr>
          <p:cNvPr id="473" name="Google Shape;473;p66"/>
          <p:cNvPicPr preferRelativeResize="0"/>
          <p:nvPr/>
        </p:nvPicPr>
        <p:blipFill>
          <a:blip r:embed="rId4">
            <a:alphaModFix amt="60000"/>
          </a:blip>
          <a:stretch>
            <a:fillRect/>
          </a:stretch>
        </p:blipFill>
        <p:spPr>
          <a:xfrm>
            <a:off x="18" y="990648"/>
            <a:ext cx="5007042" cy="5638747"/>
          </a:xfrm>
          <a:prstGeom prst="rect">
            <a:avLst/>
          </a:prstGeom>
          <a:noFill/>
          <a:ln>
            <a:noFill/>
          </a:ln>
        </p:spPr>
      </p:pic>
      <p:sp>
        <p:nvSpPr>
          <p:cNvPr id="474" name="Google Shape;474;p66"/>
          <p:cNvSpPr/>
          <p:nvPr/>
        </p:nvSpPr>
        <p:spPr>
          <a:xfrm>
            <a:off x="919335" y="1321778"/>
            <a:ext cx="2703600" cy="26283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5" name="Google Shape;475;p66"/>
          <p:cNvSpPr/>
          <p:nvPr/>
        </p:nvSpPr>
        <p:spPr>
          <a:xfrm>
            <a:off x="1960469" y="2329978"/>
            <a:ext cx="471900" cy="4806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76" name="Google Shape;476;p66"/>
          <p:cNvCxnSpPr>
            <a:stCxn id="475" idx="5"/>
          </p:cNvCxnSpPr>
          <p:nvPr/>
        </p:nvCxnSpPr>
        <p:spPr>
          <a:xfrm>
            <a:off x="2363261" y="2740196"/>
            <a:ext cx="3615600" cy="1377600"/>
          </a:xfrm>
          <a:prstGeom prst="straightConnector1">
            <a:avLst/>
          </a:prstGeom>
          <a:noFill/>
          <a:ln w="9525" cap="flat" cmpd="sng">
            <a:solidFill>
              <a:schemeClr val="dk2"/>
            </a:solidFill>
            <a:prstDash val="solid"/>
            <a:round/>
            <a:headEnd type="none" w="med" len="med"/>
            <a:tailEnd type="none" w="med" len="med"/>
          </a:ln>
          <a:effectLst>
            <a:outerShdw blurRad="57150" dist="19050" dir="5400000" algn="bl" rotWithShape="0">
              <a:srgbClr val="000000">
                <a:alpha val="50000"/>
              </a:srgbClr>
            </a:outerShdw>
          </a:effectLst>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6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482" name="Google Shape;482;p6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483" name="Google Shape;483;p67"/>
          <p:cNvPicPr preferRelativeResize="0"/>
          <p:nvPr/>
        </p:nvPicPr>
        <p:blipFill>
          <a:blip r:embed="rId3">
            <a:alphaModFix/>
          </a:blip>
          <a:stretch>
            <a:fillRect/>
          </a:stretch>
        </p:blipFill>
        <p:spPr>
          <a:xfrm>
            <a:off x="2667011" y="1101375"/>
            <a:ext cx="1296975" cy="5700024"/>
          </a:xfrm>
          <a:prstGeom prst="rect">
            <a:avLst/>
          </a:prstGeom>
          <a:noFill/>
          <a:ln>
            <a:noFill/>
          </a:ln>
        </p:spPr>
      </p:pic>
      <p:cxnSp>
        <p:nvCxnSpPr>
          <p:cNvPr id="484" name="Google Shape;484;p67"/>
          <p:cNvCxnSpPr>
            <a:endCxn id="485" idx="1"/>
          </p:cNvCxnSpPr>
          <p:nvPr/>
        </p:nvCxnSpPr>
        <p:spPr>
          <a:xfrm>
            <a:off x="3520072" y="2691929"/>
            <a:ext cx="1003200" cy="1366800"/>
          </a:xfrm>
          <a:prstGeom prst="straightConnector1">
            <a:avLst/>
          </a:prstGeom>
          <a:noFill/>
          <a:ln w="9525" cap="flat" cmpd="sng">
            <a:solidFill>
              <a:schemeClr val="dk1"/>
            </a:solidFill>
            <a:prstDash val="solid"/>
            <a:round/>
            <a:headEnd type="oval" w="med" len="med"/>
            <a:tailEnd type="none" w="med" len="med"/>
          </a:ln>
        </p:spPr>
      </p:cxnSp>
      <p:cxnSp>
        <p:nvCxnSpPr>
          <p:cNvPr id="486" name="Google Shape;486;p67"/>
          <p:cNvCxnSpPr>
            <a:endCxn id="487" idx="1"/>
          </p:cNvCxnSpPr>
          <p:nvPr/>
        </p:nvCxnSpPr>
        <p:spPr>
          <a:xfrm>
            <a:off x="3340668" y="2843843"/>
            <a:ext cx="1182600" cy="369300"/>
          </a:xfrm>
          <a:prstGeom prst="straightConnector1">
            <a:avLst/>
          </a:prstGeom>
          <a:noFill/>
          <a:ln w="9525" cap="flat" cmpd="sng">
            <a:solidFill>
              <a:schemeClr val="dk1"/>
            </a:solidFill>
            <a:prstDash val="solid"/>
            <a:round/>
            <a:headEnd type="oval" w="med" len="med"/>
            <a:tailEnd type="none" w="med" len="med"/>
          </a:ln>
        </p:spPr>
      </p:cxnSp>
      <p:cxnSp>
        <p:nvCxnSpPr>
          <p:cNvPr id="488" name="Google Shape;488;p67"/>
          <p:cNvCxnSpPr>
            <a:endCxn id="489" idx="1"/>
          </p:cNvCxnSpPr>
          <p:nvPr/>
        </p:nvCxnSpPr>
        <p:spPr>
          <a:xfrm>
            <a:off x="3644273" y="4679675"/>
            <a:ext cx="855900" cy="455100"/>
          </a:xfrm>
          <a:prstGeom prst="straightConnector1">
            <a:avLst/>
          </a:prstGeom>
          <a:noFill/>
          <a:ln w="9525" cap="flat" cmpd="sng">
            <a:solidFill>
              <a:schemeClr val="dk1"/>
            </a:solidFill>
            <a:prstDash val="solid"/>
            <a:round/>
            <a:headEnd type="oval" w="med" len="med"/>
            <a:tailEnd type="none" w="med" len="med"/>
          </a:ln>
        </p:spPr>
      </p:cxnSp>
      <p:sp>
        <p:nvSpPr>
          <p:cNvPr id="487" name="Google Shape;487;p67"/>
          <p:cNvSpPr txBox="1"/>
          <p:nvPr/>
        </p:nvSpPr>
        <p:spPr>
          <a:xfrm>
            <a:off x="4523268" y="2966843"/>
            <a:ext cx="3860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chemeClr val="dk1"/>
                </a:solidFill>
                <a:latin typeface="Annie Use Your Telescope"/>
                <a:ea typeface="Annie Use Your Telescope"/>
                <a:cs typeface="Annie Use Your Telescope"/>
                <a:sym typeface="Annie Use Your Telescope"/>
              </a:rPr>
              <a:t>2.</a:t>
            </a:r>
            <a:r>
              <a:rPr lang="en-US" sz="2000">
                <a:solidFill>
                  <a:schemeClr val="dk1"/>
                </a:solidFill>
                <a:latin typeface="Annie Use Your Telescope"/>
                <a:ea typeface="Annie Use Your Telescope"/>
                <a:cs typeface="Annie Use Your Telescope"/>
                <a:sym typeface="Annie Use Your Telescope"/>
              </a:rPr>
              <a:t>  </a:t>
            </a:r>
            <a:r>
              <a:rPr lang="en-US" sz="2000" b="1">
                <a:solidFill>
                  <a:schemeClr val="dk1"/>
                </a:solidFill>
                <a:latin typeface="Annie Use Your Telescope"/>
                <a:ea typeface="Annie Use Your Telescope"/>
                <a:cs typeface="Annie Use Your Telescope"/>
                <a:sym typeface="Annie Use Your Telescope"/>
              </a:rPr>
              <a:t>Strengthens your HEART </a:t>
            </a:r>
            <a:r>
              <a:rPr lang="en-US" sz="2000">
                <a:solidFill>
                  <a:schemeClr val="dk1"/>
                </a:solidFill>
                <a:latin typeface="Annie Use Your Telescope"/>
                <a:ea typeface="Annie Use Your Telescope"/>
                <a:cs typeface="Annie Use Your Telescope"/>
                <a:sym typeface="Annie Use Your Telescope"/>
              </a:rPr>
              <a:t>❤️</a:t>
            </a:r>
            <a:endParaRPr sz="2000">
              <a:latin typeface="Annie Use Your Telescope"/>
              <a:ea typeface="Annie Use Your Telescope"/>
              <a:cs typeface="Annie Use Your Telescope"/>
              <a:sym typeface="Annie Use Your Telescope"/>
            </a:endParaRPr>
          </a:p>
        </p:txBody>
      </p:sp>
      <p:cxnSp>
        <p:nvCxnSpPr>
          <p:cNvPr id="490" name="Google Shape;490;p67"/>
          <p:cNvCxnSpPr/>
          <p:nvPr/>
        </p:nvCxnSpPr>
        <p:spPr>
          <a:xfrm>
            <a:off x="3409675" y="1670325"/>
            <a:ext cx="1090500" cy="27600"/>
          </a:xfrm>
          <a:prstGeom prst="straightConnector1">
            <a:avLst/>
          </a:prstGeom>
          <a:noFill/>
          <a:ln w="9525" cap="flat" cmpd="sng">
            <a:solidFill>
              <a:schemeClr val="dk1"/>
            </a:solidFill>
            <a:prstDash val="solid"/>
            <a:round/>
            <a:headEnd type="oval" w="med" len="med"/>
            <a:tailEnd type="none" w="med" len="med"/>
          </a:ln>
        </p:spPr>
      </p:cxnSp>
      <p:pic>
        <p:nvPicPr>
          <p:cNvPr id="491" name="Google Shape;491;p67"/>
          <p:cNvPicPr preferRelativeResize="0"/>
          <p:nvPr/>
        </p:nvPicPr>
        <p:blipFill>
          <a:blip r:embed="rId4">
            <a:alphaModFix/>
          </a:blip>
          <a:stretch>
            <a:fillRect/>
          </a:stretch>
        </p:blipFill>
        <p:spPr>
          <a:xfrm>
            <a:off x="-305500" y="1395938"/>
            <a:ext cx="4218723" cy="4854716"/>
          </a:xfrm>
          <a:prstGeom prst="rect">
            <a:avLst/>
          </a:prstGeom>
          <a:noFill/>
          <a:ln>
            <a:noFill/>
          </a:ln>
        </p:spPr>
      </p:pic>
      <p:sp>
        <p:nvSpPr>
          <p:cNvPr id="492" name="Google Shape;492;p67"/>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Exercise is for </a:t>
            </a:r>
            <a:r>
              <a:rPr lang="en-US" sz="2900">
                <a:latin typeface="Lexend Thin"/>
                <a:ea typeface="Lexend Thin"/>
                <a:cs typeface="Lexend Thin"/>
                <a:sym typeface="Lexend Thin"/>
              </a:rPr>
              <a:t>every part of</a:t>
            </a:r>
            <a:r>
              <a:rPr lang="en-US" sz="2900" b="1">
                <a:latin typeface="Lexend"/>
                <a:ea typeface="Lexend"/>
                <a:cs typeface="Lexend"/>
                <a:sym typeface="Lexend"/>
              </a:rPr>
              <a:t> your</a:t>
            </a:r>
            <a:r>
              <a:rPr lang="en-US" sz="2900">
                <a:latin typeface="Lexend Thin"/>
                <a:ea typeface="Lexend Thin"/>
                <a:cs typeface="Lexend Thin"/>
                <a:sym typeface="Lexend Thin"/>
              </a:rPr>
              <a:t> body</a:t>
            </a:r>
            <a:endParaRPr sz="2900">
              <a:latin typeface="Lexend Thin"/>
              <a:ea typeface="Lexend Thin"/>
              <a:cs typeface="Lexend Thin"/>
              <a:sym typeface="Lexend Thin"/>
            </a:endParaRPr>
          </a:p>
        </p:txBody>
      </p:sp>
      <p:pic>
        <p:nvPicPr>
          <p:cNvPr id="493" name="Google Shape;493;p67"/>
          <p:cNvPicPr preferRelativeResize="0"/>
          <p:nvPr/>
        </p:nvPicPr>
        <p:blipFill rotWithShape="1">
          <a:blip r:embed="rId5">
            <a:alphaModFix/>
          </a:blip>
          <a:srcRect t="21770" b="64339"/>
          <a:stretch/>
        </p:blipFill>
        <p:spPr>
          <a:xfrm>
            <a:off x="4413025" y="1780748"/>
            <a:ext cx="3028950" cy="110150"/>
          </a:xfrm>
          <a:prstGeom prst="rect">
            <a:avLst/>
          </a:prstGeom>
          <a:noFill/>
          <a:ln>
            <a:noFill/>
          </a:ln>
        </p:spPr>
      </p:pic>
      <p:pic>
        <p:nvPicPr>
          <p:cNvPr id="494" name="Google Shape;494;p67"/>
          <p:cNvPicPr preferRelativeResize="0"/>
          <p:nvPr/>
        </p:nvPicPr>
        <p:blipFill rotWithShape="1">
          <a:blip r:embed="rId5">
            <a:alphaModFix/>
          </a:blip>
          <a:srcRect t="21770" b="64339"/>
          <a:stretch/>
        </p:blipFill>
        <p:spPr>
          <a:xfrm>
            <a:off x="4606850" y="3341386"/>
            <a:ext cx="3028950" cy="110150"/>
          </a:xfrm>
          <a:prstGeom prst="rect">
            <a:avLst/>
          </a:prstGeom>
          <a:noFill/>
          <a:ln>
            <a:noFill/>
          </a:ln>
        </p:spPr>
      </p:pic>
      <p:pic>
        <p:nvPicPr>
          <p:cNvPr id="495" name="Google Shape;495;p67"/>
          <p:cNvPicPr preferRelativeResize="0"/>
          <p:nvPr/>
        </p:nvPicPr>
        <p:blipFill rotWithShape="1">
          <a:blip r:embed="rId5">
            <a:alphaModFix/>
          </a:blip>
          <a:srcRect t="21770" b="64339"/>
          <a:stretch/>
        </p:blipFill>
        <p:spPr>
          <a:xfrm>
            <a:off x="4939000" y="4037986"/>
            <a:ext cx="3028950" cy="110150"/>
          </a:xfrm>
          <a:prstGeom prst="rect">
            <a:avLst/>
          </a:prstGeom>
          <a:noFill/>
          <a:ln>
            <a:noFill/>
          </a:ln>
        </p:spPr>
      </p:pic>
      <p:sp>
        <p:nvSpPr>
          <p:cNvPr id="485" name="Google Shape;485;p67"/>
          <p:cNvSpPr txBox="1"/>
          <p:nvPr/>
        </p:nvSpPr>
        <p:spPr>
          <a:xfrm>
            <a:off x="4523272" y="3658529"/>
            <a:ext cx="46131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latin typeface="Annie Use Your Telescope"/>
                <a:ea typeface="Annie Use Your Telescope"/>
                <a:cs typeface="Annie Use Your Telescope"/>
                <a:sym typeface="Annie Use Your Telescope"/>
              </a:rPr>
              <a:t>3.  Strengthens your LUNGS </a:t>
            </a:r>
            <a:r>
              <a:rPr lang="en-US" sz="2000">
                <a:latin typeface="Annie Use Your Telescope"/>
                <a:ea typeface="Annie Use Your Telescope"/>
                <a:cs typeface="Annie Use Your Telescope"/>
                <a:sym typeface="Annie Use Your Telescope"/>
              </a:rPr>
              <a:t>🥵</a:t>
            </a:r>
            <a:br>
              <a:rPr lang="en-US" sz="2000">
                <a:latin typeface="Annie Use Your Telescope"/>
                <a:ea typeface="Annie Use Your Telescope"/>
                <a:cs typeface="Annie Use Your Telescope"/>
                <a:sym typeface="Annie Use Your Telescope"/>
              </a:rPr>
            </a:br>
            <a:r>
              <a:rPr lang="en-US" sz="2000">
                <a:latin typeface="Annie Use Your Telescope"/>
                <a:ea typeface="Annie Use Your Telescope"/>
                <a:cs typeface="Annie Use Your Telescope"/>
                <a:sym typeface="Annie Use Your Telescope"/>
              </a:rPr>
              <a:t>(So you don’t look like this emoji when you run.)</a:t>
            </a:r>
            <a:endParaRPr sz="2000">
              <a:latin typeface="Annie Use Your Telescope"/>
              <a:ea typeface="Annie Use Your Telescope"/>
              <a:cs typeface="Annie Use Your Telescope"/>
              <a:sym typeface="Annie Use Your Telescope"/>
            </a:endParaRPr>
          </a:p>
        </p:txBody>
      </p:sp>
      <p:sp>
        <p:nvSpPr>
          <p:cNvPr id="496" name="Google Shape;496;p67"/>
          <p:cNvSpPr txBox="1"/>
          <p:nvPr/>
        </p:nvSpPr>
        <p:spPr>
          <a:xfrm>
            <a:off x="4413036" y="1410588"/>
            <a:ext cx="5535900" cy="17238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SzPts val="2000"/>
              <a:buFont typeface="Annie Use Your Telescope"/>
              <a:buAutoNum type="arabicPeriod"/>
            </a:pPr>
            <a:r>
              <a:rPr lang="en-US" sz="2000" b="1">
                <a:latin typeface="Annie Use Your Telescope"/>
                <a:ea typeface="Annie Use Your Telescope"/>
                <a:cs typeface="Annie Use Your Telescope"/>
                <a:sym typeface="Annie Use Your Telescope"/>
              </a:rPr>
              <a:t>Boosts your BRAIN</a:t>
            </a:r>
            <a:r>
              <a:rPr lang="en-US" sz="2000">
                <a:latin typeface="Annie Use Your Telescope"/>
                <a:ea typeface="Annie Use Your Telescope"/>
                <a:cs typeface="Annie Use Your Telescope"/>
                <a:sym typeface="Annie Use Your Telescope"/>
              </a:rPr>
              <a:t> </a:t>
            </a:r>
            <a:r>
              <a:rPr lang="en-US" sz="2000">
                <a:solidFill>
                  <a:schemeClr val="dk1"/>
                </a:solidFill>
                <a:latin typeface="Annie Use Your Telescope"/>
                <a:ea typeface="Annie Use Your Telescope"/>
                <a:cs typeface="Annie Use Your Telescope"/>
                <a:sym typeface="Annie Use Your Telescope"/>
              </a:rPr>
              <a:t>🧠</a:t>
            </a:r>
            <a:endParaRPr sz="2000">
              <a:latin typeface="Annie Use Your Telescope"/>
              <a:ea typeface="Annie Use Your Telescope"/>
              <a:cs typeface="Annie Use Your Telescope"/>
              <a:sym typeface="Annie Use Your Telescope"/>
            </a:endParaRPr>
          </a:p>
          <a:p>
            <a:pPr marL="457200" lvl="0" indent="-298450" algn="l" rtl="0">
              <a:spcBef>
                <a:spcPts val="0"/>
              </a:spcBef>
              <a:spcAft>
                <a:spcPts val="0"/>
              </a:spcAft>
              <a:buSzPts val="1100"/>
              <a:buFont typeface="Annie Use Your Telescope"/>
              <a:buChar char="●"/>
            </a:pPr>
            <a:r>
              <a:rPr lang="en-US" sz="2000">
                <a:solidFill>
                  <a:srgbClr val="595959"/>
                </a:solidFill>
                <a:latin typeface="Annie Use Your Telescope"/>
                <a:ea typeface="Annie Use Your Telescope"/>
                <a:cs typeface="Annie Use Your Telescope"/>
                <a:sym typeface="Annie Use Your Telescope"/>
              </a:rPr>
              <a:t>Increases energy</a:t>
            </a:r>
            <a:endParaRPr sz="2000">
              <a:solidFill>
                <a:srgbClr val="595959"/>
              </a:solidFill>
              <a:latin typeface="Annie Use Your Telescope"/>
              <a:ea typeface="Annie Use Your Telescope"/>
              <a:cs typeface="Annie Use Your Telescope"/>
              <a:sym typeface="Annie Use Your Telescope"/>
            </a:endParaRPr>
          </a:p>
          <a:p>
            <a:pPr marL="457200" lvl="0" indent="-298450" algn="l" rtl="0">
              <a:spcBef>
                <a:spcPts val="0"/>
              </a:spcBef>
              <a:spcAft>
                <a:spcPts val="0"/>
              </a:spcAft>
              <a:buSzPts val="1100"/>
              <a:buFont typeface="Annie Use Your Telescope"/>
              <a:buChar char="●"/>
            </a:pPr>
            <a:r>
              <a:rPr lang="en-US" sz="2000">
                <a:solidFill>
                  <a:srgbClr val="595959"/>
                </a:solidFill>
                <a:latin typeface="Annie Use Your Telescope"/>
                <a:ea typeface="Annie Use Your Telescope"/>
                <a:cs typeface="Annie Use Your Telescope"/>
                <a:sym typeface="Annie Use Your Telescope"/>
              </a:rPr>
              <a:t>improves mood</a:t>
            </a:r>
            <a:endParaRPr sz="2000">
              <a:solidFill>
                <a:srgbClr val="595959"/>
              </a:solidFill>
              <a:latin typeface="Annie Use Your Telescope"/>
              <a:ea typeface="Annie Use Your Telescope"/>
              <a:cs typeface="Annie Use Your Telescope"/>
              <a:sym typeface="Annie Use Your Telescope"/>
            </a:endParaRPr>
          </a:p>
          <a:p>
            <a:pPr marL="457200" lvl="0" indent="-298450" algn="l" rtl="0">
              <a:spcBef>
                <a:spcPts val="0"/>
              </a:spcBef>
              <a:spcAft>
                <a:spcPts val="0"/>
              </a:spcAft>
              <a:buSzPts val="1100"/>
              <a:buFont typeface="Annie Use Your Telescope"/>
              <a:buChar char="●"/>
            </a:pPr>
            <a:r>
              <a:rPr lang="en-US" sz="2000">
                <a:solidFill>
                  <a:srgbClr val="595959"/>
                </a:solidFill>
                <a:latin typeface="Annie Use Your Telescope"/>
                <a:ea typeface="Annie Use Your Telescope"/>
                <a:cs typeface="Annie Use Your Telescope"/>
                <a:sym typeface="Annie Use Your Telescope"/>
              </a:rPr>
              <a:t>reduces anxiety</a:t>
            </a:r>
            <a:br>
              <a:rPr lang="en-US" sz="2000">
                <a:latin typeface="Annie Use Your Telescope"/>
                <a:ea typeface="Annie Use Your Telescope"/>
                <a:cs typeface="Annie Use Your Telescope"/>
                <a:sym typeface="Annie Use Your Telescope"/>
              </a:rPr>
            </a:br>
            <a:endParaRPr sz="2000">
              <a:latin typeface="Annie Use Your Telescope"/>
              <a:ea typeface="Annie Use Your Telescope"/>
              <a:cs typeface="Annie Use Your Telescope"/>
              <a:sym typeface="Annie Use Your Telescope"/>
            </a:endParaRPr>
          </a:p>
        </p:txBody>
      </p:sp>
      <p:pic>
        <p:nvPicPr>
          <p:cNvPr id="497" name="Google Shape;497;p67"/>
          <p:cNvPicPr preferRelativeResize="0"/>
          <p:nvPr/>
        </p:nvPicPr>
        <p:blipFill rotWithShape="1">
          <a:blip r:embed="rId5">
            <a:alphaModFix/>
          </a:blip>
          <a:srcRect t="21770" b="64339"/>
          <a:stretch/>
        </p:blipFill>
        <p:spPr>
          <a:xfrm>
            <a:off x="5021525" y="5079711"/>
            <a:ext cx="3028950" cy="110150"/>
          </a:xfrm>
          <a:prstGeom prst="rect">
            <a:avLst/>
          </a:prstGeom>
          <a:noFill/>
          <a:ln>
            <a:noFill/>
          </a:ln>
        </p:spPr>
      </p:pic>
      <p:sp>
        <p:nvSpPr>
          <p:cNvPr id="489" name="Google Shape;489;p67"/>
          <p:cNvSpPr txBox="1"/>
          <p:nvPr/>
        </p:nvSpPr>
        <p:spPr>
          <a:xfrm>
            <a:off x="4500173" y="4734575"/>
            <a:ext cx="42186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latin typeface="Annie Use Your Telescope"/>
                <a:ea typeface="Annie Use Your Telescope"/>
                <a:cs typeface="Annie Use Your Telescope"/>
                <a:sym typeface="Annie Use Your Telescope"/>
              </a:rPr>
              <a:t>4. </a:t>
            </a:r>
            <a:r>
              <a:rPr lang="en-US" sz="2000">
                <a:latin typeface="Annie Use Your Telescope"/>
                <a:ea typeface="Annie Use Your Telescope"/>
                <a:cs typeface="Annie Use Your Telescope"/>
                <a:sym typeface="Annie Use Your Telescope"/>
              </a:rPr>
              <a:t> </a:t>
            </a:r>
            <a:r>
              <a:rPr lang="en-US" sz="2000" b="1">
                <a:latin typeface="Annie Use Your Telescope"/>
                <a:ea typeface="Annie Use Your Telescope"/>
                <a:cs typeface="Annie Use Your Telescope"/>
                <a:sym typeface="Annie Use Your Telescope"/>
              </a:rPr>
              <a:t>Strengthens MUSCLES and BONES</a:t>
            </a:r>
            <a:r>
              <a:rPr lang="en-US" sz="2000">
                <a:latin typeface="Annie Use Your Telescope"/>
                <a:ea typeface="Annie Use Your Telescope"/>
                <a:cs typeface="Annie Use Your Telescope"/>
                <a:sym typeface="Annie Use Your Telescope"/>
              </a:rPr>
              <a:t>🕺  </a:t>
            </a:r>
            <a:br>
              <a:rPr lang="en-US" sz="2000">
                <a:latin typeface="Annie Use Your Telescope"/>
                <a:ea typeface="Annie Use Your Telescope"/>
                <a:cs typeface="Annie Use Your Telescope"/>
                <a:sym typeface="Annie Use Your Telescope"/>
              </a:rPr>
            </a:br>
            <a:r>
              <a:rPr lang="en-US" sz="2000">
                <a:latin typeface="Annie Use Your Telescope"/>
                <a:ea typeface="Annie Use Your Telescope"/>
                <a:cs typeface="Annie Use Your Telescope"/>
                <a:sym typeface="Annie Use Your Telescope"/>
              </a:rPr>
              <a:t>(You need muscles to groove too, you know.)</a:t>
            </a:r>
            <a:endParaRPr sz="2000">
              <a:latin typeface="Annie Use Your Telescope"/>
              <a:ea typeface="Annie Use Your Telescope"/>
              <a:cs typeface="Annie Use Your Telescope"/>
              <a:sym typeface="Annie Use Your Telescop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68"/>
          <p:cNvSpPr txBox="1"/>
          <p:nvPr/>
        </p:nvSpPr>
        <p:spPr>
          <a:xfrm>
            <a:off x="81439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503" name="Google Shape;503;p68"/>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Exercise is for </a:t>
            </a:r>
            <a:r>
              <a:rPr lang="en-US" sz="2900">
                <a:latin typeface="Lexend Thin"/>
                <a:ea typeface="Lexend Thin"/>
                <a:cs typeface="Lexend Thin"/>
                <a:sym typeface="Lexend Thin"/>
              </a:rPr>
              <a:t>every part of</a:t>
            </a:r>
            <a:r>
              <a:rPr lang="en-US" sz="2900" b="1">
                <a:latin typeface="Lexend"/>
                <a:ea typeface="Lexend"/>
                <a:cs typeface="Lexend"/>
                <a:sym typeface="Lexend"/>
              </a:rPr>
              <a:t> you</a:t>
            </a:r>
            <a:r>
              <a:rPr lang="en-US" sz="2900">
                <a:latin typeface="Lexend Thin"/>
                <a:ea typeface="Lexend Thin"/>
                <a:cs typeface="Lexend Thin"/>
                <a:sym typeface="Lexend Thin"/>
              </a:rPr>
              <a:t>r body</a:t>
            </a:r>
            <a:endParaRPr sz="2900">
              <a:latin typeface="Lexend Thin"/>
              <a:ea typeface="Lexend Thin"/>
              <a:cs typeface="Lexend Thin"/>
              <a:sym typeface="Lexend Thin"/>
            </a:endParaRPr>
          </a:p>
        </p:txBody>
      </p:sp>
      <p:sp>
        <p:nvSpPr>
          <p:cNvPr id="504" name="Google Shape;504;p6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05" name="Google Shape;505;p68"/>
          <p:cNvSpPr/>
          <p:nvPr/>
        </p:nvSpPr>
        <p:spPr>
          <a:xfrm>
            <a:off x="4135575" y="1372275"/>
            <a:ext cx="4451100" cy="38577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506" name="Google Shape;506;p68"/>
          <p:cNvGrpSpPr/>
          <p:nvPr/>
        </p:nvGrpSpPr>
        <p:grpSpPr>
          <a:xfrm>
            <a:off x="6104881" y="1212656"/>
            <a:ext cx="364118" cy="370831"/>
            <a:chOff x="991144" y="76203"/>
            <a:chExt cx="471900" cy="480600"/>
          </a:xfrm>
        </p:grpSpPr>
        <p:sp>
          <p:nvSpPr>
            <p:cNvPr id="507" name="Google Shape;507;p68"/>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08" name="Google Shape;508;p68"/>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509" name="Google Shape;509;p68"/>
          <p:cNvPicPr preferRelativeResize="0"/>
          <p:nvPr/>
        </p:nvPicPr>
        <p:blipFill rotWithShape="1">
          <a:blip r:embed="rId3">
            <a:alphaModFix/>
          </a:blip>
          <a:srcRect l="25203" t="20006" r="23023" b="74038"/>
          <a:stretch/>
        </p:blipFill>
        <p:spPr>
          <a:xfrm>
            <a:off x="5137125" y="2339445"/>
            <a:ext cx="2527849" cy="370825"/>
          </a:xfrm>
          <a:prstGeom prst="rect">
            <a:avLst/>
          </a:prstGeom>
          <a:noFill/>
          <a:ln>
            <a:noFill/>
          </a:ln>
        </p:spPr>
      </p:pic>
      <p:sp>
        <p:nvSpPr>
          <p:cNvPr id="510" name="Google Shape;510;p68"/>
          <p:cNvSpPr txBox="1"/>
          <p:nvPr/>
        </p:nvSpPr>
        <p:spPr>
          <a:xfrm>
            <a:off x="4367950" y="1680150"/>
            <a:ext cx="4218600" cy="3220800"/>
          </a:xfrm>
          <a:prstGeom prst="rect">
            <a:avLst/>
          </a:prstGeom>
          <a:noFill/>
          <a:ln>
            <a:noFill/>
          </a:ln>
        </p:spPr>
        <p:txBody>
          <a:bodyPr spcFirstLastPara="1" wrap="square" lIns="91425" tIns="91425" rIns="91425" bIns="91425" anchor="t" anchorCtr="0">
            <a:noAutofit/>
          </a:bodyPr>
          <a:lstStyle/>
          <a:p>
            <a:pPr marL="914400" lvl="0" indent="457200" algn="l" rtl="0">
              <a:spcBef>
                <a:spcPts val="0"/>
              </a:spcBef>
              <a:spcAft>
                <a:spcPts val="0"/>
              </a:spcAft>
              <a:buNone/>
            </a:pPr>
            <a:r>
              <a:rPr lang="en-US" sz="3400" b="1">
                <a:latin typeface="Annie Use Your Telescope"/>
                <a:ea typeface="Annie Use Your Telescope"/>
                <a:cs typeface="Annie Use Your Telescope"/>
                <a:sym typeface="Annie Use Your Telescope"/>
              </a:rPr>
              <a:t>To Do:</a:t>
            </a:r>
            <a:endParaRPr sz="3400" b="1">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3400" b="1">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3400" b="1">
                <a:latin typeface="Annie Use Your Telescope"/>
                <a:ea typeface="Annie Use Your Telescope"/>
                <a:cs typeface="Annie Use Your Telescope"/>
                <a:sym typeface="Annie Use Your Telescope"/>
              </a:rPr>
              <a:t>-Try to get 60 minutes</a:t>
            </a:r>
            <a:br>
              <a:rPr lang="en-US" sz="3400" b="1">
                <a:latin typeface="Annie Use Your Telescope"/>
                <a:ea typeface="Annie Use Your Telescope"/>
                <a:cs typeface="Annie Use Your Telescope"/>
                <a:sym typeface="Annie Use Your Telescope"/>
              </a:rPr>
            </a:br>
            <a:r>
              <a:rPr lang="en-US" sz="3400" b="1">
                <a:latin typeface="Annie Use Your Telescope"/>
                <a:ea typeface="Annie Use Your Telescope"/>
                <a:cs typeface="Annie Use Your Telescope"/>
                <a:sym typeface="Annie Use Your Telescope"/>
              </a:rPr>
              <a:t>of exercise a day</a:t>
            </a:r>
            <a:endParaRPr sz="3400" b="1">
              <a:latin typeface="Annie Use Your Telescope"/>
              <a:ea typeface="Annie Use Your Telescope"/>
              <a:cs typeface="Annie Use Your Telescope"/>
              <a:sym typeface="Annie Use Your Telescope"/>
            </a:endParaRPr>
          </a:p>
        </p:txBody>
      </p:sp>
      <p:pic>
        <p:nvPicPr>
          <p:cNvPr id="511" name="Google Shape;511;p68"/>
          <p:cNvPicPr preferRelativeResize="0"/>
          <p:nvPr/>
        </p:nvPicPr>
        <p:blipFill>
          <a:blip r:embed="rId4">
            <a:alphaModFix amt="60000"/>
          </a:blip>
          <a:stretch>
            <a:fillRect/>
          </a:stretch>
        </p:blipFill>
        <p:spPr>
          <a:xfrm>
            <a:off x="18" y="990648"/>
            <a:ext cx="5007042" cy="5638747"/>
          </a:xfrm>
          <a:prstGeom prst="rect">
            <a:avLst/>
          </a:prstGeom>
          <a:noFill/>
          <a:ln>
            <a:noFill/>
          </a:ln>
        </p:spPr>
      </p:pic>
      <p:sp>
        <p:nvSpPr>
          <p:cNvPr id="512" name="Google Shape;512;p68"/>
          <p:cNvSpPr/>
          <p:nvPr/>
        </p:nvSpPr>
        <p:spPr>
          <a:xfrm>
            <a:off x="919335" y="1321778"/>
            <a:ext cx="2703600" cy="26283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3" name="Google Shape;513;p68"/>
          <p:cNvSpPr/>
          <p:nvPr/>
        </p:nvSpPr>
        <p:spPr>
          <a:xfrm>
            <a:off x="1960469" y="2329978"/>
            <a:ext cx="471900" cy="4806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14" name="Google Shape;514;p68"/>
          <p:cNvCxnSpPr>
            <a:stCxn id="513" idx="5"/>
          </p:cNvCxnSpPr>
          <p:nvPr/>
        </p:nvCxnSpPr>
        <p:spPr>
          <a:xfrm>
            <a:off x="2363261" y="2740196"/>
            <a:ext cx="1779000" cy="682200"/>
          </a:xfrm>
          <a:prstGeom prst="straightConnector1">
            <a:avLst/>
          </a:prstGeom>
          <a:noFill/>
          <a:ln w="9525" cap="flat" cmpd="sng">
            <a:solidFill>
              <a:schemeClr val="dk2"/>
            </a:solidFill>
            <a:prstDash val="solid"/>
            <a:round/>
            <a:headEnd type="none" w="med" len="med"/>
            <a:tailEnd type="none" w="med" len="med"/>
          </a:ln>
          <a:effectLst>
            <a:outerShdw blurRad="57150" dist="19050" dir="5400000" algn="bl" rotWithShape="0">
              <a:srgbClr val="000000">
                <a:alpha val="50000"/>
              </a:srgbClr>
            </a:outerShdw>
          </a:effectLst>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69"/>
          <p:cNvSpPr txBox="1"/>
          <p:nvPr/>
        </p:nvSpPr>
        <p:spPr>
          <a:xfrm>
            <a:off x="163500" y="55051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Help!</a:t>
            </a:r>
            <a:endParaRPr b="1">
              <a:latin typeface="Lexend"/>
              <a:ea typeface="Lexend"/>
              <a:cs typeface="Lexend"/>
              <a:sym typeface="Lexend"/>
            </a:endParaRPr>
          </a:p>
        </p:txBody>
      </p:sp>
      <p:pic>
        <p:nvPicPr>
          <p:cNvPr id="521" name="Google Shape;521;p69"/>
          <p:cNvPicPr preferRelativeResize="0"/>
          <p:nvPr/>
        </p:nvPicPr>
        <p:blipFill>
          <a:blip r:embed="rId3">
            <a:alphaModFix amt="60000"/>
          </a:blip>
          <a:stretch>
            <a:fillRect/>
          </a:stretch>
        </p:blipFill>
        <p:spPr>
          <a:xfrm>
            <a:off x="100418" y="912698"/>
            <a:ext cx="5007042" cy="5638747"/>
          </a:xfrm>
          <a:prstGeom prst="rect">
            <a:avLst/>
          </a:prstGeom>
          <a:noFill/>
          <a:ln>
            <a:noFill/>
          </a:ln>
        </p:spPr>
      </p:pic>
      <p:sp>
        <p:nvSpPr>
          <p:cNvPr id="522" name="Google Shape;522;p69"/>
          <p:cNvSpPr/>
          <p:nvPr/>
        </p:nvSpPr>
        <p:spPr>
          <a:xfrm>
            <a:off x="919335" y="1321778"/>
            <a:ext cx="2703600" cy="26283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3" name="Google Shape;523;p69"/>
          <p:cNvSpPr/>
          <p:nvPr/>
        </p:nvSpPr>
        <p:spPr>
          <a:xfrm>
            <a:off x="1960469" y="2329978"/>
            <a:ext cx="471900" cy="4806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4" name="Google Shape;524;p69"/>
          <p:cNvSpPr/>
          <p:nvPr/>
        </p:nvSpPr>
        <p:spPr>
          <a:xfrm>
            <a:off x="4364650" y="2130425"/>
            <a:ext cx="4308300" cy="38685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25" name="Google Shape;525;p69"/>
          <p:cNvPicPr preferRelativeResize="0"/>
          <p:nvPr/>
        </p:nvPicPr>
        <p:blipFill rotWithShape="1">
          <a:blip r:embed="rId4">
            <a:alphaModFix/>
          </a:blip>
          <a:srcRect l="20587" r="14733" b="28160"/>
          <a:stretch/>
        </p:blipFill>
        <p:spPr>
          <a:xfrm>
            <a:off x="5600650" y="3404670"/>
            <a:ext cx="2054525" cy="2058230"/>
          </a:xfrm>
          <a:prstGeom prst="rect">
            <a:avLst/>
          </a:prstGeom>
          <a:noFill/>
          <a:ln>
            <a:noFill/>
          </a:ln>
        </p:spPr>
      </p:pic>
      <p:sp>
        <p:nvSpPr>
          <p:cNvPr id="526" name="Google Shape;526;p69"/>
          <p:cNvSpPr txBox="1"/>
          <p:nvPr/>
        </p:nvSpPr>
        <p:spPr>
          <a:xfrm>
            <a:off x="4863013" y="2198388"/>
            <a:ext cx="35298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700" b="1">
                <a:solidFill>
                  <a:schemeClr val="dk1"/>
                </a:solidFill>
                <a:latin typeface="Annie Use Your Telescope"/>
                <a:ea typeface="Annie Use Your Telescope"/>
                <a:cs typeface="Annie Use Your Telescope"/>
                <a:sym typeface="Annie Use Your Telescope"/>
              </a:rPr>
              <a:t>What can you do to help your brain be at its best?</a:t>
            </a:r>
            <a:endParaRPr/>
          </a:p>
        </p:txBody>
      </p:sp>
      <p:cxnSp>
        <p:nvCxnSpPr>
          <p:cNvPr id="527" name="Google Shape;527;p69"/>
          <p:cNvCxnSpPr/>
          <p:nvPr/>
        </p:nvCxnSpPr>
        <p:spPr>
          <a:xfrm>
            <a:off x="5973124" y="4384204"/>
            <a:ext cx="600" cy="595800"/>
          </a:xfrm>
          <a:prstGeom prst="straightConnector1">
            <a:avLst/>
          </a:prstGeom>
          <a:noFill/>
          <a:ln w="28575" cap="flat" cmpd="sng">
            <a:solidFill>
              <a:srgbClr val="888888"/>
            </a:solidFill>
            <a:prstDash val="solid"/>
            <a:round/>
            <a:headEnd type="none" w="med" len="med"/>
            <a:tailEnd type="none" w="med" len="med"/>
          </a:ln>
        </p:spPr>
      </p:cxnSp>
      <p:cxnSp>
        <p:nvCxnSpPr>
          <p:cNvPr id="528" name="Google Shape;528;p69"/>
          <p:cNvCxnSpPr/>
          <p:nvPr/>
        </p:nvCxnSpPr>
        <p:spPr>
          <a:xfrm flipH="1">
            <a:off x="6192635" y="4557443"/>
            <a:ext cx="7500" cy="601200"/>
          </a:xfrm>
          <a:prstGeom prst="straightConnector1">
            <a:avLst/>
          </a:prstGeom>
          <a:noFill/>
          <a:ln w="38100" cap="flat" cmpd="sng">
            <a:solidFill>
              <a:srgbClr val="757AA8"/>
            </a:solidFill>
            <a:prstDash val="solid"/>
            <a:round/>
            <a:headEnd type="none" w="med" len="med"/>
            <a:tailEnd type="none" w="med" len="med"/>
          </a:ln>
        </p:spPr>
      </p:cxnSp>
      <p:cxnSp>
        <p:nvCxnSpPr>
          <p:cNvPr id="529" name="Google Shape;529;p69"/>
          <p:cNvCxnSpPr/>
          <p:nvPr/>
        </p:nvCxnSpPr>
        <p:spPr>
          <a:xfrm>
            <a:off x="5979457" y="4742624"/>
            <a:ext cx="218100" cy="218100"/>
          </a:xfrm>
          <a:prstGeom prst="straightConnector1">
            <a:avLst/>
          </a:prstGeom>
          <a:noFill/>
          <a:ln w="19050" cap="flat" cmpd="sng">
            <a:solidFill>
              <a:srgbClr val="888888"/>
            </a:solidFill>
            <a:prstDash val="solid"/>
            <a:round/>
            <a:headEnd type="none" w="med" len="med"/>
            <a:tailEnd type="none" w="med" len="med"/>
          </a:ln>
        </p:spPr>
      </p:cxnSp>
      <p:cxnSp>
        <p:nvCxnSpPr>
          <p:cNvPr id="530" name="Google Shape;530;p69"/>
          <p:cNvCxnSpPr/>
          <p:nvPr/>
        </p:nvCxnSpPr>
        <p:spPr>
          <a:xfrm>
            <a:off x="5979085" y="4491728"/>
            <a:ext cx="209100" cy="164400"/>
          </a:xfrm>
          <a:prstGeom prst="straightConnector1">
            <a:avLst/>
          </a:prstGeom>
          <a:noFill/>
          <a:ln w="28575" cap="flat" cmpd="sng">
            <a:solidFill>
              <a:srgbClr val="888888"/>
            </a:solidFill>
            <a:prstDash val="solid"/>
            <a:round/>
            <a:headEnd type="none" w="med" len="med"/>
            <a:tailEnd type="none" w="med" len="med"/>
          </a:ln>
        </p:spPr>
      </p:cxnSp>
      <p:cxnSp>
        <p:nvCxnSpPr>
          <p:cNvPr id="531" name="Google Shape;531;p69"/>
          <p:cNvCxnSpPr/>
          <p:nvPr/>
        </p:nvCxnSpPr>
        <p:spPr>
          <a:xfrm flipH="1">
            <a:off x="7281246" y="4259025"/>
            <a:ext cx="9900" cy="868200"/>
          </a:xfrm>
          <a:prstGeom prst="straightConnector1">
            <a:avLst/>
          </a:prstGeom>
          <a:noFill/>
          <a:ln w="38100" cap="flat" cmpd="sng">
            <a:solidFill>
              <a:srgbClr val="888888"/>
            </a:solidFill>
            <a:prstDash val="solid"/>
            <a:round/>
            <a:headEnd type="none" w="med" len="med"/>
            <a:tailEnd type="none" w="med" len="med"/>
          </a:ln>
        </p:spPr>
      </p:cxnSp>
      <p:cxnSp>
        <p:nvCxnSpPr>
          <p:cNvPr id="532" name="Google Shape;532;p69"/>
          <p:cNvCxnSpPr/>
          <p:nvPr/>
        </p:nvCxnSpPr>
        <p:spPr>
          <a:xfrm rot="10800000" flipH="1">
            <a:off x="7068005" y="4134643"/>
            <a:ext cx="3900" cy="242400"/>
          </a:xfrm>
          <a:prstGeom prst="straightConnector1">
            <a:avLst/>
          </a:prstGeom>
          <a:noFill/>
          <a:ln w="38100" cap="flat" cmpd="sng">
            <a:solidFill>
              <a:srgbClr val="999999"/>
            </a:solidFill>
            <a:prstDash val="solid"/>
            <a:round/>
            <a:headEnd type="none" w="med" len="med"/>
            <a:tailEnd type="none" w="med" len="med"/>
          </a:ln>
        </p:spPr>
      </p:cxnSp>
      <p:cxnSp>
        <p:nvCxnSpPr>
          <p:cNvPr id="533" name="Google Shape;533;p69"/>
          <p:cNvCxnSpPr/>
          <p:nvPr/>
        </p:nvCxnSpPr>
        <p:spPr>
          <a:xfrm>
            <a:off x="7066763" y="4936374"/>
            <a:ext cx="6600" cy="162300"/>
          </a:xfrm>
          <a:prstGeom prst="straightConnector1">
            <a:avLst/>
          </a:prstGeom>
          <a:noFill/>
          <a:ln w="28575" cap="flat" cmpd="sng">
            <a:solidFill>
              <a:srgbClr val="999999"/>
            </a:solidFill>
            <a:prstDash val="solid"/>
            <a:round/>
            <a:headEnd type="none" w="med" len="med"/>
            <a:tailEnd type="none" w="med" len="med"/>
          </a:ln>
        </p:spPr>
      </p:cxnSp>
      <p:cxnSp>
        <p:nvCxnSpPr>
          <p:cNvPr id="534" name="Google Shape;534;p69"/>
          <p:cNvCxnSpPr/>
          <p:nvPr/>
        </p:nvCxnSpPr>
        <p:spPr>
          <a:xfrm rot="10800000" flipH="1">
            <a:off x="6203115" y="4920309"/>
            <a:ext cx="1083600" cy="16500"/>
          </a:xfrm>
          <a:prstGeom prst="straightConnector1">
            <a:avLst/>
          </a:prstGeom>
          <a:noFill/>
          <a:ln w="38100" cap="flat" cmpd="sng">
            <a:solidFill>
              <a:srgbClr val="999999"/>
            </a:solidFill>
            <a:prstDash val="solid"/>
            <a:round/>
            <a:headEnd type="none" w="med" len="med"/>
            <a:tailEnd type="none" w="med" len="med"/>
          </a:ln>
        </p:spPr>
      </p:cxnSp>
      <p:sp>
        <p:nvSpPr>
          <p:cNvPr id="535" name="Google Shape;535;p69"/>
          <p:cNvSpPr/>
          <p:nvPr/>
        </p:nvSpPr>
        <p:spPr>
          <a:xfrm>
            <a:off x="4615951" y="3429125"/>
            <a:ext cx="3805704" cy="2289600"/>
          </a:xfrm>
          <a:prstGeom prst="cloud">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36" name="Google Shape;536;p69"/>
          <p:cNvPicPr preferRelativeResize="0"/>
          <p:nvPr/>
        </p:nvPicPr>
        <p:blipFill>
          <a:blip r:embed="rId5">
            <a:alphaModFix/>
          </a:blip>
          <a:stretch>
            <a:fillRect/>
          </a:stretch>
        </p:blipFill>
        <p:spPr>
          <a:xfrm rot="-318535">
            <a:off x="7359443" y="3171757"/>
            <a:ext cx="1770710" cy="1120637"/>
          </a:xfrm>
          <a:prstGeom prst="rect">
            <a:avLst/>
          </a:prstGeom>
          <a:noFill/>
          <a:ln>
            <a:noFill/>
          </a:ln>
        </p:spPr>
      </p:pic>
      <p:cxnSp>
        <p:nvCxnSpPr>
          <p:cNvPr id="537" name="Google Shape;537;p69"/>
          <p:cNvCxnSpPr>
            <a:stCxn id="523" idx="5"/>
            <a:endCxn id="524" idx="1"/>
          </p:cNvCxnSpPr>
          <p:nvPr/>
        </p:nvCxnSpPr>
        <p:spPr>
          <a:xfrm>
            <a:off x="2363261" y="2740196"/>
            <a:ext cx="2001300" cy="1324500"/>
          </a:xfrm>
          <a:prstGeom prst="straightConnector1">
            <a:avLst/>
          </a:prstGeom>
          <a:noFill/>
          <a:ln w="9525" cap="flat" cmpd="sng">
            <a:solidFill>
              <a:schemeClr val="dk2"/>
            </a:solidFill>
            <a:prstDash val="solid"/>
            <a:round/>
            <a:headEnd type="none" w="med" len="med"/>
            <a:tailEnd type="none" w="med" len="med"/>
          </a:ln>
          <a:effectLst>
            <a:outerShdw blurRad="57150" dist="19050" dir="5400000" algn="bl" rotWithShape="0">
              <a:srgbClr val="000000">
                <a:alpha val="50000"/>
              </a:srgbClr>
            </a:outerShdw>
          </a:effectLst>
        </p:spPr>
      </p:cxnSp>
      <p:sp>
        <p:nvSpPr>
          <p:cNvPr id="538" name="Google Shape;538;p69"/>
          <p:cNvSpPr txBox="1"/>
          <p:nvPr/>
        </p:nvSpPr>
        <p:spPr>
          <a:xfrm>
            <a:off x="5180450" y="3641000"/>
            <a:ext cx="32412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b="1">
                <a:latin typeface="Annie Use Your Telescope"/>
                <a:ea typeface="Annie Use Your Telescope"/>
                <a:cs typeface="Annie Use Your Telescope"/>
                <a:sym typeface="Annie Use Your Telescope"/>
              </a:rPr>
              <a:t>Sleep! 8-10 hrs.</a:t>
            </a:r>
            <a:endParaRPr sz="2900" b="1">
              <a:latin typeface="Annie Use Your Telescope"/>
              <a:ea typeface="Annie Use Your Telescope"/>
              <a:cs typeface="Annie Use Your Telescope"/>
              <a:sym typeface="Annie Use Your Telescope"/>
            </a:endParaRPr>
          </a:p>
        </p:txBody>
      </p:sp>
      <p:cxnSp>
        <p:nvCxnSpPr>
          <p:cNvPr id="539" name="Google Shape;539;p69"/>
          <p:cNvCxnSpPr/>
          <p:nvPr/>
        </p:nvCxnSpPr>
        <p:spPr>
          <a:xfrm>
            <a:off x="7066763" y="4367832"/>
            <a:ext cx="226200" cy="237000"/>
          </a:xfrm>
          <a:prstGeom prst="straightConnector1">
            <a:avLst/>
          </a:prstGeom>
          <a:noFill/>
          <a:ln w="28575" cap="flat" cmpd="sng">
            <a:solidFill>
              <a:srgbClr val="888888"/>
            </a:solidFill>
            <a:prstDash val="solid"/>
            <a:round/>
            <a:headEnd type="none" w="med" len="med"/>
            <a:tailEnd type="none" w="med" len="med"/>
          </a:ln>
        </p:spPr>
      </p:cxnSp>
      <p:cxnSp>
        <p:nvCxnSpPr>
          <p:cNvPr id="540" name="Google Shape;540;p69"/>
          <p:cNvCxnSpPr/>
          <p:nvPr/>
        </p:nvCxnSpPr>
        <p:spPr>
          <a:xfrm>
            <a:off x="7081541" y="4142187"/>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1" name="Google Shape;541;p69"/>
          <p:cNvCxnSpPr/>
          <p:nvPr/>
        </p:nvCxnSpPr>
        <p:spPr>
          <a:xfrm>
            <a:off x="7072000" y="4157710"/>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2" name="Google Shape;542;p69"/>
          <p:cNvCxnSpPr/>
          <p:nvPr/>
        </p:nvCxnSpPr>
        <p:spPr>
          <a:xfrm>
            <a:off x="7081541" y="4183065"/>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3" name="Google Shape;543;p69"/>
          <p:cNvCxnSpPr/>
          <p:nvPr/>
        </p:nvCxnSpPr>
        <p:spPr>
          <a:xfrm>
            <a:off x="7072000" y="4200182"/>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4" name="Google Shape;544;p69"/>
          <p:cNvCxnSpPr/>
          <p:nvPr/>
        </p:nvCxnSpPr>
        <p:spPr>
          <a:xfrm>
            <a:off x="7066763" y="4222287"/>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5" name="Google Shape;545;p69"/>
          <p:cNvCxnSpPr/>
          <p:nvPr/>
        </p:nvCxnSpPr>
        <p:spPr>
          <a:xfrm>
            <a:off x="7061154" y="4240625"/>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6" name="Google Shape;546;p69"/>
          <p:cNvCxnSpPr/>
          <p:nvPr/>
        </p:nvCxnSpPr>
        <p:spPr>
          <a:xfrm>
            <a:off x="7061154" y="4259025"/>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7" name="Google Shape;547;p69"/>
          <p:cNvCxnSpPr/>
          <p:nvPr/>
        </p:nvCxnSpPr>
        <p:spPr>
          <a:xfrm>
            <a:off x="7061154" y="4307395"/>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8" name="Google Shape;548;p69"/>
          <p:cNvCxnSpPr/>
          <p:nvPr/>
        </p:nvCxnSpPr>
        <p:spPr>
          <a:xfrm>
            <a:off x="7066763" y="4287732"/>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49" name="Google Shape;549;p69"/>
          <p:cNvCxnSpPr/>
          <p:nvPr/>
        </p:nvCxnSpPr>
        <p:spPr>
          <a:xfrm>
            <a:off x="7069868" y="4345727"/>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50" name="Google Shape;550;p69"/>
          <p:cNvCxnSpPr/>
          <p:nvPr/>
        </p:nvCxnSpPr>
        <p:spPr>
          <a:xfrm>
            <a:off x="7069868" y="4328600"/>
            <a:ext cx="220200" cy="145500"/>
          </a:xfrm>
          <a:prstGeom prst="straightConnector1">
            <a:avLst/>
          </a:prstGeom>
          <a:noFill/>
          <a:ln w="28575" cap="flat" cmpd="sng">
            <a:solidFill>
              <a:srgbClr val="888888"/>
            </a:solidFill>
            <a:prstDash val="solid"/>
            <a:round/>
            <a:headEnd type="none" w="med" len="med"/>
            <a:tailEnd type="none" w="med" len="med"/>
          </a:ln>
        </p:spPr>
      </p:cxnSp>
      <p:cxnSp>
        <p:nvCxnSpPr>
          <p:cNvPr id="551" name="Google Shape;551;p69"/>
          <p:cNvCxnSpPr/>
          <p:nvPr/>
        </p:nvCxnSpPr>
        <p:spPr>
          <a:xfrm>
            <a:off x="7061154" y="4367832"/>
            <a:ext cx="217200" cy="158100"/>
          </a:xfrm>
          <a:prstGeom prst="straightConnector1">
            <a:avLst/>
          </a:prstGeom>
          <a:noFill/>
          <a:ln w="28575" cap="flat" cmpd="sng">
            <a:solidFill>
              <a:srgbClr val="888888"/>
            </a:solidFill>
            <a:prstDash val="solid"/>
            <a:round/>
            <a:headEnd type="none" w="med" len="med"/>
            <a:tailEnd type="none" w="med" len="med"/>
          </a:ln>
        </p:spPr>
      </p:cxnSp>
      <p:cxnSp>
        <p:nvCxnSpPr>
          <p:cNvPr id="552" name="Google Shape;552;p69"/>
          <p:cNvCxnSpPr/>
          <p:nvPr/>
        </p:nvCxnSpPr>
        <p:spPr>
          <a:xfrm>
            <a:off x="7069516" y="4367108"/>
            <a:ext cx="209100" cy="179700"/>
          </a:xfrm>
          <a:prstGeom prst="straightConnector1">
            <a:avLst/>
          </a:prstGeom>
          <a:noFill/>
          <a:ln w="28575" cap="flat" cmpd="sng">
            <a:solidFill>
              <a:srgbClr val="888888"/>
            </a:solidFill>
            <a:prstDash val="solid"/>
            <a:round/>
            <a:headEnd type="none" w="med" len="med"/>
            <a:tailEnd type="none" w="med" len="med"/>
          </a:ln>
        </p:spPr>
      </p:cxnSp>
      <p:cxnSp>
        <p:nvCxnSpPr>
          <p:cNvPr id="553" name="Google Shape;553;p69"/>
          <p:cNvCxnSpPr/>
          <p:nvPr/>
        </p:nvCxnSpPr>
        <p:spPr>
          <a:xfrm>
            <a:off x="7069516" y="4371992"/>
            <a:ext cx="203100" cy="192300"/>
          </a:xfrm>
          <a:prstGeom prst="straightConnector1">
            <a:avLst/>
          </a:prstGeom>
          <a:noFill/>
          <a:ln w="28575" cap="flat" cmpd="sng">
            <a:solidFill>
              <a:srgbClr val="888888"/>
            </a:solidFill>
            <a:prstDash val="solid"/>
            <a:round/>
            <a:headEnd type="none" w="med" len="med"/>
            <a:tailEnd type="none" w="med" len="med"/>
          </a:ln>
        </p:spPr>
      </p:cxnSp>
      <p:cxnSp>
        <p:nvCxnSpPr>
          <p:cNvPr id="554" name="Google Shape;554;p69"/>
          <p:cNvCxnSpPr/>
          <p:nvPr/>
        </p:nvCxnSpPr>
        <p:spPr>
          <a:xfrm>
            <a:off x="7059788" y="4355507"/>
            <a:ext cx="220200" cy="145500"/>
          </a:xfrm>
          <a:prstGeom prst="straightConnector1">
            <a:avLst/>
          </a:prstGeom>
          <a:noFill/>
          <a:ln w="28575" cap="flat" cmpd="sng">
            <a:solidFill>
              <a:srgbClr val="888888"/>
            </a:solidFill>
            <a:prstDash val="solid"/>
            <a:round/>
            <a:headEnd type="none" w="med" len="med"/>
            <a:tailEnd type="non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70"/>
          <p:cNvSpPr/>
          <p:nvPr/>
        </p:nvSpPr>
        <p:spPr>
          <a:xfrm>
            <a:off x="344475" y="1385975"/>
            <a:ext cx="1680000" cy="14559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914400" lvl="0" indent="457200" algn="l" rtl="0">
              <a:spcBef>
                <a:spcPts val="0"/>
              </a:spcBef>
              <a:spcAft>
                <a:spcPts val="0"/>
              </a:spcAft>
              <a:buClr>
                <a:schemeClr val="dk1"/>
              </a:buClr>
              <a:buSzPts val="1100"/>
              <a:buFont typeface="Arial"/>
              <a:buNone/>
            </a:pPr>
            <a:endParaRPr sz="100"/>
          </a:p>
        </p:txBody>
      </p:sp>
      <p:grpSp>
        <p:nvGrpSpPr>
          <p:cNvPr id="561" name="Google Shape;561;p70"/>
          <p:cNvGrpSpPr/>
          <p:nvPr/>
        </p:nvGrpSpPr>
        <p:grpSpPr>
          <a:xfrm>
            <a:off x="1172235" y="1318871"/>
            <a:ext cx="153037" cy="155859"/>
            <a:chOff x="991144" y="76203"/>
            <a:chExt cx="471900" cy="480600"/>
          </a:xfrm>
        </p:grpSpPr>
        <p:sp>
          <p:nvSpPr>
            <p:cNvPr id="562" name="Google Shape;562;p70"/>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3" name="Google Shape;563;p70"/>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564" name="Google Shape;564;p70"/>
          <p:cNvPicPr preferRelativeResize="0"/>
          <p:nvPr/>
        </p:nvPicPr>
        <p:blipFill rotWithShape="1">
          <a:blip r:embed="rId3">
            <a:alphaModFix/>
          </a:blip>
          <a:srcRect l="25203" t="20006" r="23023" b="74038"/>
          <a:stretch/>
        </p:blipFill>
        <p:spPr>
          <a:xfrm>
            <a:off x="609987" y="1826940"/>
            <a:ext cx="1340084" cy="196587"/>
          </a:xfrm>
          <a:prstGeom prst="rect">
            <a:avLst/>
          </a:prstGeom>
          <a:noFill/>
          <a:ln>
            <a:noFill/>
          </a:ln>
        </p:spPr>
      </p:pic>
      <p:pic>
        <p:nvPicPr>
          <p:cNvPr id="565" name="Google Shape;565;p70"/>
          <p:cNvPicPr preferRelativeResize="0"/>
          <p:nvPr/>
        </p:nvPicPr>
        <p:blipFill>
          <a:blip r:embed="rId4">
            <a:alphaModFix/>
          </a:blip>
          <a:stretch>
            <a:fillRect/>
          </a:stretch>
        </p:blipFill>
        <p:spPr>
          <a:xfrm>
            <a:off x="2278011" y="1201887"/>
            <a:ext cx="1296975" cy="5700024"/>
          </a:xfrm>
          <a:prstGeom prst="rect">
            <a:avLst/>
          </a:prstGeom>
          <a:noFill/>
          <a:ln>
            <a:noFill/>
          </a:ln>
        </p:spPr>
      </p:pic>
      <p:sp>
        <p:nvSpPr>
          <p:cNvPr id="566" name="Google Shape;566;p70"/>
          <p:cNvSpPr txBox="1"/>
          <p:nvPr/>
        </p:nvSpPr>
        <p:spPr>
          <a:xfrm>
            <a:off x="344479" y="515238"/>
            <a:ext cx="76869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i="0" u="none">
                <a:solidFill>
                  <a:srgbClr val="FFFFFF"/>
                </a:solidFill>
                <a:latin typeface="Lexend"/>
                <a:ea typeface="Lexend"/>
                <a:cs typeface="Lexend"/>
                <a:sym typeface="Lexend"/>
              </a:rPr>
              <a:t>Sleep </a:t>
            </a:r>
            <a:r>
              <a:rPr lang="en-US" sz="3000" b="1">
                <a:solidFill>
                  <a:srgbClr val="FFFFFF"/>
                </a:solidFill>
                <a:latin typeface="Lexend"/>
                <a:ea typeface="Lexend"/>
                <a:cs typeface="Lexend"/>
                <a:sym typeface="Lexend"/>
              </a:rPr>
              <a:t>is for </a:t>
            </a:r>
            <a:r>
              <a:rPr lang="en-US" sz="3000">
                <a:solidFill>
                  <a:srgbClr val="FFFFFF"/>
                </a:solidFill>
                <a:latin typeface="Lexend Thin"/>
                <a:ea typeface="Lexend Thin"/>
                <a:cs typeface="Lexend Thin"/>
                <a:sym typeface="Lexend Thin"/>
              </a:rPr>
              <a:t>every part of </a:t>
            </a:r>
            <a:r>
              <a:rPr lang="en-US" sz="3000" b="1">
                <a:solidFill>
                  <a:srgbClr val="FFFFFF"/>
                </a:solidFill>
                <a:latin typeface="Lexend"/>
                <a:ea typeface="Lexend"/>
                <a:cs typeface="Lexend"/>
                <a:sym typeface="Lexend"/>
              </a:rPr>
              <a:t>your</a:t>
            </a:r>
            <a:r>
              <a:rPr lang="en-US" sz="3000">
                <a:solidFill>
                  <a:srgbClr val="FFFFFF"/>
                </a:solidFill>
                <a:latin typeface="Lexend Thin"/>
                <a:ea typeface="Lexend Thin"/>
                <a:cs typeface="Lexend Thin"/>
                <a:sym typeface="Lexend Thin"/>
              </a:rPr>
              <a:t> body</a:t>
            </a:r>
            <a:endParaRPr>
              <a:latin typeface="Lexend Thin"/>
              <a:ea typeface="Lexend Thin"/>
              <a:cs typeface="Lexend Thin"/>
              <a:sym typeface="Lexend Thin"/>
            </a:endParaRPr>
          </a:p>
        </p:txBody>
      </p:sp>
      <p:sp>
        <p:nvSpPr>
          <p:cNvPr id="567" name="Google Shape;567;p70"/>
          <p:cNvSpPr txBox="1"/>
          <p:nvPr/>
        </p:nvSpPr>
        <p:spPr>
          <a:xfrm>
            <a:off x="344487" y="150812"/>
            <a:ext cx="184200" cy="30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cxnSp>
        <p:nvCxnSpPr>
          <p:cNvPr id="568" name="Google Shape;568;p70"/>
          <p:cNvCxnSpPr>
            <a:endCxn id="569" idx="1"/>
          </p:cNvCxnSpPr>
          <p:nvPr/>
        </p:nvCxnSpPr>
        <p:spPr>
          <a:xfrm>
            <a:off x="3451176" y="2950525"/>
            <a:ext cx="1102500" cy="420600"/>
          </a:xfrm>
          <a:prstGeom prst="straightConnector1">
            <a:avLst/>
          </a:prstGeom>
          <a:noFill/>
          <a:ln w="9525" cap="flat" cmpd="sng">
            <a:solidFill>
              <a:schemeClr val="dk1"/>
            </a:solidFill>
            <a:prstDash val="solid"/>
            <a:round/>
            <a:headEnd type="oval" w="med" len="med"/>
            <a:tailEnd type="none" w="med" len="med"/>
          </a:ln>
        </p:spPr>
      </p:cxnSp>
      <p:cxnSp>
        <p:nvCxnSpPr>
          <p:cNvPr id="570" name="Google Shape;570;p70"/>
          <p:cNvCxnSpPr/>
          <p:nvPr/>
        </p:nvCxnSpPr>
        <p:spPr>
          <a:xfrm>
            <a:off x="3133575" y="3278800"/>
            <a:ext cx="1366800" cy="897300"/>
          </a:xfrm>
          <a:prstGeom prst="straightConnector1">
            <a:avLst/>
          </a:prstGeom>
          <a:noFill/>
          <a:ln w="9525" cap="flat" cmpd="sng">
            <a:solidFill>
              <a:schemeClr val="dk1"/>
            </a:solidFill>
            <a:prstDash val="solid"/>
            <a:round/>
            <a:headEnd type="oval" w="med" len="med"/>
            <a:tailEnd type="none" w="med" len="med"/>
          </a:ln>
        </p:spPr>
      </p:cxnSp>
      <p:cxnSp>
        <p:nvCxnSpPr>
          <p:cNvPr id="571" name="Google Shape;571;p70"/>
          <p:cNvCxnSpPr/>
          <p:nvPr/>
        </p:nvCxnSpPr>
        <p:spPr>
          <a:xfrm>
            <a:off x="2967925" y="1691300"/>
            <a:ext cx="1573800" cy="241200"/>
          </a:xfrm>
          <a:prstGeom prst="straightConnector1">
            <a:avLst/>
          </a:prstGeom>
          <a:noFill/>
          <a:ln w="9525" cap="flat" cmpd="sng">
            <a:solidFill>
              <a:schemeClr val="dk1"/>
            </a:solidFill>
            <a:prstDash val="solid"/>
            <a:round/>
            <a:headEnd type="oval" w="med" len="med"/>
            <a:tailEnd type="none" w="med" len="med"/>
          </a:ln>
        </p:spPr>
      </p:cxnSp>
      <p:sp>
        <p:nvSpPr>
          <p:cNvPr id="572" name="Google Shape;572;p70"/>
          <p:cNvSpPr txBox="1"/>
          <p:nvPr/>
        </p:nvSpPr>
        <p:spPr>
          <a:xfrm>
            <a:off x="4622676" y="6014550"/>
            <a:ext cx="42084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500">
              <a:latin typeface="Comfortaa"/>
              <a:ea typeface="Comfortaa"/>
              <a:cs typeface="Comfortaa"/>
              <a:sym typeface="Comfortaa"/>
            </a:endParaRPr>
          </a:p>
        </p:txBody>
      </p:sp>
      <p:cxnSp>
        <p:nvCxnSpPr>
          <p:cNvPr id="573" name="Google Shape;573;p70"/>
          <p:cNvCxnSpPr/>
          <p:nvPr/>
        </p:nvCxnSpPr>
        <p:spPr>
          <a:xfrm>
            <a:off x="3023976" y="3964950"/>
            <a:ext cx="1623900" cy="1455900"/>
          </a:xfrm>
          <a:prstGeom prst="straightConnector1">
            <a:avLst/>
          </a:prstGeom>
          <a:noFill/>
          <a:ln w="9525" cap="flat" cmpd="sng">
            <a:solidFill>
              <a:schemeClr val="dk1"/>
            </a:solidFill>
            <a:prstDash val="solid"/>
            <a:round/>
            <a:headEnd type="oval" w="med" len="med"/>
            <a:tailEnd type="none" w="med" len="med"/>
          </a:ln>
        </p:spPr>
      </p:cxnSp>
      <p:sp>
        <p:nvSpPr>
          <p:cNvPr id="574" name="Google Shape;574;p70"/>
          <p:cNvSpPr txBox="1"/>
          <p:nvPr/>
        </p:nvSpPr>
        <p:spPr>
          <a:xfrm>
            <a:off x="499600" y="1474725"/>
            <a:ext cx="15738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b="1">
                <a:latin typeface="Annie Use Your Telescope"/>
                <a:ea typeface="Annie Use Your Telescope"/>
                <a:cs typeface="Annie Use Your Telescope"/>
                <a:sym typeface="Annie Use Your Telescope"/>
              </a:rPr>
              <a:t>    To Do:</a:t>
            </a:r>
            <a:br>
              <a:rPr lang="en-US" sz="1900" b="1">
                <a:latin typeface="Annie Use Your Telescope"/>
                <a:ea typeface="Annie Use Your Telescope"/>
                <a:cs typeface="Annie Use Your Telescope"/>
                <a:sym typeface="Annie Use Your Telescope"/>
              </a:rPr>
            </a:br>
            <a:br>
              <a:rPr lang="en-US" sz="1900" b="1">
                <a:solidFill>
                  <a:schemeClr val="dk1"/>
                </a:solidFill>
                <a:latin typeface="Annie Use Your Telescope"/>
                <a:ea typeface="Annie Use Your Telescope"/>
                <a:cs typeface="Annie Use Your Telescope"/>
                <a:sym typeface="Annie Use Your Telescope"/>
              </a:rPr>
            </a:br>
            <a:r>
              <a:rPr lang="en-US" sz="1900" b="1">
                <a:latin typeface="Annie Use Your Telescope"/>
                <a:ea typeface="Annie Use Your Telescope"/>
                <a:cs typeface="Annie Use Your Telescope"/>
                <a:sym typeface="Annie Use Your Telescope"/>
              </a:rPr>
              <a:t>- </a:t>
            </a:r>
            <a:br>
              <a:rPr lang="en-US" sz="1900" b="1">
                <a:latin typeface="Annie Use Your Telescope"/>
                <a:ea typeface="Annie Use Your Telescope"/>
                <a:cs typeface="Annie Use Your Telescope"/>
                <a:sym typeface="Annie Use Your Telescope"/>
              </a:rPr>
            </a:br>
            <a:r>
              <a:rPr lang="en-US" sz="1900" b="1">
                <a:latin typeface="Annie Use Your Telescope"/>
                <a:ea typeface="Annie Use Your Telescope"/>
                <a:cs typeface="Annie Use Your Telescope"/>
                <a:sym typeface="Annie Use Your Telescope"/>
              </a:rPr>
              <a:t>      </a:t>
            </a:r>
            <a:endParaRPr sz="3800" b="1">
              <a:latin typeface="Annie Use Your Telescope"/>
              <a:ea typeface="Annie Use Your Telescope"/>
              <a:cs typeface="Annie Use Your Telescope"/>
              <a:sym typeface="Annie Use Your Telescope"/>
            </a:endParaRPr>
          </a:p>
        </p:txBody>
      </p:sp>
      <p:sp>
        <p:nvSpPr>
          <p:cNvPr id="575" name="Google Shape;575;p70"/>
          <p:cNvSpPr txBox="1"/>
          <p:nvPr/>
        </p:nvSpPr>
        <p:spPr>
          <a:xfrm>
            <a:off x="766875" y="2011075"/>
            <a:ext cx="11832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400" b="1">
                <a:solidFill>
                  <a:schemeClr val="dk1"/>
                </a:solidFill>
                <a:latin typeface="Annie Use Your Telescope"/>
                <a:ea typeface="Annie Use Your Telescope"/>
                <a:cs typeface="Annie Use Your Telescope"/>
                <a:sym typeface="Annie Use Your Telescope"/>
              </a:rPr>
              <a:t>😴</a:t>
            </a:r>
            <a:endParaRPr sz="1000"/>
          </a:p>
        </p:txBody>
      </p:sp>
      <p:pic>
        <p:nvPicPr>
          <p:cNvPr id="576" name="Google Shape;576;p70"/>
          <p:cNvPicPr preferRelativeResize="0"/>
          <p:nvPr/>
        </p:nvPicPr>
        <p:blipFill rotWithShape="1">
          <a:blip r:embed="rId5">
            <a:alphaModFix/>
          </a:blip>
          <a:srcRect t="20573" b="62502"/>
          <a:stretch/>
        </p:blipFill>
        <p:spPr>
          <a:xfrm>
            <a:off x="4849775" y="2045650"/>
            <a:ext cx="1973200" cy="155850"/>
          </a:xfrm>
          <a:prstGeom prst="rect">
            <a:avLst/>
          </a:prstGeom>
          <a:noFill/>
          <a:ln>
            <a:noFill/>
          </a:ln>
        </p:spPr>
      </p:pic>
      <p:sp>
        <p:nvSpPr>
          <p:cNvPr id="577" name="Google Shape;577;p70"/>
          <p:cNvSpPr txBox="1"/>
          <p:nvPr/>
        </p:nvSpPr>
        <p:spPr>
          <a:xfrm>
            <a:off x="4500386" y="1564675"/>
            <a:ext cx="5535900" cy="160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latin typeface="Annie Use Your Telescope"/>
                <a:ea typeface="Annie Use Your Telescope"/>
                <a:cs typeface="Annie Use Your Telescope"/>
                <a:sym typeface="Annie Use Your Telescope"/>
              </a:rPr>
              <a:t>Boosts your BRAIN</a:t>
            </a:r>
            <a:r>
              <a:rPr lang="en-US" sz="2000">
                <a:latin typeface="Annie Use Your Telescope"/>
                <a:ea typeface="Annie Use Your Telescope"/>
                <a:cs typeface="Annie Use Your Telescope"/>
                <a:sym typeface="Annie Use Your Telescope"/>
              </a:rPr>
              <a:t> </a:t>
            </a:r>
            <a:r>
              <a:rPr lang="en-US" sz="3200">
                <a:solidFill>
                  <a:schemeClr val="dk1"/>
                </a:solidFill>
                <a:latin typeface="Annie Use Your Telescope"/>
                <a:ea typeface="Annie Use Your Telescope"/>
                <a:cs typeface="Annie Use Your Telescope"/>
                <a:sym typeface="Annie Use Your Telescope"/>
              </a:rPr>
              <a:t>🧠</a:t>
            </a:r>
            <a:endParaRPr sz="2100">
              <a:solidFill>
                <a:srgbClr val="595959"/>
              </a:solidFill>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Char char="●"/>
            </a:pPr>
            <a:r>
              <a:rPr lang="en-US" sz="2000" b="1">
                <a:solidFill>
                  <a:srgbClr val="595959"/>
                </a:solidFill>
                <a:latin typeface="Annie Use Your Telescope"/>
                <a:ea typeface="Annie Use Your Telescope"/>
                <a:cs typeface="Annie Use Your Telescope"/>
                <a:sym typeface="Annie Use Your Telescope"/>
              </a:rPr>
              <a:t>helps you learn new things</a:t>
            </a:r>
            <a:endParaRPr sz="2000" b="1">
              <a:solidFill>
                <a:srgbClr val="595959"/>
              </a:solidFill>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Char char="●"/>
            </a:pPr>
            <a:r>
              <a:rPr lang="en-US" sz="2000" b="1">
                <a:solidFill>
                  <a:srgbClr val="595959"/>
                </a:solidFill>
                <a:latin typeface="Annie Use Your Telescope"/>
                <a:ea typeface="Annie Use Your Telescope"/>
                <a:cs typeface="Annie Use Your Telescope"/>
                <a:sym typeface="Annie Use Your Telescope"/>
              </a:rPr>
              <a:t>leads to more creativity</a:t>
            </a:r>
            <a:endParaRPr sz="2000" b="1">
              <a:solidFill>
                <a:srgbClr val="595959"/>
              </a:solidFill>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Char char="●"/>
            </a:pPr>
            <a:r>
              <a:rPr lang="en-US" sz="2000" b="1">
                <a:solidFill>
                  <a:srgbClr val="595959"/>
                </a:solidFill>
                <a:latin typeface="Annie Use Your Telescope"/>
                <a:ea typeface="Annie Use Your Telescope"/>
                <a:cs typeface="Annie Use Your Telescope"/>
                <a:sym typeface="Annie Use Your Telescope"/>
              </a:rPr>
              <a:t>makes you happier</a:t>
            </a:r>
            <a:endParaRPr sz="2000" b="1">
              <a:solidFill>
                <a:srgbClr val="595959"/>
              </a:solidFill>
              <a:latin typeface="Annie Use Your Telescope"/>
              <a:ea typeface="Annie Use Your Telescope"/>
              <a:cs typeface="Annie Use Your Telescope"/>
              <a:sym typeface="Annie Use Your Telescope"/>
            </a:endParaRPr>
          </a:p>
        </p:txBody>
      </p:sp>
      <p:pic>
        <p:nvPicPr>
          <p:cNvPr id="578" name="Google Shape;578;p70"/>
          <p:cNvPicPr preferRelativeResize="0"/>
          <p:nvPr/>
        </p:nvPicPr>
        <p:blipFill rotWithShape="1">
          <a:blip r:embed="rId5">
            <a:alphaModFix/>
          </a:blip>
          <a:srcRect t="20754" b="64811"/>
          <a:stretch/>
        </p:blipFill>
        <p:spPr>
          <a:xfrm>
            <a:off x="5453250" y="3457700"/>
            <a:ext cx="1973200" cy="155850"/>
          </a:xfrm>
          <a:prstGeom prst="rect">
            <a:avLst/>
          </a:prstGeom>
          <a:noFill/>
          <a:ln>
            <a:noFill/>
          </a:ln>
        </p:spPr>
      </p:pic>
      <p:pic>
        <p:nvPicPr>
          <p:cNvPr id="579" name="Google Shape;579;p70"/>
          <p:cNvPicPr preferRelativeResize="0"/>
          <p:nvPr/>
        </p:nvPicPr>
        <p:blipFill rotWithShape="1">
          <a:blip r:embed="rId5">
            <a:alphaModFix/>
          </a:blip>
          <a:srcRect t="20754" b="64811"/>
          <a:stretch/>
        </p:blipFill>
        <p:spPr>
          <a:xfrm>
            <a:off x="6058175" y="4212125"/>
            <a:ext cx="1973200" cy="155850"/>
          </a:xfrm>
          <a:prstGeom prst="rect">
            <a:avLst/>
          </a:prstGeom>
          <a:noFill/>
          <a:ln>
            <a:noFill/>
          </a:ln>
        </p:spPr>
      </p:pic>
      <p:sp>
        <p:nvSpPr>
          <p:cNvPr id="580" name="Google Shape;580;p70"/>
          <p:cNvSpPr txBox="1"/>
          <p:nvPr/>
        </p:nvSpPr>
        <p:spPr>
          <a:xfrm>
            <a:off x="4553676" y="3889850"/>
            <a:ext cx="42084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chemeClr val="dk1"/>
                </a:solidFill>
                <a:latin typeface="Annie Use Your Telescope"/>
                <a:ea typeface="Annie Use Your Telescope"/>
                <a:cs typeface="Annie Use Your Telescope"/>
                <a:sym typeface="Annie Use Your Telescope"/>
              </a:rPr>
              <a:t>Regulates your appetite hormones</a:t>
            </a:r>
            <a:br>
              <a:rPr lang="en-US" sz="2000" b="1">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(you crave more sugar when you’re tired)</a:t>
            </a:r>
            <a:endParaRPr sz="2000">
              <a:latin typeface="Annie Use Your Telescope"/>
              <a:ea typeface="Annie Use Your Telescope"/>
              <a:cs typeface="Annie Use Your Telescope"/>
              <a:sym typeface="Annie Use Your Telescope"/>
            </a:endParaRPr>
          </a:p>
        </p:txBody>
      </p:sp>
      <p:pic>
        <p:nvPicPr>
          <p:cNvPr id="581" name="Google Shape;581;p70"/>
          <p:cNvPicPr preferRelativeResize="0"/>
          <p:nvPr/>
        </p:nvPicPr>
        <p:blipFill rotWithShape="1">
          <a:blip r:embed="rId5">
            <a:alphaModFix/>
          </a:blip>
          <a:srcRect t="20754" b="64811"/>
          <a:stretch/>
        </p:blipFill>
        <p:spPr>
          <a:xfrm>
            <a:off x="6281725" y="5536425"/>
            <a:ext cx="1973200" cy="155850"/>
          </a:xfrm>
          <a:prstGeom prst="rect">
            <a:avLst/>
          </a:prstGeom>
          <a:noFill/>
          <a:ln>
            <a:noFill/>
          </a:ln>
        </p:spPr>
      </p:pic>
      <p:sp>
        <p:nvSpPr>
          <p:cNvPr id="582" name="Google Shape;582;p70"/>
          <p:cNvSpPr txBox="1"/>
          <p:nvPr/>
        </p:nvSpPr>
        <p:spPr>
          <a:xfrm>
            <a:off x="4622676" y="5214150"/>
            <a:ext cx="42084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chemeClr val="dk1"/>
                </a:solidFill>
                <a:latin typeface="Annie Use Your Telescope"/>
                <a:ea typeface="Annie Use Your Telescope"/>
                <a:cs typeface="Annie Use Your Telescope"/>
                <a:sym typeface="Annie Use Your Telescope"/>
              </a:rPr>
              <a:t>Regulates your reproductive hormones</a:t>
            </a:r>
            <a:br>
              <a:rPr lang="en-US" sz="2000" b="1">
                <a:solidFill>
                  <a:schemeClr val="dk1"/>
                </a:solidFill>
                <a:latin typeface="Annie Use Your Telescope"/>
                <a:ea typeface="Annie Use Your Telescope"/>
                <a:cs typeface="Annie Use Your Telescope"/>
                <a:sym typeface="Annie Use Your Telescope"/>
              </a:rPr>
            </a:br>
            <a:br>
              <a:rPr lang="en-US" sz="2000" b="1">
                <a:solidFill>
                  <a:schemeClr val="dk1"/>
                </a:solidFill>
                <a:latin typeface="Annie Use Your Telescope"/>
                <a:ea typeface="Annie Use Your Telescope"/>
                <a:cs typeface="Annie Use Your Telescope"/>
                <a:sym typeface="Annie Use Your Telescope"/>
              </a:rPr>
            </a:br>
            <a:r>
              <a:rPr lang="en-US" sz="2000" b="1">
                <a:solidFill>
                  <a:schemeClr val="dk1"/>
                </a:solidFill>
                <a:latin typeface="Annie Use Your Telescope"/>
                <a:ea typeface="Annie Use Your Telescope"/>
                <a:cs typeface="Annie Use Your Telescope"/>
                <a:sym typeface="Annie Use Your Telescope"/>
              </a:rPr>
              <a:t>and MORE!</a:t>
            </a:r>
            <a:br>
              <a:rPr lang="en-US" sz="2000" b="1">
                <a:solidFill>
                  <a:schemeClr val="dk1"/>
                </a:solidFill>
                <a:latin typeface="Annie Use Your Telescope"/>
                <a:ea typeface="Annie Use Your Telescope"/>
                <a:cs typeface="Annie Use Your Telescope"/>
                <a:sym typeface="Annie Use Your Telescope"/>
              </a:rPr>
            </a:br>
            <a:endParaRPr sz="2000">
              <a:latin typeface="Annie Use Your Telescope"/>
              <a:ea typeface="Annie Use Your Telescope"/>
              <a:cs typeface="Annie Use Your Telescope"/>
              <a:sym typeface="Annie Use Your Telescope"/>
            </a:endParaRPr>
          </a:p>
        </p:txBody>
      </p:sp>
      <p:pic>
        <p:nvPicPr>
          <p:cNvPr id="583" name="Google Shape;583;p70"/>
          <p:cNvPicPr preferRelativeResize="0"/>
          <p:nvPr/>
        </p:nvPicPr>
        <p:blipFill rotWithShape="1">
          <a:blip r:embed="rId5">
            <a:alphaModFix/>
          </a:blip>
          <a:srcRect t="20754" b="64811"/>
          <a:stretch/>
        </p:blipFill>
        <p:spPr>
          <a:xfrm>
            <a:off x="4500375" y="6220325"/>
            <a:ext cx="1296975" cy="155850"/>
          </a:xfrm>
          <a:prstGeom prst="rect">
            <a:avLst/>
          </a:prstGeom>
          <a:noFill/>
          <a:ln>
            <a:noFill/>
          </a:ln>
        </p:spPr>
      </p:pic>
      <p:sp>
        <p:nvSpPr>
          <p:cNvPr id="569" name="Google Shape;569;p70"/>
          <p:cNvSpPr txBox="1"/>
          <p:nvPr/>
        </p:nvSpPr>
        <p:spPr>
          <a:xfrm>
            <a:off x="4553676" y="3124825"/>
            <a:ext cx="4208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chemeClr val="dk1"/>
                </a:solidFill>
                <a:latin typeface="Annie Use Your Telescope"/>
                <a:ea typeface="Annie Use Your Telescope"/>
                <a:cs typeface="Annie Use Your Telescope"/>
                <a:sym typeface="Annie Use Your Telescope"/>
              </a:rPr>
              <a:t>Builds and repairs MUSCLE 💪 </a:t>
            </a:r>
            <a:endParaRPr sz="2000">
              <a:latin typeface="Annie Use Your Telescope"/>
              <a:ea typeface="Annie Use Your Telescope"/>
              <a:cs typeface="Annie Use Your Telescope"/>
              <a:sym typeface="Annie Use Your Telescop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71"/>
          <p:cNvSpPr txBox="1"/>
          <p:nvPr/>
        </p:nvSpPr>
        <p:spPr>
          <a:xfrm>
            <a:off x="81439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589" name="Google Shape;589;p71"/>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Sleep is for </a:t>
            </a:r>
            <a:r>
              <a:rPr lang="en-US" sz="2900">
                <a:latin typeface="Lexend Thin"/>
                <a:ea typeface="Lexend Thin"/>
                <a:cs typeface="Lexend Thin"/>
                <a:sym typeface="Lexend Thin"/>
              </a:rPr>
              <a:t>every part of</a:t>
            </a:r>
            <a:r>
              <a:rPr lang="en-US" sz="2900" b="1">
                <a:latin typeface="Lexend"/>
                <a:ea typeface="Lexend"/>
                <a:cs typeface="Lexend"/>
                <a:sym typeface="Lexend"/>
              </a:rPr>
              <a:t> you</a:t>
            </a:r>
            <a:r>
              <a:rPr lang="en-US" sz="2900">
                <a:latin typeface="Lexend Thin"/>
                <a:ea typeface="Lexend Thin"/>
                <a:cs typeface="Lexend Thin"/>
                <a:sym typeface="Lexend Thin"/>
              </a:rPr>
              <a:t>r body</a:t>
            </a:r>
            <a:endParaRPr sz="2900">
              <a:latin typeface="Lexend Thin"/>
              <a:ea typeface="Lexend Thin"/>
              <a:cs typeface="Lexend Thin"/>
              <a:sym typeface="Lexend Thin"/>
            </a:endParaRPr>
          </a:p>
        </p:txBody>
      </p:sp>
      <p:sp>
        <p:nvSpPr>
          <p:cNvPr id="590" name="Google Shape;590;p7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91" name="Google Shape;591;p71"/>
          <p:cNvSpPr/>
          <p:nvPr/>
        </p:nvSpPr>
        <p:spPr>
          <a:xfrm>
            <a:off x="4135575" y="1372275"/>
            <a:ext cx="4451100" cy="38577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592" name="Google Shape;592;p71"/>
          <p:cNvGrpSpPr/>
          <p:nvPr/>
        </p:nvGrpSpPr>
        <p:grpSpPr>
          <a:xfrm>
            <a:off x="6104881" y="1212656"/>
            <a:ext cx="364118" cy="370831"/>
            <a:chOff x="991144" y="76203"/>
            <a:chExt cx="471900" cy="480600"/>
          </a:xfrm>
        </p:grpSpPr>
        <p:sp>
          <p:nvSpPr>
            <p:cNvPr id="593" name="Google Shape;593;p71"/>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4" name="Google Shape;594;p71"/>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595" name="Google Shape;595;p71"/>
          <p:cNvPicPr preferRelativeResize="0"/>
          <p:nvPr/>
        </p:nvPicPr>
        <p:blipFill rotWithShape="1">
          <a:blip r:embed="rId3">
            <a:alphaModFix/>
          </a:blip>
          <a:srcRect l="25203" t="20006" r="23023" b="74038"/>
          <a:stretch/>
        </p:blipFill>
        <p:spPr>
          <a:xfrm>
            <a:off x="5137125" y="2339445"/>
            <a:ext cx="2527849" cy="370825"/>
          </a:xfrm>
          <a:prstGeom prst="rect">
            <a:avLst/>
          </a:prstGeom>
          <a:noFill/>
          <a:ln>
            <a:noFill/>
          </a:ln>
        </p:spPr>
      </p:pic>
      <p:sp>
        <p:nvSpPr>
          <p:cNvPr id="596" name="Google Shape;596;p71"/>
          <p:cNvSpPr txBox="1"/>
          <p:nvPr/>
        </p:nvSpPr>
        <p:spPr>
          <a:xfrm>
            <a:off x="4291750" y="1742400"/>
            <a:ext cx="4218600" cy="3220800"/>
          </a:xfrm>
          <a:prstGeom prst="rect">
            <a:avLst/>
          </a:prstGeom>
          <a:noFill/>
          <a:ln>
            <a:noFill/>
          </a:ln>
        </p:spPr>
        <p:txBody>
          <a:bodyPr spcFirstLastPara="1" wrap="square" lIns="91425" tIns="91425" rIns="91425" bIns="91425" anchor="t" anchorCtr="0">
            <a:noAutofit/>
          </a:bodyPr>
          <a:lstStyle/>
          <a:p>
            <a:pPr marL="914400" lvl="0" indent="457200" algn="l" rtl="0">
              <a:spcBef>
                <a:spcPts val="0"/>
              </a:spcBef>
              <a:spcAft>
                <a:spcPts val="0"/>
              </a:spcAft>
              <a:buNone/>
            </a:pPr>
            <a:r>
              <a:rPr lang="en-US" sz="3400" b="1">
                <a:latin typeface="Annie Use Your Telescope"/>
                <a:ea typeface="Annie Use Your Telescope"/>
                <a:cs typeface="Annie Use Your Telescope"/>
                <a:sym typeface="Annie Use Your Telescope"/>
              </a:rPr>
              <a:t>To Do:</a:t>
            </a:r>
            <a:endParaRPr sz="3400" b="1">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3400" b="1">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3400" b="1">
                <a:latin typeface="Annie Use Your Telescope"/>
                <a:ea typeface="Annie Use Your Telescope"/>
                <a:cs typeface="Annie Use Your Telescope"/>
                <a:sym typeface="Annie Use Your Telescope"/>
              </a:rPr>
              <a:t>-Go to sleep!</a:t>
            </a:r>
            <a:br>
              <a:rPr lang="en-US" sz="3400" b="1">
                <a:latin typeface="Annie Use Your Telescope"/>
                <a:ea typeface="Annie Use Your Telescope"/>
                <a:cs typeface="Annie Use Your Telescope"/>
                <a:sym typeface="Annie Use Your Telescope"/>
              </a:rPr>
            </a:br>
            <a:r>
              <a:rPr lang="en-US" sz="3400" b="1">
                <a:latin typeface="Annie Use Your Telescope"/>
                <a:ea typeface="Annie Use Your Telescope"/>
                <a:cs typeface="Annie Use Your Telescope"/>
                <a:sym typeface="Annie Use Your Telescope"/>
              </a:rPr>
              <a:t> </a:t>
            </a:r>
            <a:br>
              <a:rPr lang="en-US" sz="3400" b="1">
                <a:latin typeface="Annie Use Your Telescope"/>
                <a:ea typeface="Annie Use Your Telescope"/>
                <a:cs typeface="Annie Use Your Telescope"/>
                <a:sym typeface="Annie Use Your Telescope"/>
              </a:rPr>
            </a:br>
            <a:r>
              <a:rPr lang="en-US" sz="3400" b="1">
                <a:latin typeface="Annie Use Your Telescope"/>
                <a:ea typeface="Annie Use Your Telescope"/>
                <a:cs typeface="Annie Use Your Telescope"/>
                <a:sym typeface="Annie Use Your Telescope"/>
              </a:rPr>
              <a:t>Get at least 8 hours of sleep a night. </a:t>
            </a:r>
            <a:endParaRPr sz="3400" b="1">
              <a:latin typeface="Annie Use Your Telescope"/>
              <a:ea typeface="Annie Use Your Telescope"/>
              <a:cs typeface="Annie Use Your Telescope"/>
              <a:sym typeface="Annie Use Your Telescope"/>
            </a:endParaRPr>
          </a:p>
        </p:txBody>
      </p:sp>
      <p:pic>
        <p:nvPicPr>
          <p:cNvPr id="597" name="Google Shape;597;p71"/>
          <p:cNvPicPr preferRelativeResize="0"/>
          <p:nvPr/>
        </p:nvPicPr>
        <p:blipFill>
          <a:blip r:embed="rId4">
            <a:alphaModFix amt="60000"/>
          </a:blip>
          <a:stretch>
            <a:fillRect/>
          </a:stretch>
        </p:blipFill>
        <p:spPr>
          <a:xfrm>
            <a:off x="18" y="990648"/>
            <a:ext cx="5007042" cy="5638747"/>
          </a:xfrm>
          <a:prstGeom prst="rect">
            <a:avLst/>
          </a:prstGeom>
          <a:noFill/>
          <a:ln>
            <a:noFill/>
          </a:ln>
        </p:spPr>
      </p:pic>
      <p:sp>
        <p:nvSpPr>
          <p:cNvPr id="598" name="Google Shape;598;p71"/>
          <p:cNvSpPr/>
          <p:nvPr/>
        </p:nvSpPr>
        <p:spPr>
          <a:xfrm>
            <a:off x="919335" y="1321778"/>
            <a:ext cx="2703600" cy="26283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9" name="Google Shape;599;p71"/>
          <p:cNvSpPr/>
          <p:nvPr/>
        </p:nvSpPr>
        <p:spPr>
          <a:xfrm>
            <a:off x="1960469" y="2329978"/>
            <a:ext cx="471900" cy="4806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600" name="Google Shape;600;p71"/>
          <p:cNvCxnSpPr>
            <a:stCxn id="599" idx="6"/>
          </p:cNvCxnSpPr>
          <p:nvPr/>
        </p:nvCxnSpPr>
        <p:spPr>
          <a:xfrm>
            <a:off x="2432369" y="2570278"/>
            <a:ext cx="1710000" cy="852000"/>
          </a:xfrm>
          <a:prstGeom prst="straightConnector1">
            <a:avLst/>
          </a:prstGeom>
          <a:noFill/>
          <a:ln w="9525" cap="flat" cmpd="sng">
            <a:solidFill>
              <a:schemeClr val="dk2"/>
            </a:solidFill>
            <a:prstDash val="solid"/>
            <a:round/>
            <a:headEnd type="none" w="med" len="med"/>
            <a:tailEnd type="none" w="med" len="med"/>
          </a:ln>
          <a:effectLst>
            <a:outerShdw blurRad="57150" dist="19050" dir="5400000" algn="bl" rotWithShape="0">
              <a:srgbClr val="000000">
                <a:alpha val="50000"/>
              </a:srgbClr>
            </a:outerShdw>
          </a:effectLst>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72"/>
          <p:cNvSpPr txBox="1"/>
          <p:nvPr/>
        </p:nvSpPr>
        <p:spPr>
          <a:xfrm>
            <a:off x="220349" y="512802"/>
            <a:ext cx="6556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000" b="1" i="0" u="none" strike="noStrike" cap="none">
                <a:solidFill>
                  <a:srgbClr val="FFFFFF"/>
                </a:solidFill>
                <a:latin typeface="Lexend"/>
                <a:ea typeface="Lexend"/>
                <a:cs typeface="Lexend"/>
                <a:sym typeface="Lexend"/>
              </a:rPr>
              <a:t>Health checklist </a:t>
            </a:r>
            <a:r>
              <a:rPr lang="en-US" sz="3000" i="0" u="none" strike="noStrike" cap="none">
                <a:solidFill>
                  <a:srgbClr val="FFFFFF"/>
                </a:solidFill>
                <a:latin typeface="Lexend Thin"/>
                <a:ea typeface="Lexend Thin"/>
                <a:cs typeface="Lexend Thin"/>
                <a:sym typeface="Lexend Thin"/>
              </a:rPr>
              <a:t>challenge!</a:t>
            </a:r>
            <a:endParaRPr sz="3000" i="0" u="none" strike="noStrike" cap="none">
              <a:solidFill>
                <a:srgbClr val="FFFFFF"/>
              </a:solidFill>
              <a:latin typeface="Lexend Thin"/>
              <a:ea typeface="Lexend Thin"/>
              <a:cs typeface="Lexend Thin"/>
              <a:sym typeface="Lexend Thin"/>
            </a:endParaRPr>
          </a:p>
        </p:txBody>
      </p:sp>
      <p:pic>
        <p:nvPicPr>
          <p:cNvPr id="607" name="Google Shape;607;p72"/>
          <p:cNvPicPr preferRelativeResize="0"/>
          <p:nvPr/>
        </p:nvPicPr>
        <p:blipFill>
          <a:blip r:embed="rId3">
            <a:alphaModFix/>
          </a:blip>
          <a:stretch>
            <a:fillRect/>
          </a:stretch>
        </p:blipFill>
        <p:spPr>
          <a:xfrm>
            <a:off x="863763" y="1191477"/>
            <a:ext cx="7416486" cy="5486298"/>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73"/>
          <p:cNvSpPr txBox="1"/>
          <p:nvPr/>
        </p:nvSpPr>
        <p:spPr>
          <a:xfrm>
            <a:off x="384750" y="1424775"/>
            <a:ext cx="8374500" cy="4947000"/>
          </a:xfrm>
          <a:prstGeom prst="rect">
            <a:avLst/>
          </a:prstGeom>
          <a:noFill/>
          <a:ln>
            <a:noFill/>
          </a:ln>
        </p:spPr>
        <p:txBody>
          <a:bodyPr spcFirstLastPara="1" wrap="square" lIns="91425" tIns="91425" rIns="91425" bIns="91425" anchor="ctr" anchorCtr="0">
            <a:noAutofit/>
          </a:bodyPr>
          <a:lstStyle/>
          <a:p>
            <a:pPr marL="457200" lvl="0" indent="-381000" algn="l" rtl="0">
              <a:lnSpc>
                <a:spcPct val="100000"/>
              </a:lnSpc>
              <a:spcBef>
                <a:spcPts val="0"/>
              </a:spcBef>
              <a:spcAft>
                <a:spcPts val="0"/>
              </a:spcAft>
              <a:buClr>
                <a:srgbClr val="8587C2"/>
              </a:buClr>
              <a:buSzPts val="2400"/>
              <a:buFont typeface="Annie Use Your Telescope"/>
              <a:buChar char="●"/>
            </a:pPr>
            <a:r>
              <a:rPr lang="en-US" sz="2400">
                <a:solidFill>
                  <a:srgbClr val="8587C2"/>
                </a:solidFill>
                <a:latin typeface="Annie Use Your Telescope"/>
                <a:ea typeface="Annie Use Your Telescope"/>
                <a:cs typeface="Annie Use Your Telescope"/>
                <a:sym typeface="Annie Use Your Telescope"/>
              </a:rPr>
              <a:t>Hormones are directed by our brain.</a:t>
            </a:r>
            <a:endParaRPr sz="2400">
              <a:solidFill>
                <a:srgbClr val="8587C2"/>
              </a:solidFill>
              <a:latin typeface="Annie Use Your Telescope"/>
              <a:ea typeface="Annie Use Your Telescope"/>
              <a:cs typeface="Annie Use Your Telescope"/>
              <a:sym typeface="Annie Use Your Telescope"/>
            </a:endParaRPr>
          </a:p>
          <a:p>
            <a:pPr marL="457200" lvl="0" indent="0" algn="l" rtl="0">
              <a:lnSpc>
                <a:spcPct val="100000"/>
              </a:lnSpc>
              <a:spcBef>
                <a:spcPts val="0"/>
              </a:spcBef>
              <a:spcAft>
                <a:spcPts val="0"/>
              </a:spcAft>
              <a:buNone/>
            </a:pPr>
            <a:endParaRPr sz="2400">
              <a:solidFill>
                <a:srgbClr val="8587C2"/>
              </a:solidFill>
              <a:latin typeface="Annie Use Your Telescope"/>
              <a:ea typeface="Annie Use Your Telescope"/>
              <a:cs typeface="Annie Use Your Telescope"/>
              <a:sym typeface="Annie Use Your Telescope"/>
            </a:endParaRPr>
          </a:p>
          <a:p>
            <a:pPr marL="457200" lvl="0" indent="-381000" algn="l" rtl="0">
              <a:lnSpc>
                <a:spcPct val="100000"/>
              </a:lnSpc>
              <a:spcBef>
                <a:spcPts val="0"/>
              </a:spcBef>
              <a:spcAft>
                <a:spcPts val="0"/>
              </a:spcAft>
              <a:buClr>
                <a:srgbClr val="8587C2"/>
              </a:buClr>
              <a:buSzPts val="2400"/>
              <a:buFont typeface="Annie Use Your Telescope"/>
              <a:buChar char="●"/>
            </a:pPr>
            <a:r>
              <a:rPr lang="en-US" sz="2400">
                <a:solidFill>
                  <a:srgbClr val="8587C2"/>
                </a:solidFill>
                <a:latin typeface="Annie Use Your Telescope"/>
                <a:ea typeface="Annie Use Your Telescope"/>
                <a:cs typeface="Annie Use Your Telescope"/>
                <a:sym typeface="Annie Use Your Telescope"/>
              </a:rPr>
              <a:t>Our brain is affected by the foods we eat, the exercise we do, and the sleep we get.</a:t>
            </a:r>
            <a:endParaRPr sz="2400">
              <a:solidFill>
                <a:srgbClr val="8587C2"/>
              </a:solidFill>
              <a:latin typeface="Annie Use Your Telescope"/>
              <a:ea typeface="Annie Use Your Telescope"/>
              <a:cs typeface="Annie Use Your Telescope"/>
              <a:sym typeface="Annie Use Your Telescope"/>
            </a:endParaRPr>
          </a:p>
          <a:p>
            <a:pPr marL="457200" lvl="0" indent="0" algn="l" rtl="0">
              <a:lnSpc>
                <a:spcPct val="100000"/>
              </a:lnSpc>
              <a:spcBef>
                <a:spcPts val="0"/>
              </a:spcBef>
              <a:spcAft>
                <a:spcPts val="0"/>
              </a:spcAft>
              <a:buNone/>
            </a:pPr>
            <a:endParaRPr sz="2400">
              <a:solidFill>
                <a:srgbClr val="8587C2"/>
              </a:solidFill>
              <a:latin typeface="Annie Use Your Telescope"/>
              <a:ea typeface="Annie Use Your Telescope"/>
              <a:cs typeface="Annie Use Your Telescope"/>
              <a:sym typeface="Annie Use Your Telescope"/>
            </a:endParaRPr>
          </a:p>
          <a:p>
            <a:pPr marL="457200" lvl="0" indent="-381000" algn="l" rtl="0">
              <a:lnSpc>
                <a:spcPct val="100000"/>
              </a:lnSpc>
              <a:spcBef>
                <a:spcPts val="0"/>
              </a:spcBef>
              <a:spcAft>
                <a:spcPts val="0"/>
              </a:spcAft>
              <a:buClr>
                <a:srgbClr val="8587C2"/>
              </a:buClr>
              <a:buSzPts val="2400"/>
              <a:buFont typeface="Annie Use Your Telescope"/>
              <a:buChar char="●"/>
            </a:pPr>
            <a:r>
              <a:rPr lang="en-US" sz="2400">
                <a:solidFill>
                  <a:srgbClr val="8587C2"/>
                </a:solidFill>
                <a:latin typeface="Annie Use Your Telescope"/>
                <a:ea typeface="Annie Use Your Telescope"/>
                <a:cs typeface="Annie Use Your Telescope"/>
                <a:sym typeface="Annie Use Your Telescope"/>
              </a:rPr>
              <a:t>We can help our hormones be at their best by practicing the </a:t>
            </a:r>
            <a:br>
              <a:rPr lang="en-US" sz="2400">
                <a:solidFill>
                  <a:srgbClr val="8587C2"/>
                </a:solidFill>
                <a:latin typeface="Annie Use Your Telescope"/>
                <a:ea typeface="Annie Use Your Telescope"/>
                <a:cs typeface="Annie Use Your Telescope"/>
                <a:sym typeface="Annie Use Your Telescope"/>
              </a:rPr>
            </a:br>
            <a:r>
              <a:rPr lang="en-US" sz="2400" b="1">
                <a:solidFill>
                  <a:srgbClr val="8587C2"/>
                </a:solidFill>
                <a:latin typeface="Annie Use Your Telescope"/>
                <a:ea typeface="Annie Use Your Telescope"/>
                <a:cs typeface="Annie Use Your Telescope"/>
                <a:sym typeface="Annie Use Your Telescope"/>
              </a:rPr>
              <a:t>3 Pillars of Health! </a:t>
            </a:r>
            <a:endParaRPr sz="2400" b="1">
              <a:solidFill>
                <a:srgbClr val="8587C2"/>
              </a:solidFill>
              <a:latin typeface="Annie Use Your Telescope"/>
              <a:ea typeface="Annie Use Your Telescope"/>
              <a:cs typeface="Annie Use Your Telescope"/>
              <a:sym typeface="Annie Use Your Telescope"/>
            </a:endParaRPr>
          </a:p>
          <a:p>
            <a:pPr marL="0" lvl="0" indent="0" algn="l" rtl="0">
              <a:lnSpc>
                <a:spcPct val="100000"/>
              </a:lnSpc>
              <a:spcBef>
                <a:spcPts val="0"/>
              </a:spcBef>
              <a:spcAft>
                <a:spcPts val="0"/>
              </a:spcAft>
              <a:buNone/>
            </a:pPr>
            <a:endParaRPr sz="2400">
              <a:solidFill>
                <a:srgbClr val="8587C2"/>
              </a:solidFill>
              <a:latin typeface="Annie Use Your Telescope"/>
              <a:ea typeface="Annie Use Your Telescope"/>
              <a:cs typeface="Annie Use Your Telescope"/>
              <a:sym typeface="Annie Use Your Telescope"/>
            </a:endParaRPr>
          </a:p>
          <a:p>
            <a:pPr marL="457200" lvl="0" indent="-381000" algn="l" rtl="0">
              <a:lnSpc>
                <a:spcPct val="100000"/>
              </a:lnSpc>
              <a:spcBef>
                <a:spcPts val="0"/>
              </a:spcBef>
              <a:spcAft>
                <a:spcPts val="0"/>
              </a:spcAft>
              <a:buClr>
                <a:srgbClr val="8587C2"/>
              </a:buClr>
              <a:buSzPts val="2400"/>
              <a:buFont typeface="Annie Use Your Telescope"/>
              <a:buChar char="●"/>
            </a:pPr>
            <a:r>
              <a:rPr lang="en-US" sz="2400">
                <a:solidFill>
                  <a:srgbClr val="8587C2"/>
                </a:solidFill>
                <a:latin typeface="Annie Use Your Telescope"/>
                <a:ea typeface="Annie Use Your Telescope"/>
                <a:cs typeface="Annie Use Your Telescope"/>
                <a:sym typeface="Annie Use Your Telescope"/>
              </a:rPr>
              <a:t>Nutrition, exercise, and sleep are key to giving us a good foundation for our health!</a:t>
            </a:r>
            <a:endParaRPr sz="2400">
              <a:solidFill>
                <a:srgbClr val="8587C2"/>
              </a:solidFill>
              <a:latin typeface="Annie Use Your Telescope"/>
              <a:ea typeface="Annie Use Your Telescope"/>
              <a:cs typeface="Annie Use Your Telescope"/>
              <a:sym typeface="Annie Use Your Telescope"/>
            </a:endParaRPr>
          </a:p>
          <a:p>
            <a:pPr marL="457200" lvl="0" indent="0" algn="just" rtl="0">
              <a:lnSpc>
                <a:spcPct val="100000"/>
              </a:lnSpc>
              <a:spcBef>
                <a:spcPts val="0"/>
              </a:spcBef>
              <a:spcAft>
                <a:spcPts val="0"/>
              </a:spcAft>
              <a:buNone/>
            </a:pPr>
            <a:endParaRPr sz="2400" b="1">
              <a:solidFill>
                <a:srgbClr val="8587C2"/>
              </a:solidFill>
              <a:latin typeface="Annie Use Your Telescope"/>
              <a:ea typeface="Annie Use Your Telescope"/>
              <a:cs typeface="Annie Use Your Telescope"/>
              <a:sym typeface="Annie Use Your Telescope"/>
            </a:endParaRPr>
          </a:p>
        </p:txBody>
      </p:sp>
      <p:sp>
        <p:nvSpPr>
          <p:cNvPr id="614" name="Google Shape;614;p73"/>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Review</a:t>
            </a:r>
            <a:endParaRPr b="1">
              <a:latin typeface="Lexend"/>
              <a:ea typeface="Lexend"/>
              <a:cs typeface="Lexend"/>
              <a:sym typeface="Lexend"/>
            </a:endParaRPr>
          </a:p>
        </p:txBody>
      </p:sp>
      <p:sp>
        <p:nvSpPr>
          <p:cNvPr id="615" name="Google Shape;615;p7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619"/>
        <p:cNvGrpSpPr/>
        <p:nvPr/>
      </p:nvGrpSpPr>
      <p:grpSpPr>
        <a:xfrm>
          <a:off x="0" y="0"/>
          <a:ext cx="0" cy="0"/>
          <a:chOff x="0" y="0"/>
          <a:chExt cx="0" cy="0"/>
        </a:xfrm>
      </p:grpSpPr>
      <p:sp>
        <p:nvSpPr>
          <p:cNvPr id="620" name="Google Shape;620;p7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621" name="Google Shape;621;p74"/>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622" name="Google Shape;622;p7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623" name="Google Shape;623;p74"/>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624" name="Google Shape;624;p74"/>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625" name="Google Shape;625;p74"/>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2164</Words>
  <Application>Microsoft Office PowerPoint</Application>
  <PresentationFormat>On-screen Show (4:3)</PresentationFormat>
  <Paragraphs>242</Paragraphs>
  <Slides>22</Slides>
  <Notes>22</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22</vt:i4>
      </vt:variant>
    </vt:vector>
  </HeadingPairs>
  <TitlesOfParts>
    <vt:vector size="37" baseType="lpstr">
      <vt:lpstr>Caveat</vt:lpstr>
      <vt:lpstr>Comfortaa</vt:lpstr>
      <vt:lpstr>Lexend</vt:lpstr>
      <vt:lpstr>Lexend Medium</vt:lpstr>
      <vt:lpstr>Lexend ExtraLight</vt:lpstr>
      <vt:lpstr>Annie Use Your Telescope</vt:lpstr>
      <vt:lpstr>Nothing You Could Do</vt:lpstr>
      <vt:lpstr>Lexend Thin</vt:lpstr>
      <vt:lpstr>Arial</vt:lpstr>
      <vt:lpstr>Calibri</vt:lpstr>
      <vt:lpstr>1_femmtrial</vt:lpstr>
      <vt:lpstr>5_femmtrial</vt:lpstr>
      <vt:lpstr>95_femmtrial</vt:lpstr>
      <vt:lpstr>8_femmtrial</vt:lpstr>
      <vt:lpstr>4_FEMM Powerpoint_VER02</vt:lpstr>
      <vt:lpstr>Grade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Exercise is for every part of your body</vt:lpstr>
      <vt:lpstr>Exercise is for every part of your body</vt:lpstr>
      <vt:lpstr>PowerPoint Presentation</vt:lpstr>
      <vt:lpstr>PowerPoint Presentation</vt:lpstr>
      <vt:lpstr>Sleep is for every part of your body</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2024-11-19T02:33:27Z</dcterms:modified>
</cp:coreProperties>
</file>