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7" r:id="rId1"/>
    <p:sldMasterId id="2147483698" r:id="rId2"/>
    <p:sldMasterId id="2147483699" r:id="rId3"/>
  </p:sldMasterIdLst>
  <p:notesMasterIdLst>
    <p:notesMasterId r:id="rId2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9144000" cy="6858000" type="screen4x3"/>
  <p:notesSz cx="6858000" cy="9144000"/>
  <p:embeddedFontLst>
    <p:embeddedFont>
      <p:font typeface="Annie Use Your Telescope" panose="02000000000000000000" pitchFamily="2" charset="0"/>
      <p:regular r:id="rId21"/>
    </p:embeddedFont>
    <p:embeddedFont>
      <p:font typeface="Helvetica Neue" panose="02000503040000020004" pitchFamily="50" charset="-52"/>
      <p:regular r:id="rId22"/>
      <p:bold r:id="rId23"/>
      <p:italic r:id="rId24"/>
      <p:boldItalic r:id="rId25"/>
    </p:embeddedFont>
    <p:embeddedFont>
      <p:font typeface="Lexend" pitchFamily="2" charset="0"/>
      <p:regular r:id="rId26"/>
      <p:bold r:id="rId27"/>
    </p:embeddedFont>
    <p:embeddedFont>
      <p:font typeface="Lexend ExtraLight" pitchFamily="2" charset="0"/>
      <p:regular r:id="rId28"/>
      <p:bold r:id="rId29"/>
    </p:embeddedFont>
    <p:embeddedFont>
      <p:font typeface="Lexend Medium" pitchFamily="2" charset="0"/>
      <p:regular r:id="rId30"/>
      <p:bold r:id="rId31"/>
    </p:embeddedFont>
    <p:embeddedFont>
      <p:font typeface="Lexend SemiBold" pitchFamily="2" charset="0"/>
      <p:regular r:id="rId32"/>
      <p:bold r:id="rId33"/>
    </p:embeddedFont>
    <p:embeddedFont>
      <p:font typeface="Lexend Thin" pitchFamily="2" charset="0"/>
      <p:regular r:id="rId34"/>
      <p:bold r:id="rId35"/>
    </p:embeddedFont>
    <p:embeddedFont>
      <p:font typeface="Open Sans" panose="020B060603050402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e9ea23d0d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g1e9ea23d0d3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e4b19aa2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100" i="1">
                <a:solidFill>
                  <a:srgbClr val="434343"/>
                </a:solidFill>
                <a:latin typeface="Open Sans"/>
                <a:ea typeface="Open Sans"/>
                <a:cs typeface="Open Sans"/>
                <a:sym typeface="Open Sans"/>
              </a:rPr>
              <a:t>(Before class, cut out the Entry Ticket Activity squares into 18 cards.) As students enter the classroom, hand out one or two cards per student, depending on the number of students in the class. Once students have answered the question on their card, have them read the question aloud for the class to answer. Check answers using the short answer key provided at the bottom of the document or, for more in-depth answers, use the Teacher’s Answer Key provided in the materials.</a:t>
            </a:r>
            <a:endParaRPr sz="1100" i="1">
              <a:latin typeface="Open Sans"/>
              <a:ea typeface="Open Sans"/>
              <a:cs typeface="Open Sans"/>
              <a:sym typeface="Open Sans"/>
            </a:endParaRPr>
          </a:p>
          <a:p>
            <a:pPr marL="0" lvl="0" indent="0" algn="l" rtl="0">
              <a:spcBef>
                <a:spcPts val="0"/>
              </a:spcBef>
              <a:spcAft>
                <a:spcPts val="0"/>
              </a:spcAft>
              <a:buNone/>
            </a:pPr>
            <a:endParaRPr sz="1300"/>
          </a:p>
        </p:txBody>
      </p:sp>
      <p:sp>
        <p:nvSpPr>
          <p:cNvPr id="289" name="Google Shape;289;g1e4b19aa28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d4ffd05a0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434343"/>
                </a:solidFill>
              </a:rPr>
              <a:t>Do you remember what controls the activity of every system in the body? </a:t>
            </a: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rPr>
              <a:t>Yes, hormones!</a:t>
            </a:r>
            <a:r>
              <a:rPr lang="en-US" sz="1300" b="1">
                <a:solidFill>
                  <a:srgbClr val="434343"/>
                </a:solidFill>
              </a:rPr>
              <a:t> </a:t>
            </a:r>
            <a:r>
              <a:rPr lang="en-US" sz="1300" b="1">
                <a:solidFill>
                  <a:srgbClr val="0055A4"/>
                </a:solidFill>
              </a:rPr>
              <a:t>Hormones</a:t>
            </a:r>
            <a:r>
              <a:rPr lang="en-US" sz="1300">
                <a:solidFill>
                  <a:srgbClr val="0055A4"/>
                </a:solidFill>
              </a:rPr>
              <a:t> </a:t>
            </a:r>
            <a:r>
              <a:rPr lang="en-US" sz="1300"/>
              <a:t>are directed by your brain. They cause all of the growth and development that your body does during puberty.</a:t>
            </a:r>
            <a:endParaRPr sz="1300"/>
          </a:p>
          <a:p>
            <a:pPr marL="0" lvl="0" indent="0" algn="l" rtl="0">
              <a:lnSpc>
                <a:spcPct val="110000"/>
              </a:lnSpc>
              <a:spcBef>
                <a:spcPts val="0"/>
              </a:spcBef>
              <a:spcAft>
                <a:spcPts val="0"/>
              </a:spcAft>
              <a:buClr>
                <a:schemeClr val="dk1"/>
              </a:buClr>
              <a:buSzPts val="1100"/>
              <a:buFont typeface="Arial"/>
              <a:buNone/>
            </a:pPr>
            <a:endParaRPr sz="1300"/>
          </a:p>
          <a:p>
            <a:pPr marL="0" lvl="0" indent="0" algn="l" rtl="0">
              <a:lnSpc>
                <a:spcPct val="110000"/>
              </a:lnSpc>
              <a:spcBef>
                <a:spcPts val="0"/>
              </a:spcBef>
              <a:spcAft>
                <a:spcPts val="0"/>
              </a:spcAft>
              <a:buClr>
                <a:schemeClr val="dk1"/>
              </a:buClr>
              <a:buSzPts val="1100"/>
              <a:buFont typeface="Arial"/>
              <a:buNone/>
            </a:pPr>
            <a:r>
              <a:rPr lang="en-US" sz="1300"/>
              <a:t>Testosterone and all of your other hormones are affected by what you eat, how much sleep you get, whether you exercise, etc. </a:t>
            </a:r>
            <a:endParaRPr sz="1300"/>
          </a:p>
        </p:txBody>
      </p:sp>
      <p:sp>
        <p:nvSpPr>
          <p:cNvPr id="301" name="Google Shape;301;g1d4ffd05a0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e4b19aa28d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a:t>Something else that impacts hormones is stress. We learned last class that not getting to bed on time, not eating well or exercising can all stress the body. Briefly discuss the </a:t>
            </a:r>
            <a:r>
              <a:rPr lang="en-US" sz="1300" b="1"/>
              <a:t>Health Checklist: Media Edition</a:t>
            </a:r>
            <a:r>
              <a:rPr lang="en-US" sz="1300"/>
              <a:t>. What did you notice? Did anything surprise you about your technology use? Did you spend more time online than maybe you thought? Are there any habits you’d like to change to be healthier?</a:t>
            </a:r>
            <a:endParaRPr sz="1100" b="1">
              <a:solidFill>
                <a:srgbClr val="434343"/>
              </a:solidFill>
              <a:latin typeface="Open Sans"/>
              <a:ea typeface="Open Sans"/>
              <a:cs typeface="Open Sans"/>
              <a:sym typeface="Open Sans"/>
            </a:endParaRPr>
          </a:p>
        </p:txBody>
      </p:sp>
      <p:sp>
        <p:nvSpPr>
          <p:cNvPr id="313" name="Google Shape;313;g1e4b19aa28d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1d010b5a29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t>Stress</a:t>
            </a:r>
            <a:r>
              <a:rPr lang="en-US" sz="1300"/>
              <a:t> is the body’s response to physical, mental, or emotional pressure. When our body is under stress, it can start to react in a variety of ways. It’s important to know that stress is something that happens to </a:t>
            </a:r>
            <a:r>
              <a:rPr lang="en-US" sz="1300" i="1"/>
              <a:t>everyone </a:t>
            </a:r>
            <a:r>
              <a:rPr lang="en-US" sz="1300"/>
              <a:t>and at all stages of life.</a:t>
            </a:r>
            <a:endParaRPr sz="1300"/>
          </a:p>
          <a:p>
            <a:pPr marL="0" lvl="0" indent="0" algn="l" rtl="0">
              <a:lnSpc>
                <a:spcPct val="110000"/>
              </a:lnSpc>
              <a:spcBef>
                <a:spcPts val="0"/>
              </a:spcBef>
              <a:spcAft>
                <a:spcPts val="0"/>
              </a:spcAft>
              <a:buClr>
                <a:schemeClr val="dk1"/>
              </a:buClr>
              <a:buSzPts val="1100"/>
              <a:buFont typeface="Arial"/>
              <a:buNone/>
            </a:pPr>
            <a:endParaRPr sz="1300"/>
          </a:p>
          <a:p>
            <a:pPr marL="0" lvl="0" indent="0" algn="l" rtl="0">
              <a:lnSpc>
                <a:spcPct val="110000"/>
              </a:lnSpc>
              <a:spcBef>
                <a:spcPts val="0"/>
              </a:spcBef>
              <a:spcAft>
                <a:spcPts val="0"/>
              </a:spcAft>
              <a:buClr>
                <a:schemeClr val="dk1"/>
              </a:buClr>
              <a:buSzPts val="1100"/>
              <a:buFont typeface="Arial"/>
              <a:buNone/>
            </a:pPr>
            <a:r>
              <a:rPr lang="en-US" sz="1300"/>
              <a:t>Also, not all stress is bad! If there’s a test coming up and we feel stressed about it, that can spur us on to study for the test. However, if we get too overwhelmed by our stress, we might put off studying for the test and then stay up way too late studying the night before, which ends up negatively impacting our sleep and performance on the test. In this scenario, we made our stress worse, with avoidance. So, it’s not necessarily the stress that is the problem; it’s what we do </a:t>
            </a:r>
            <a:r>
              <a:rPr lang="en-US" sz="1300" i="1"/>
              <a:t>when we are feeling stressed.</a:t>
            </a:r>
            <a:r>
              <a:rPr lang="en-US" sz="1300"/>
              <a:t> </a:t>
            </a:r>
            <a:r>
              <a:rPr lang="en-US" sz="1300">
                <a:latin typeface="Arial"/>
                <a:ea typeface="Arial"/>
                <a:cs typeface="Arial"/>
                <a:sym typeface="Arial"/>
              </a:rPr>
              <a:t>So, what </a:t>
            </a:r>
            <a:r>
              <a:rPr lang="en-US" sz="1300" i="1">
                <a:latin typeface="Arial"/>
                <a:ea typeface="Arial"/>
                <a:cs typeface="Arial"/>
                <a:sym typeface="Arial"/>
              </a:rPr>
              <a:t>we do when we are feeling stressed </a:t>
            </a:r>
            <a:r>
              <a:rPr lang="en-US" sz="1300">
                <a:latin typeface="Arial"/>
                <a:ea typeface="Arial"/>
                <a:cs typeface="Arial"/>
                <a:sym typeface="Arial"/>
              </a:rPr>
              <a:t>is an important life skill. </a:t>
            </a:r>
            <a:endParaRPr sz="1300" b="1"/>
          </a:p>
        </p:txBody>
      </p:sp>
      <p:sp>
        <p:nvSpPr>
          <p:cNvPr id="333" name="Google Shape;333;g1d010b5a294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d0dbfa53d_0_2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t>So, how can we help ourselves to manage stress? </a:t>
            </a:r>
            <a:br>
              <a:rPr lang="en-US" sz="1300">
                <a:solidFill>
                  <a:srgbClr val="0055A4"/>
                </a:solidFill>
              </a:rPr>
            </a:br>
            <a:br>
              <a:rPr lang="en-US" sz="1300">
                <a:solidFill>
                  <a:srgbClr val="0055A4"/>
                </a:solidFill>
              </a:rPr>
            </a:br>
            <a:r>
              <a:rPr lang="en-US" sz="1300"/>
              <a:t>The first thing to do is </a:t>
            </a:r>
            <a:r>
              <a:rPr lang="en-US" sz="1300" i="1"/>
              <a:t>recognize</a:t>
            </a:r>
            <a:r>
              <a:rPr lang="en-US" sz="1300"/>
              <a:t> the stress. </a:t>
            </a: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rgbClr val="0055A4"/>
                </a:solidFill>
              </a:rPr>
              <a:t>Internal stressors</a:t>
            </a:r>
            <a:r>
              <a:rPr lang="en-US" sz="1300">
                <a:solidFill>
                  <a:srgbClr val="0055A4"/>
                </a:solidFill>
              </a:rPr>
              <a:t> </a:t>
            </a:r>
            <a:r>
              <a:rPr lang="en-US" sz="1300"/>
              <a:t>are stressors that come from within ourselves. When our mindset or expectation is “all or nothing,” this can cause us stress. If we think we either have to be</a:t>
            </a:r>
            <a:r>
              <a:rPr lang="en-US" sz="1300" i="1"/>
              <a:t> perfect </a:t>
            </a:r>
            <a:r>
              <a:rPr lang="en-US" sz="1300"/>
              <a:t>at public speaking or else we’re </a:t>
            </a:r>
            <a:r>
              <a:rPr lang="en-US" sz="1300" i="1"/>
              <a:t>a failure</a:t>
            </a:r>
            <a:r>
              <a:rPr lang="en-US" sz="1300"/>
              <a:t> at public speaking, we are going to stress ourselves out when the teacher announces that everyone in the class has to give a presentation. Internal stressors are usually driven by our thoughts or behaviors.  </a:t>
            </a: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rgbClr val="0055A4"/>
                </a:solidFill>
              </a:rPr>
              <a:t>External stressors</a:t>
            </a:r>
            <a:r>
              <a:rPr lang="en-US" sz="1300"/>
              <a:t> are stressors that we have little or no control over. These can include major life events, like the death of a grandparent or a parent losing their job. These kinds of stressors come from outside of ourselves, which is why they are called external. We can’t control external stressors; but we CAN choose how we respond.</a:t>
            </a:r>
            <a:endParaRPr sz="1300"/>
          </a:p>
          <a:p>
            <a:pPr marL="457200" lvl="0" indent="0" algn="l" rtl="0">
              <a:lnSpc>
                <a:spcPct val="115000"/>
              </a:lnSpc>
              <a:spcBef>
                <a:spcPts val="0"/>
              </a:spcBef>
              <a:spcAft>
                <a:spcPts val="0"/>
              </a:spcAft>
              <a:buNone/>
            </a:pPr>
            <a:endParaRPr sz="1300"/>
          </a:p>
          <a:p>
            <a:pPr marL="0" lvl="0" indent="0" algn="l" rtl="0">
              <a:spcBef>
                <a:spcPts val="0"/>
              </a:spcBef>
              <a:spcAft>
                <a:spcPts val="0"/>
              </a:spcAft>
              <a:buNone/>
            </a:pPr>
            <a:endParaRPr sz="1300"/>
          </a:p>
        </p:txBody>
      </p:sp>
      <p:sp>
        <p:nvSpPr>
          <p:cNvPr id="342" name="Google Shape;342;g2d0dbfa53d_0_20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2dc9acac7e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t>So, how can we help ourselves to manage stress? </a:t>
            </a:r>
            <a:br>
              <a:rPr lang="en-US" sz="1300">
                <a:solidFill>
                  <a:srgbClr val="0055A4"/>
                </a:solidFill>
              </a:rPr>
            </a:br>
            <a:br>
              <a:rPr lang="en-US" sz="1300">
                <a:solidFill>
                  <a:srgbClr val="0055A4"/>
                </a:solidFill>
              </a:rPr>
            </a:br>
            <a:r>
              <a:rPr lang="en-US" sz="1300"/>
              <a:t>The first thing to do is </a:t>
            </a:r>
            <a:r>
              <a:rPr lang="en-US" sz="1300" i="1"/>
              <a:t>recognize</a:t>
            </a:r>
            <a:r>
              <a:rPr lang="en-US" sz="1300"/>
              <a:t> the stress. </a:t>
            </a: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rgbClr val="0055A4"/>
                </a:solidFill>
              </a:rPr>
              <a:t>Internal stressors</a:t>
            </a:r>
            <a:r>
              <a:rPr lang="en-US" sz="1300">
                <a:solidFill>
                  <a:srgbClr val="0055A4"/>
                </a:solidFill>
              </a:rPr>
              <a:t> </a:t>
            </a:r>
            <a:r>
              <a:rPr lang="en-US" sz="1300"/>
              <a:t>are stressors that come from within ourselves. When our mindset or expectation is “all or nothing,” this can cause us stress. If we think we either have to be</a:t>
            </a:r>
            <a:r>
              <a:rPr lang="en-US" sz="1300" i="1"/>
              <a:t> perfect </a:t>
            </a:r>
            <a:r>
              <a:rPr lang="en-US" sz="1300"/>
              <a:t>at public speaking or else we’re </a:t>
            </a:r>
            <a:r>
              <a:rPr lang="en-US" sz="1300" i="1"/>
              <a:t>a failure</a:t>
            </a:r>
            <a:r>
              <a:rPr lang="en-US" sz="1300"/>
              <a:t> at public speaking, we are going to stress ourselves out when the teacher announces that everyone in the class has to give a presentation. Internal stressors are usually driven by our thoughts or behaviors.  </a:t>
            </a:r>
            <a:endParaRPr sz="1300"/>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rgbClr val="0055A4"/>
                </a:solidFill>
              </a:rPr>
              <a:t>External stressors</a:t>
            </a:r>
            <a:r>
              <a:rPr lang="en-US" sz="1300"/>
              <a:t> are stressors that we have little or no control over. These can include major life events, like the death of a grandparent or a parent losing their job. These kinds of stressors come from outside of ourselves, which is why they are called external. We can’t control external stressors; but we CAN choose how we respond.</a:t>
            </a:r>
            <a:endParaRPr sz="1300"/>
          </a:p>
          <a:p>
            <a:pPr marL="457200" lvl="0" indent="0" algn="l" rtl="0">
              <a:lnSpc>
                <a:spcPct val="115000"/>
              </a:lnSpc>
              <a:spcBef>
                <a:spcPts val="0"/>
              </a:spcBef>
              <a:spcAft>
                <a:spcPts val="0"/>
              </a:spcAft>
              <a:buNone/>
            </a:pPr>
            <a:endParaRPr sz="1300"/>
          </a:p>
          <a:p>
            <a:pPr marL="0" lvl="0" indent="0" algn="l" rtl="0">
              <a:spcBef>
                <a:spcPts val="0"/>
              </a:spcBef>
              <a:spcAft>
                <a:spcPts val="0"/>
              </a:spcAft>
              <a:buNone/>
            </a:pPr>
            <a:endParaRPr sz="1300"/>
          </a:p>
        </p:txBody>
      </p:sp>
      <p:sp>
        <p:nvSpPr>
          <p:cNvPr id="357" name="Google Shape;357;g2dc9acac7ea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dc9acac7e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latin typeface="Arial"/>
                <a:ea typeface="Arial"/>
                <a:cs typeface="Arial"/>
                <a:sym typeface="Arial"/>
              </a:rPr>
              <a:t>Stress is a part of life. We are all going to have times where we are very stressed. We will have other times where we are less stressed. It’s important to remember when we are going through a difficult time that </a:t>
            </a:r>
            <a:r>
              <a:rPr lang="en-US" sz="1300" b="1">
                <a:latin typeface="Arial"/>
                <a:ea typeface="Arial"/>
                <a:cs typeface="Arial"/>
                <a:sym typeface="Arial"/>
              </a:rPr>
              <a:t>it won’t last forever</a:t>
            </a:r>
            <a:r>
              <a:rPr lang="en-US" sz="1300">
                <a:latin typeface="Arial"/>
                <a:ea typeface="Arial"/>
                <a:cs typeface="Arial"/>
                <a:sym typeface="Arial"/>
              </a:rPr>
              <a:t>!</a:t>
            </a:r>
            <a:endParaRPr sz="13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300">
                <a:latin typeface="Arial"/>
                <a:ea typeface="Arial"/>
                <a:cs typeface="Arial"/>
                <a:sym typeface="Arial"/>
              </a:rPr>
              <a:t>Especially in times of stress, don’t forget what YOU can do:</a:t>
            </a:r>
            <a:endParaRPr sz="1300">
              <a:latin typeface="Arial"/>
              <a:ea typeface="Arial"/>
              <a:cs typeface="Arial"/>
              <a:sym typeface="Arial"/>
            </a:endParaRPr>
          </a:p>
          <a:p>
            <a:pPr marL="457200" lvl="0" indent="0" algn="l" rtl="0">
              <a:lnSpc>
                <a:spcPct val="115000"/>
              </a:lnSpc>
              <a:spcBef>
                <a:spcPts val="1200"/>
              </a:spcBef>
              <a:spcAft>
                <a:spcPts val="0"/>
              </a:spcAft>
              <a:buClr>
                <a:schemeClr val="dk1"/>
              </a:buClr>
              <a:buSzPts val="1100"/>
              <a:buFont typeface="Arial"/>
              <a:buNone/>
            </a:pPr>
            <a:r>
              <a:rPr lang="en-US" sz="1300">
                <a:latin typeface="Arial"/>
                <a:ea typeface="Arial"/>
                <a:cs typeface="Arial"/>
                <a:sym typeface="Arial"/>
              </a:rPr>
              <a:t>Exercise and eat nutritious food. This helps keep our body more resilient to stress.</a:t>
            </a:r>
            <a:endParaRPr sz="1300">
              <a:latin typeface="Arial"/>
              <a:ea typeface="Arial"/>
              <a:cs typeface="Arial"/>
              <a:sym typeface="Arial"/>
            </a:endParaRPr>
          </a:p>
          <a:p>
            <a:pPr marL="457200" lvl="0" indent="0" algn="l" rtl="0">
              <a:lnSpc>
                <a:spcPct val="115000"/>
              </a:lnSpc>
              <a:spcBef>
                <a:spcPts val="1200"/>
              </a:spcBef>
              <a:spcAft>
                <a:spcPts val="0"/>
              </a:spcAft>
              <a:buClr>
                <a:schemeClr val="dk1"/>
              </a:buClr>
              <a:buSzPts val="1100"/>
              <a:buFont typeface="Arial"/>
              <a:buNone/>
            </a:pPr>
            <a:r>
              <a:rPr lang="en-US" sz="1300">
                <a:latin typeface="Arial"/>
                <a:ea typeface="Arial"/>
                <a:cs typeface="Arial"/>
                <a:sym typeface="Arial"/>
              </a:rPr>
              <a:t>Get enough sleep: especially when you feel stressed!</a:t>
            </a:r>
            <a:endParaRPr sz="1300">
              <a:latin typeface="Arial"/>
              <a:ea typeface="Arial"/>
              <a:cs typeface="Arial"/>
              <a:sym typeface="Arial"/>
            </a:endParaRPr>
          </a:p>
          <a:p>
            <a:pPr marL="457200" lvl="0" indent="0" algn="l" rtl="0">
              <a:lnSpc>
                <a:spcPct val="115000"/>
              </a:lnSpc>
              <a:spcBef>
                <a:spcPts val="1200"/>
              </a:spcBef>
              <a:spcAft>
                <a:spcPts val="0"/>
              </a:spcAft>
              <a:buClr>
                <a:schemeClr val="dk1"/>
              </a:buClr>
              <a:buSzPts val="1100"/>
              <a:buFont typeface="Arial"/>
              <a:buNone/>
            </a:pPr>
            <a:r>
              <a:rPr lang="en-US" sz="1300">
                <a:latin typeface="Arial"/>
                <a:ea typeface="Arial"/>
                <a:cs typeface="Arial"/>
                <a:sym typeface="Arial"/>
              </a:rPr>
              <a:t>Look out for that negative self-talk and try to replace it with more positive statements. This helps us work on our mindset and those internal stressors.</a:t>
            </a:r>
            <a:endParaRPr sz="1300">
              <a:latin typeface="Arial"/>
              <a:ea typeface="Arial"/>
              <a:cs typeface="Arial"/>
              <a:sym typeface="Arial"/>
            </a:endParaRPr>
          </a:p>
          <a:p>
            <a:pPr marL="457200" lvl="0" indent="0" algn="l" rtl="0">
              <a:lnSpc>
                <a:spcPct val="115000"/>
              </a:lnSpc>
              <a:spcBef>
                <a:spcPts val="1200"/>
              </a:spcBef>
              <a:spcAft>
                <a:spcPts val="0"/>
              </a:spcAft>
              <a:buClr>
                <a:schemeClr val="dk1"/>
              </a:buClr>
              <a:buSzPts val="1100"/>
              <a:buFont typeface="Arial"/>
              <a:buNone/>
            </a:pPr>
            <a:r>
              <a:rPr lang="en-US" sz="1300">
                <a:latin typeface="Arial"/>
                <a:ea typeface="Arial"/>
                <a:cs typeface="Arial"/>
                <a:sym typeface="Arial"/>
              </a:rPr>
              <a:t>Listen to upbeat music, write, draw or be outside in nature.</a:t>
            </a:r>
            <a:endParaRPr sz="1300">
              <a:latin typeface="Arial"/>
              <a:ea typeface="Arial"/>
              <a:cs typeface="Arial"/>
              <a:sym typeface="Arial"/>
            </a:endParaRPr>
          </a:p>
          <a:p>
            <a:pPr marL="457200" lvl="0" indent="0" algn="l" rtl="0">
              <a:lnSpc>
                <a:spcPct val="115000"/>
              </a:lnSpc>
              <a:spcBef>
                <a:spcPts val="1200"/>
              </a:spcBef>
              <a:spcAft>
                <a:spcPts val="0"/>
              </a:spcAft>
              <a:buClr>
                <a:schemeClr val="dk1"/>
              </a:buClr>
              <a:buSzPts val="1100"/>
              <a:buFont typeface="Arial"/>
              <a:buNone/>
            </a:pPr>
            <a:r>
              <a:rPr lang="en-US" sz="1300">
                <a:latin typeface="Arial"/>
                <a:ea typeface="Arial"/>
                <a:cs typeface="Arial"/>
                <a:sym typeface="Arial"/>
              </a:rPr>
              <a:t>Make sure you have friends, and most importantly, a trusted adult, that you can talk to when things are hardest. </a:t>
            </a:r>
            <a:endParaRPr sz="13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3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latin typeface="Arial"/>
              <a:ea typeface="Arial"/>
              <a:cs typeface="Arial"/>
              <a:sym typeface="Arial"/>
            </a:endParaRPr>
          </a:p>
        </p:txBody>
      </p:sp>
      <p:sp>
        <p:nvSpPr>
          <p:cNvPr id="376" name="Google Shape;376;g2dc9acac7ea_0_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dc9acac7ea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Remember: NOBODY gets there alone. EVERYBODY needs support, encouragement and help. </a:t>
            </a:r>
            <a:endParaRPr sz="1100">
              <a:solidFill>
                <a:schemeClr val="dk1"/>
              </a:solidFill>
              <a:latin typeface="Helvetica Neue"/>
              <a:ea typeface="Helvetica Neue"/>
              <a:cs typeface="Helvetica Neue"/>
              <a:sym typeface="Helvetica Neue"/>
            </a:endParaRPr>
          </a:p>
        </p:txBody>
      </p:sp>
      <p:sp>
        <p:nvSpPr>
          <p:cNvPr id="408" name="Google Shape;408;g2dc9acac7ea_0_1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1d5074bc706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Hand out the </a:t>
            </a:r>
            <a:r>
              <a:rPr lang="en-US" sz="1300" b="1" i="1">
                <a:solidFill>
                  <a:srgbClr val="0055A4"/>
                </a:solidFill>
              </a:rPr>
              <a:t>Worksheet: When I Feel Stressed</a:t>
            </a:r>
            <a:r>
              <a:rPr lang="en-US" sz="1300" i="1"/>
              <a:t> to each student. </a:t>
            </a:r>
            <a:br>
              <a:rPr lang="en-US" sz="1300" i="1"/>
            </a:br>
            <a:r>
              <a:rPr lang="en-US" sz="1300" i="1"/>
              <a:t>Give students time to write down their responses. Discuss as a class, asking students if they’d like to volunteer to share their answers aloud. </a:t>
            </a:r>
            <a:endParaRPr sz="1300" i="1"/>
          </a:p>
          <a:p>
            <a:pPr marL="0" lvl="0" indent="0" algn="just" rtl="0">
              <a:lnSpc>
                <a:spcPct val="115000"/>
              </a:lnSpc>
              <a:spcBef>
                <a:spcPts val="0"/>
              </a:spcBef>
              <a:spcAft>
                <a:spcPts val="0"/>
              </a:spcAft>
              <a:buClr>
                <a:schemeClr val="dk1"/>
              </a:buClr>
              <a:buSzPts val="1100"/>
              <a:buFont typeface="Arial"/>
              <a:buNone/>
            </a:pPr>
            <a:endParaRPr sz="1100" b="1">
              <a:solidFill>
                <a:srgbClr val="757AA8"/>
              </a:solidFill>
              <a:latin typeface="Open Sans"/>
              <a:ea typeface="Open Sans"/>
              <a:cs typeface="Open Sans"/>
              <a:sym typeface="Open Sans"/>
            </a:endParaRPr>
          </a:p>
          <a:p>
            <a:pPr marL="0" lvl="0" indent="0" algn="l" rtl="0">
              <a:spcBef>
                <a:spcPts val="0"/>
              </a:spcBef>
              <a:spcAft>
                <a:spcPts val="0"/>
              </a:spcAft>
              <a:buClr>
                <a:schemeClr val="dk1"/>
              </a:buClr>
              <a:buSzPts val="300"/>
              <a:buFont typeface="Arial"/>
              <a:buNone/>
            </a:pPr>
            <a:endParaRPr sz="1800">
              <a:latin typeface="Arial"/>
              <a:ea typeface="Arial"/>
              <a:cs typeface="Arial"/>
              <a:sym typeface="Arial"/>
            </a:endParaRPr>
          </a:p>
        </p:txBody>
      </p:sp>
      <p:sp>
        <p:nvSpPr>
          <p:cNvPr id="416" name="Google Shape;416;g1d5074bc706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d010b5a294_1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Stress can have an effect on our emotions. Sometimes, our emotions and our stress can lead to conflict.</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Conflict</a:t>
            </a:r>
            <a:r>
              <a:rPr lang="en-US" sz="1300"/>
              <a:t> basically means that you disagree with someone about something. Dealing with conflict is something that happens to all of us. It’s a natural part of human relationships, but it isn’t necessarily something to be viewed negatively. Conflict can lead to positive change, but we must handle it with care.</a:t>
            </a:r>
            <a:endParaRPr sz="1300"/>
          </a:p>
          <a:p>
            <a:pPr marL="0" lvl="0" indent="0" algn="l" rtl="0">
              <a:spcBef>
                <a:spcPts val="0"/>
              </a:spcBef>
              <a:spcAft>
                <a:spcPts val="0"/>
              </a:spcAft>
              <a:buClr>
                <a:schemeClr val="dk1"/>
              </a:buClr>
              <a:buSzPts val="300"/>
              <a:buFont typeface="Arial"/>
              <a:buNone/>
            </a:pPr>
            <a:endParaRPr sz="1300"/>
          </a:p>
        </p:txBody>
      </p:sp>
      <p:sp>
        <p:nvSpPr>
          <p:cNvPr id="427" name="Google Shape;427;g1d010b5a294_1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26004e10989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2" name="Google Shape;442;g26004e10989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Conflict resolution is an important skill to build. Conflict resolution is when two or more individuals find a solution to their issue. Here are three steps in trying to resolve conflict:</a:t>
            </a: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Recognize (name) your emotions. </a:t>
            </a: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Try to name the emotion (s) you are feeling. When you can name the emotion: sad, angry, disappointed, hurt, etc. you can better communicate your needs without threatening or punishing others.</a:t>
            </a: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Listen well. Really try to understand their perspective on the issue. Ask questions. Really try to use your power of imagination to try and understand things from their view.</a:t>
            </a: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Stick to the facts! Don’t bring up old problems that are not relevant to what is going on right now. Remain calm and be respectful when you are addressing the person with whom you are having conflict. Be specific about what is bothering you and how it made you feel. </a:t>
            </a: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r>
              <a:rPr lang="en-US" sz="1300">
                <a:highlight>
                  <a:srgbClr val="FFFFFF"/>
                </a:highlight>
                <a:latin typeface="Arial"/>
                <a:ea typeface="Arial"/>
                <a:cs typeface="Arial"/>
                <a:sym typeface="Arial"/>
              </a:rPr>
              <a:t>Remember that resolving a conflict doesn’t mean that one person wins and one loses. Instead of thinking of it as “me versus you”, try to think of it as “us versus the problem.” That way, when you come up with a solution, you are both on the winning side. </a:t>
            </a: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sz="1300">
              <a:solidFill>
                <a:srgbClr val="0055A4"/>
              </a:solidFill>
              <a:highlight>
                <a:srgbClr val="FFFFFF"/>
              </a:highlight>
              <a:latin typeface="Arial"/>
              <a:ea typeface="Arial"/>
              <a:cs typeface="Arial"/>
              <a:sym typeface="Arial"/>
            </a:endParaRPr>
          </a:p>
        </p:txBody>
      </p:sp>
      <p:sp>
        <p:nvSpPr>
          <p:cNvPr id="443" name="Google Shape;443;g26004e10989_0_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6004e10989_0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3" name="Google Shape;463;g26004e10989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It’s easier to practice resolving conflicts before you are in the middle of one that’s gotten out of hand. </a:t>
            </a:r>
            <a:r>
              <a:rPr lang="en-US" sz="1300" b="1">
                <a:solidFill>
                  <a:srgbClr val="0055A4"/>
                </a:solidFill>
              </a:rPr>
              <a:t>Scripts</a:t>
            </a:r>
            <a:r>
              <a:rPr lang="en-US" sz="1300"/>
              <a:t> are phrases that you have practiced before a real-life situation comes up, so that you know what to say or do. Let’s see if we can brainstorm some scripts for dealing with conflict in different situations:</a:t>
            </a:r>
            <a:br>
              <a:rPr lang="en-US" sz="1300"/>
            </a:br>
            <a:r>
              <a:rPr lang="en-US" sz="1300" i="1"/>
              <a:t>Scenario #1:</a:t>
            </a:r>
            <a:endParaRPr sz="1300" i="1"/>
          </a:p>
          <a:p>
            <a:pPr marL="0" lvl="0" indent="0" algn="l" rtl="0">
              <a:lnSpc>
                <a:spcPct val="115000"/>
              </a:lnSpc>
              <a:spcBef>
                <a:spcPts val="0"/>
              </a:spcBef>
              <a:spcAft>
                <a:spcPts val="0"/>
              </a:spcAft>
              <a:buClr>
                <a:schemeClr val="dk1"/>
              </a:buClr>
              <a:buSzPts val="1100"/>
              <a:buFont typeface="Arial"/>
              <a:buNone/>
            </a:pPr>
            <a:r>
              <a:rPr lang="en-US" sz="1300" i="1"/>
              <a:t>You’re on the bus with two friends. Raph snatches Mateo’s sunglasses off his head. Mateo tries to snatch them back, but Raph has a firm grip and won’t give them to Mateo. Mateo says he’s going to post something that “everyone will be very interested in seeing” about Raph. This is getting bad… fast!</a:t>
            </a:r>
            <a:endParaRPr sz="1300" i="1"/>
          </a:p>
          <a:p>
            <a:pPr marL="0" lvl="0" indent="0" algn="l" rtl="0">
              <a:lnSpc>
                <a:spcPct val="115000"/>
              </a:lnSpc>
              <a:spcBef>
                <a:spcPts val="0"/>
              </a:spcBef>
              <a:spcAft>
                <a:spcPts val="0"/>
              </a:spcAft>
              <a:buClr>
                <a:schemeClr val="dk1"/>
              </a:buClr>
              <a:buSzPts val="1100"/>
              <a:buFont typeface="Arial"/>
              <a:buNone/>
            </a:pPr>
            <a:r>
              <a:rPr lang="en-US" sz="1300" i="1"/>
              <a:t>What can you do to help your two friends? </a:t>
            </a:r>
            <a:endParaRPr sz="1300" i="1"/>
          </a:p>
          <a:p>
            <a:pPr marL="0" lvl="0" indent="0" algn="l" rtl="0">
              <a:lnSpc>
                <a:spcPct val="115000"/>
              </a:lnSpc>
              <a:spcBef>
                <a:spcPts val="0"/>
              </a:spcBef>
              <a:spcAft>
                <a:spcPts val="0"/>
              </a:spcAft>
              <a:buClr>
                <a:schemeClr val="dk1"/>
              </a:buClr>
              <a:buSzPts val="1100"/>
              <a:buFont typeface="Arial"/>
              <a:buNone/>
            </a:pPr>
            <a:r>
              <a:rPr lang="en-US" sz="1300" i="1"/>
              <a:t>“Raph, just give them back.” (Direct approach.) </a:t>
            </a:r>
            <a:endParaRPr sz="1300" i="1"/>
          </a:p>
          <a:p>
            <a:pPr marL="0" lvl="0" indent="0" algn="l" rtl="0">
              <a:lnSpc>
                <a:spcPct val="115000"/>
              </a:lnSpc>
              <a:spcBef>
                <a:spcPts val="0"/>
              </a:spcBef>
              <a:spcAft>
                <a:spcPts val="0"/>
              </a:spcAft>
              <a:buClr>
                <a:schemeClr val="dk1"/>
              </a:buClr>
              <a:buSzPts val="1100"/>
              <a:buFont typeface="Arial"/>
              <a:buNone/>
            </a:pPr>
            <a:r>
              <a:rPr lang="en-US" sz="1300" i="1"/>
              <a:t>“Mateo, don’t do something you’ll regret doing to Raph later.” (Empathetic approach.) “You guys, come on, I want to show you my new Rubik's cube!” (Distraction approach.)</a:t>
            </a:r>
            <a:endParaRPr sz="1300" i="1"/>
          </a:p>
          <a:p>
            <a:pPr marL="0" marR="0" lvl="0" indent="0" algn="l" rtl="0">
              <a:lnSpc>
                <a:spcPct val="100000"/>
              </a:lnSpc>
              <a:spcBef>
                <a:spcPts val="0"/>
              </a:spcBef>
              <a:spcAft>
                <a:spcPts val="0"/>
              </a:spcAft>
              <a:buClr>
                <a:schemeClr val="dk1"/>
              </a:buClr>
              <a:buSzPts val="300"/>
              <a:buFont typeface="Calibri"/>
              <a:buNone/>
            </a:pPr>
            <a:endParaRPr sz="1100" i="1">
              <a:latin typeface="Arial"/>
              <a:ea typeface="Arial"/>
              <a:cs typeface="Arial"/>
              <a:sym typeface="Arial"/>
            </a:endParaRPr>
          </a:p>
        </p:txBody>
      </p:sp>
      <p:sp>
        <p:nvSpPr>
          <p:cNvPr id="464" name="Google Shape;464;g26004e10989_0_8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2dc9acac7ea_0_2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6" name="Google Shape;476;g2dc9acac7ea_0_2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t>Scenario #2:</a:t>
            </a:r>
            <a:endParaRPr sz="1300" b="1" i="1"/>
          </a:p>
          <a:p>
            <a:pPr marL="0" lvl="0" indent="0" algn="l" rtl="0">
              <a:lnSpc>
                <a:spcPct val="115000"/>
              </a:lnSpc>
              <a:spcBef>
                <a:spcPts val="0"/>
              </a:spcBef>
              <a:spcAft>
                <a:spcPts val="0"/>
              </a:spcAft>
              <a:buClr>
                <a:schemeClr val="dk1"/>
              </a:buClr>
              <a:buSzPts val="1100"/>
              <a:buFont typeface="Arial"/>
              <a:buNone/>
            </a:pPr>
            <a:r>
              <a:rPr lang="en-US" sz="1300" i="1"/>
              <a:t>You’re in your classroom. Two guys in your class, Mikey and Omar, are beside you, talking in a really mean way about another guy, Julian, who doesn’t have many friends. </a:t>
            </a:r>
            <a:endParaRPr sz="1300" i="1"/>
          </a:p>
          <a:p>
            <a:pPr marL="0" lvl="0" indent="0" algn="l" rtl="0">
              <a:lnSpc>
                <a:spcPct val="115000"/>
              </a:lnSpc>
              <a:spcBef>
                <a:spcPts val="0"/>
              </a:spcBef>
              <a:spcAft>
                <a:spcPts val="0"/>
              </a:spcAft>
              <a:buClr>
                <a:schemeClr val="dk1"/>
              </a:buClr>
              <a:buSzPts val="1100"/>
              <a:buFont typeface="Arial"/>
              <a:buNone/>
            </a:pPr>
            <a:r>
              <a:rPr lang="en-US" sz="1300" i="1"/>
              <a:t>What can you say to stop them and help Julian?</a:t>
            </a:r>
            <a:endParaRPr sz="1300" i="1"/>
          </a:p>
          <a:p>
            <a:pPr marL="0" lvl="0" indent="0" algn="l" rtl="0">
              <a:lnSpc>
                <a:spcPct val="115000"/>
              </a:lnSpc>
              <a:spcBef>
                <a:spcPts val="0"/>
              </a:spcBef>
              <a:spcAft>
                <a:spcPts val="0"/>
              </a:spcAft>
              <a:buClr>
                <a:schemeClr val="dk1"/>
              </a:buClr>
              <a:buSzPts val="1100"/>
              <a:buFont typeface="Arial"/>
              <a:buNone/>
            </a:pPr>
            <a:r>
              <a:rPr lang="en-US" sz="1300" i="1"/>
              <a:t>“Knock it off. Leave Julian alone.” (Direct approach.)</a:t>
            </a:r>
            <a:endParaRPr sz="1300" i="1"/>
          </a:p>
          <a:p>
            <a:pPr marL="0" lvl="0" indent="0" algn="l" rtl="0">
              <a:lnSpc>
                <a:spcPct val="115000"/>
              </a:lnSpc>
              <a:spcBef>
                <a:spcPts val="0"/>
              </a:spcBef>
              <a:spcAft>
                <a:spcPts val="0"/>
              </a:spcAft>
              <a:buClr>
                <a:schemeClr val="dk1"/>
              </a:buClr>
              <a:buSzPts val="1100"/>
              <a:buFont typeface="Arial"/>
              <a:buNone/>
            </a:pPr>
            <a:r>
              <a:rPr lang="en-US" sz="1300" i="1"/>
              <a:t>“Hey guys, Julian would probably feel pretty bad if he heard you.” (Empathetic approach.)</a:t>
            </a:r>
            <a:endParaRPr sz="1300" i="1"/>
          </a:p>
          <a:p>
            <a:pPr marL="0" lvl="0" indent="0" algn="l" rtl="0">
              <a:lnSpc>
                <a:spcPct val="115000"/>
              </a:lnSpc>
              <a:spcBef>
                <a:spcPts val="0"/>
              </a:spcBef>
              <a:spcAft>
                <a:spcPts val="0"/>
              </a:spcAft>
              <a:buClr>
                <a:schemeClr val="dk1"/>
              </a:buClr>
              <a:buSzPts val="1100"/>
              <a:buFont typeface="Arial"/>
              <a:buNone/>
            </a:pPr>
            <a:r>
              <a:rPr lang="en-US" sz="1300" i="1"/>
              <a:t>“Do you guys want to come shoot hoops with me?” (Distraction approach.)</a:t>
            </a:r>
            <a:endParaRPr sz="1300" i="1"/>
          </a:p>
          <a:p>
            <a:pPr marL="0" marR="0" lvl="0" indent="0" algn="l" rtl="0">
              <a:lnSpc>
                <a:spcPct val="100000"/>
              </a:lnSpc>
              <a:spcBef>
                <a:spcPts val="0"/>
              </a:spcBef>
              <a:spcAft>
                <a:spcPts val="0"/>
              </a:spcAft>
              <a:buClr>
                <a:schemeClr val="dk1"/>
              </a:buClr>
              <a:buSzPts val="300"/>
              <a:buFont typeface="Calibri"/>
              <a:buNone/>
            </a:pPr>
            <a:endParaRPr sz="1300">
              <a:solidFill>
                <a:srgbClr val="0055A4"/>
              </a:solidFill>
              <a:highlight>
                <a:srgbClr val="FFFFFF"/>
              </a:highlight>
            </a:endParaRPr>
          </a:p>
        </p:txBody>
      </p:sp>
      <p:sp>
        <p:nvSpPr>
          <p:cNvPr id="477" name="Google Shape;477;g2dc9acac7ea_0_24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2dc9acac7ea_0_2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9" name="Google Shape;489;g2dc9acac7ea_0_2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t>Scenario #3:</a:t>
            </a:r>
            <a:endParaRPr sz="1300" b="1" i="1"/>
          </a:p>
          <a:p>
            <a:pPr marL="0" lvl="0" indent="0" algn="l" rtl="0">
              <a:lnSpc>
                <a:spcPct val="115000"/>
              </a:lnSpc>
              <a:spcBef>
                <a:spcPts val="0"/>
              </a:spcBef>
              <a:spcAft>
                <a:spcPts val="0"/>
              </a:spcAft>
              <a:buClr>
                <a:schemeClr val="dk1"/>
              </a:buClr>
              <a:buSzPts val="1100"/>
              <a:buFont typeface="Arial"/>
              <a:buNone/>
            </a:pPr>
            <a:r>
              <a:rPr lang="en-US" sz="1300">
                <a:highlight>
                  <a:schemeClr val="lt1"/>
                </a:highlight>
              </a:rPr>
              <a:t>If there are certain things around the house that you often get in conflicts with your parents or siblings about, what are they? </a:t>
            </a:r>
            <a:br>
              <a:rPr lang="en-US" sz="1300">
                <a:highlight>
                  <a:schemeClr val="lt1"/>
                </a:highlight>
              </a:rPr>
            </a:br>
            <a:r>
              <a:rPr lang="en-US" sz="1300" b="1">
                <a:highlight>
                  <a:schemeClr val="lt1"/>
                </a:highlight>
              </a:rPr>
              <a:t>What scripts could help you to find a solution that works for you and your parents?</a:t>
            </a:r>
            <a:endParaRPr sz="1300" b="1">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1300">
                <a:highlight>
                  <a:schemeClr val="lt1"/>
                </a:highlight>
              </a:rPr>
              <a:t>Remember:</a:t>
            </a:r>
            <a:endParaRPr sz="1300">
              <a:highlight>
                <a:schemeClr val="lt1"/>
              </a:highlight>
            </a:endParaRPr>
          </a:p>
          <a:p>
            <a:pPr marL="457200" lvl="0" indent="-311150" algn="l" rtl="0">
              <a:lnSpc>
                <a:spcPct val="115000"/>
              </a:lnSpc>
              <a:spcBef>
                <a:spcPts val="0"/>
              </a:spcBef>
              <a:spcAft>
                <a:spcPts val="0"/>
              </a:spcAft>
              <a:buClr>
                <a:schemeClr val="dk1"/>
              </a:buClr>
              <a:buSzPts val="1300"/>
              <a:buFont typeface="Calibri"/>
              <a:buAutoNum type="arabicPeriod"/>
            </a:pPr>
            <a:r>
              <a:rPr lang="en-US" sz="1300" i="1"/>
              <a:t>Know your emotions.</a:t>
            </a:r>
            <a:endParaRPr sz="1300" i="1"/>
          </a:p>
          <a:p>
            <a:pPr marL="457200" lvl="0" indent="-311150" algn="l" rtl="0">
              <a:lnSpc>
                <a:spcPct val="115000"/>
              </a:lnSpc>
              <a:spcBef>
                <a:spcPts val="0"/>
              </a:spcBef>
              <a:spcAft>
                <a:spcPts val="0"/>
              </a:spcAft>
              <a:buClr>
                <a:schemeClr val="dk1"/>
              </a:buClr>
              <a:buSzPts val="1300"/>
              <a:buFont typeface="Calibri"/>
              <a:buAutoNum type="arabicPeriod"/>
            </a:pPr>
            <a:r>
              <a:rPr lang="en-US" sz="1300" i="1"/>
              <a:t>Listen well.</a:t>
            </a:r>
            <a:endParaRPr sz="1300" i="1"/>
          </a:p>
          <a:p>
            <a:pPr marL="457200" lvl="0" indent="-311150" algn="l" rtl="0">
              <a:lnSpc>
                <a:spcPct val="115000"/>
              </a:lnSpc>
              <a:spcBef>
                <a:spcPts val="0"/>
              </a:spcBef>
              <a:spcAft>
                <a:spcPts val="0"/>
              </a:spcAft>
              <a:buClr>
                <a:schemeClr val="dk1"/>
              </a:buClr>
              <a:buSzPts val="1300"/>
              <a:buFont typeface="Calibri"/>
              <a:buAutoNum type="arabicPeriod"/>
            </a:pPr>
            <a:r>
              <a:rPr lang="en-US" sz="1300" i="1"/>
              <a:t>Stick to the facts.</a:t>
            </a:r>
            <a:endParaRPr sz="1300"/>
          </a:p>
        </p:txBody>
      </p:sp>
      <p:sp>
        <p:nvSpPr>
          <p:cNvPr id="490" name="Google Shape;490;g2dc9acac7ea_0_26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e9ea23d0d3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Part 3: Conclusion of Lesson 8 </a:t>
            </a:r>
            <a:endParaRPr/>
          </a:p>
          <a:p>
            <a:pPr marL="0" lvl="0" indent="0" algn="l" rtl="0">
              <a:spcBef>
                <a:spcPts val="0"/>
              </a:spcBef>
              <a:spcAft>
                <a:spcPts val="0"/>
              </a:spcAft>
              <a:buNone/>
            </a:pPr>
            <a:r>
              <a:rPr lang="en-US"/>
              <a:t>Our emotions are affected by our hormones. Sometimes, we will find ourselves in conflict with others. This is normal. We can use certain skills to become excellent at conflict resolution. This helps us, our family, our friends, and our community. Part of growing up and becoming a mature person is taking responsibility for ourselves. This may mean practicing the habit of going to bed on time or preparing our clothes the night before. Maturity is about making choices that lead to good health, habits and relationships in life.</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a:t>This brings us to the end of our teenMEN grade 6 course. I hope that you have learned some new things about your health, and are feeling excited to be going through this amazing stage of growth in your lives. I hope you continue to consider the impacts of sleep, nutrition, and exercise on your developing mind and body, and remember that your hormone health will impact the rest of your body’s health. </a:t>
            </a:r>
            <a:endParaRPr/>
          </a:p>
        </p:txBody>
      </p:sp>
      <p:sp>
        <p:nvSpPr>
          <p:cNvPr id="503" name="Google Shape;503;g1e9ea23d0d3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5"/>
        <p:cNvGrpSpPr/>
        <p:nvPr/>
      </p:nvGrpSpPr>
      <p:grpSpPr>
        <a:xfrm>
          <a:off x="0" y="0"/>
          <a:ext cx="0" cy="0"/>
          <a:chOff x="0" y="0"/>
          <a:chExt cx="0" cy="0"/>
        </a:xfrm>
      </p:grpSpPr>
      <p:sp>
        <p:nvSpPr>
          <p:cNvPr id="256" name="Google Shape;256;p4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7" name="Google Shape;257;p4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0" name="Google Shape;260;p4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1" name="Google Shape;261;p4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2"/>
        <p:cNvGrpSpPr/>
        <p:nvPr/>
      </p:nvGrpSpPr>
      <p:grpSpPr>
        <a:xfrm>
          <a:off x="0" y="0"/>
          <a:ext cx="0" cy="0"/>
          <a:chOff x="0" y="0"/>
          <a:chExt cx="0" cy="0"/>
        </a:xfrm>
      </p:grpSpPr>
      <p:sp>
        <p:nvSpPr>
          <p:cNvPr id="263" name="Google Shape;263;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4" name="Google Shape;264;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5" name="Google Shape;265;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6" name="Google Shape;266;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67"/>
        <p:cNvGrpSpPr/>
        <p:nvPr/>
      </p:nvGrpSpPr>
      <p:grpSpPr>
        <a:xfrm>
          <a:off x="0" y="0"/>
          <a:ext cx="0" cy="0"/>
          <a:chOff x="0" y="0"/>
          <a:chExt cx="0" cy="0"/>
        </a:xfrm>
      </p:grpSpPr>
      <p:sp>
        <p:nvSpPr>
          <p:cNvPr id="268" name="Google Shape;268;p5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1"/>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0" name="Google Shape;270;p51"/>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1" name="Google Shape;271;p51"/>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2"/>
        <p:cNvGrpSpPr/>
        <p:nvPr/>
      </p:nvGrpSpPr>
      <p:grpSpPr>
        <a:xfrm>
          <a:off x="0" y="0"/>
          <a:ext cx="0" cy="0"/>
          <a:chOff x="0" y="0"/>
          <a:chExt cx="0" cy="0"/>
        </a:xfrm>
      </p:grpSpPr>
      <p:sp>
        <p:nvSpPr>
          <p:cNvPr id="273" name="Google Shape;273;p5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74" name="Google Shape;274;p5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5" name="Google Shape;275;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6" name="Google Shape;276;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7" name="Google Shape;277;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1.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2.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1" name="Google Shape;251;p4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2" name="Google Shape;252;p4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3" name="Google Shape;253;p4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4" name="Google Shape;254;p4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281"/>
        <p:cNvGrpSpPr/>
        <p:nvPr/>
      </p:nvGrpSpPr>
      <p:grpSpPr>
        <a:xfrm>
          <a:off x="0" y="0"/>
          <a:ext cx="0" cy="0"/>
          <a:chOff x="0" y="0"/>
          <a:chExt cx="0" cy="0"/>
        </a:xfrm>
      </p:grpSpPr>
      <p:sp>
        <p:nvSpPr>
          <p:cNvPr id="282" name="Google Shape;282;p5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83" name="Google Shape;283;p53"/>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284" name="Google Shape;284;p53"/>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85" name="Google Shape;285;p53"/>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286" name="Google Shape;286;p5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92" name="Google Shape;292;p5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93" name="Google Shape;293;p54"/>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Entry Ticket Activity</a:t>
            </a:r>
            <a:endParaRPr sz="3000" i="0" u="none" strike="noStrike" cap="none">
              <a:solidFill>
                <a:srgbClr val="FFFFFF"/>
              </a:solidFill>
              <a:latin typeface="Lexend Thin"/>
              <a:ea typeface="Lexend Thin"/>
              <a:cs typeface="Lexend Thin"/>
              <a:sym typeface="Lexend Thin"/>
            </a:endParaRPr>
          </a:p>
        </p:txBody>
      </p:sp>
      <p:sp>
        <p:nvSpPr>
          <p:cNvPr id="294" name="Google Shape;294;p5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95" name="Google Shape;295;p54"/>
          <p:cNvPicPr preferRelativeResize="0"/>
          <p:nvPr/>
        </p:nvPicPr>
        <p:blipFill rotWithShape="1">
          <a:blip r:embed="rId3">
            <a:alphaModFix/>
          </a:blip>
          <a:srcRect l="5938" t="16142" r="8003" b="1997"/>
          <a:stretch/>
        </p:blipFill>
        <p:spPr>
          <a:xfrm>
            <a:off x="668225" y="1860800"/>
            <a:ext cx="3797075" cy="3793174"/>
          </a:xfrm>
          <a:prstGeom prst="rect">
            <a:avLst/>
          </a:prstGeom>
          <a:noFill/>
          <a:ln>
            <a:noFill/>
          </a:ln>
        </p:spPr>
      </p:pic>
      <p:pic>
        <p:nvPicPr>
          <p:cNvPr id="296" name="Google Shape;296;p54"/>
          <p:cNvPicPr preferRelativeResize="0"/>
          <p:nvPr/>
        </p:nvPicPr>
        <p:blipFill rotWithShape="1">
          <a:blip r:embed="rId4">
            <a:alphaModFix/>
          </a:blip>
          <a:srcRect l="2806" r="2054" b="1458"/>
          <a:stretch/>
        </p:blipFill>
        <p:spPr>
          <a:xfrm>
            <a:off x="4589550" y="1868650"/>
            <a:ext cx="3895351" cy="3793176"/>
          </a:xfrm>
          <a:prstGeom prst="rect">
            <a:avLst/>
          </a:prstGeom>
          <a:noFill/>
          <a:ln>
            <a:noFill/>
          </a:ln>
        </p:spPr>
      </p:pic>
      <p:sp>
        <p:nvSpPr>
          <p:cNvPr id="297" name="Google Shape;297;p54"/>
          <p:cNvSpPr/>
          <p:nvPr/>
        </p:nvSpPr>
        <p:spPr>
          <a:xfrm>
            <a:off x="480150" y="3085450"/>
            <a:ext cx="8183700" cy="13656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54"/>
          <p:cNvSpPr txBox="1"/>
          <p:nvPr/>
        </p:nvSpPr>
        <p:spPr>
          <a:xfrm>
            <a:off x="2320350" y="3393250"/>
            <a:ext cx="4503300" cy="75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700">
                <a:solidFill>
                  <a:schemeClr val="lt1"/>
                </a:solidFill>
                <a:latin typeface="Annie Use Your Telescope"/>
                <a:ea typeface="Annie Use Your Telescope"/>
                <a:cs typeface="Annie Use Your Telescope"/>
                <a:sym typeface="Annie Use Your Telescope"/>
              </a:rPr>
              <a:t>Is it true or </a:t>
            </a:r>
            <a:r>
              <a:rPr lang="en-US" sz="3700" i="1">
                <a:solidFill>
                  <a:schemeClr val="lt1"/>
                </a:solidFill>
                <a:latin typeface="Annie Use Your Telescope"/>
                <a:ea typeface="Annie Use Your Telescope"/>
                <a:cs typeface="Annie Use Your Telescope"/>
                <a:sym typeface="Annie Use Your Telescope"/>
              </a:rPr>
              <a:t>false </a:t>
            </a:r>
            <a:r>
              <a:rPr lang="en-US" sz="3700">
                <a:solidFill>
                  <a:schemeClr val="lt1"/>
                </a:solidFill>
                <a:latin typeface="Annie Use Your Telescope"/>
                <a:ea typeface="Annie Use Your Telescope"/>
                <a:cs typeface="Annie Use Your Telescope"/>
                <a:sym typeface="Annie Use Your Telescope"/>
              </a:rPr>
              <a:t>?</a:t>
            </a:r>
            <a:endParaRPr sz="3700">
              <a:solidFill>
                <a:schemeClr val="lt1"/>
              </a:solidFill>
              <a:latin typeface="Annie Use Your Telescope"/>
              <a:ea typeface="Annie Use Your Telescope"/>
              <a:cs typeface="Annie Use Your Telescope"/>
              <a:sym typeface="Annie Use Your Telescop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5"/>
          <p:cNvSpPr/>
          <p:nvPr/>
        </p:nvSpPr>
        <p:spPr>
          <a:xfrm>
            <a:off x="4140075" y="3431125"/>
            <a:ext cx="4685100" cy="1150500"/>
          </a:xfrm>
          <a:prstGeom prst="wedgeRectCallout">
            <a:avLst>
              <a:gd name="adj1" fmla="val -20833"/>
              <a:gd name="adj2" fmla="val 62500"/>
            </a:avLst>
          </a:prstGeom>
          <a:no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4" name="Google Shape;304;p55"/>
          <p:cNvSpPr/>
          <p:nvPr/>
        </p:nvSpPr>
        <p:spPr>
          <a:xfrm>
            <a:off x="4057875" y="1514375"/>
            <a:ext cx="4790100" cy="1642800"/>
          </a:xfrm>
          <a:prstGeom prst="wedgeRectCallout">
            <a:avLst>
              <a:gd name="adj1" fmla="val -20833"/>
              <a:gd name="adj2" fmla="val 62500"/>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5" name="Google Shape;305;p5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06" name="Google Shape;306;p55"/>
          <p:cNvSpPr txBox="1"/>
          <p:nvPr/>
        </p:nvSpPr>
        <p:spPr>
          <a:xfrm>
            <a:off x="4249950" y="1732025"/>
            <a:ext cx="4685100" cy="1385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r>
              <a:rPr lang="en-US" sz="2500">
                <a:solidFill>
                  <a:srgbClr val="0055A4"/>
                </a:solidFill>
                <a:latin typeface="Lexend SemiBold"/>
                <a:ea typeface="Lexend SemiBold"/>
                <a:cs typeface="Lexend SemiBold"/>
                <a:sym typeface="Lexend SemiBold"/>
              </a:rPr>
              <a:t>Hormones</a:t>
            </a:r>
            <a:r>
              <a:rPr lang="en-US" sz="2500" b="1">
                <a:solidFill>
                  <a:schemeClr val="dk2"/>
                </a:solidFill>
                <a:latin typeface="Annie Use Your Telescope"/>
                <a:ea typeface="Annie Use Your Telescope"/>
                <a:cs typeface="Annie Use Your Telescope"/>
                <a:sym typeface="Annie Use Your Telescope"/>
              </a:rPr>
              <a:t> </a:t>
            </a:r>
            <a:r>
              <a:rPr lang="en-US" sz="2500">
                <a:solidFill>
                  <a:srgbClr val="0055A4"/>
                </a:solidFill>
                <a:latin typeface="Annie Use Your Telescope"/>
                <a:ea typeface="Annie Use Your Telescope"/>
                <a:cs typeface="Annie Use Your Telescope"/>
                <a:sym typeface="Annie Use Your Telescope"/>
              </a:rPr>
              <a:t>cause all the growing &amp; changing that your body does during puberty.</a:t>
            </a:r>
            <a:r>
              <a:rPr lang="en-US" sz="2500" i="0" u="none" strike="noStrike" cap="none">
                <a:solidFill>
                  <a:srgbClr val="0055A4"/>
                </a:solidFill>
                <a:latin typeface="Annie Use Your Telescope"/>
                <a:ea typeface="Annie Use Your Telescope"/>
                <a:cs typeface="Annie Use Your Telescope"/>
                <a:sym typeface="Annie Use Your Telescope"/>
              </a:rPr>
              <a:t> </a:t>
            </a:r>
            <a:endParaRPr sz="2500" i="0" u="none" strike="noStrike" cap="none">
              <a:solidFill>
                <a:srgbClr val="0055A4"/>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Clr>
                <a:srgbClr val="595959"/>
              </a:buClr>
              <a:buSzPts val="600"/>
              <a:buFont typeface="Calibri"/>
              <a:buNone/>
            </a:pPr>
            <a:endParaRPr sz="2500">
              <a:solidFill>
                <a:srgbClr val="595959"/>
              </a:solidFill>
              <a:latin typeface="Lexend ExtraLight"/>
              <a:ea typeface="Lexend ExtraLight"/>
              <a:cs typeface="Lexend ExtraLight"/>
              <a:sym typeface="Lexend ExtraLight"/>
            </a:endParaRPr>
          </a:p>
          <a:p>
            <a:pPr marL="0" lvl="0" indent="0" algn="l" rtl="0">
              <a:spcBef>
                <a:spcPts val="0"/>
              </a:spcBef>
              <a:spcAft>
                <a:spcPts val="0"/>
              </a:spcAft>
              <a:buClr>
                <a:schemeClr val="dk1"/>
              </a:buClr>
              <a:buSzPts val="1100"/>
              <a:buFont typeface="Arial"/>
              <a:buNone/>
            </a:pPr>
            <a:br>
              <a:rPr lang="en-US" sz="2500">
                <a:solidFill>
                  <a:schemeClr val="accent6"/>
                </a:solidFill>
                <a:latin typeface="Annie Use Your Telescope"/>
                <a:ea typeface="Annie Use Your Telescope"/>
                <a:cs typeface="Annie Use Your Telescope"/>
                <a:sym typeface="Annie Use Your Telescope"/>
              </a:rPr>
            </a:br>
            <a:r>
              <a:rPr lang="en-US" sz="2500">
                <a:solidFill>
                  <a:schemeClr val="accent6"/>
                </a:solidFill>
                <a:latin typeface="Lexend SemiBold"/>
                <a:ea typeface="Lexend SemiBold"/>
                <a:cs typeface="Lexend SemiBold"/>
                <a:sym typeface="Lexend SemiBold"/>
              </a:rPr>
              <a:t>Testosterone</a:t>
            </a:r>
            <a:r>
              <a:rPr lang="en-US" sz="2500" b="1">
                <a:solidFill>
                  <a:schemeClr val="accent6"/>
                </a:solidFill>
                <a:latin typeface="Annie Use Your Telescope"/>
                <a:ea typeface="Annie Use Your Telescope"/>
                <a:cs typeface="Annie Use Your Telescope"/>
                <a:sym typeface="Annie Use Your Telescope"/>
              </a:rPr>
              <a:t> </a:t>
            </a:r>
            <a:r>
              <a:rPr lang="en-US" sz="2500">
                <a:solidFill>
                  <a:schemeClr val="accent6"/>
                </a:solidFill>
                <a:latin typeface="Annie Use Your Telescope"/>
                <a:ea typeface="Annie Use Your Telescope"/>
                <a:cs typeface="Annie Use Your Telescope"/>
                <a:sym typeface="Annie Use Your Telescope"/>
              </a:rPr>
              <a:t>is the main male hormone.</a:t>
            </a:r>
            <a:endParaRPr sz="2500">
              <a:solidFill>
                <a:schemeClr val="accent6"/>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Clr>
                <a:srgbClr val="595959"/>
              </a:buClr>
              <a:buSzPts val="600"/>
              <a:buFont typeface="Calibri"/>
              <a:buNone/>
            </a:pPr>
            <a:endParaRPr sz="25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5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500">
              <a:solidFill>
                <a:srgbClr val="595959"/>
              </a:solidFill>
              <a:latin typeface="Lexend ExtraLight"/>
              <a:ea typeface="Lexend ExtraLight"/>
              <a:cs typeface="Lexend ExtraLight"/>
              <a:sym typeface="Lexend ExtraLight"/>
            </a:endParaRPr>
          </a:p>
        </p:txBody>
      </p:sp>
      <p:sp>
        <p:nvSpPr>
          <p:cNvPr id="307" name="Google Shape;307;p5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08" name="Google Shape;308;p55"/>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i="0" u="none" strike="noStrike" cap="none">
                <a:solidFill>
                  <a:srgbClr val="FFFFFF"/>
                </a:solidFill>
                <a:latin typeface="Lexend Thin"/>
                <a:ea typeface="Lexend Thin"/>
                <a:cs typeface="Lexend Thin"/>
                <a:sym typeface="Lexend Thin"/>
              </a:rPr>
              <a:t>Hormones &amp; your growth</a:t>
            </a:r>
            <a:endParaRPr sz="3000" i="0" u="none" strike="noStrike" cap="none">
              <a:solidFill>
                <a:srgbClr val="FFFFFF"/>
              </a:solidFill>
              <a:latin typeface="Lexend Thin"/>
              <a:ea typeface="Lexend Thin"/>
              <a:cs typeface="Lexend Thin"/>
              <a:sym typeface="Lexend Thin"/>
            </a:endParaRPr>
          </a:p>
        </p:txBody>
      </p:sp>
      <p:sp>
        <p:nvSpPr>
          <p:cNvPr id="309" name="Google Shape;309;p5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310" name="Google Shape;310;p55"/>
          <p:cNvPicPr preferRelativeResize="0"/>
          <p:nvPr/>
        </p:nvPicPr>
        <p:blipFill>
          <a:blip r:embed="rId3">
            <a:alphaModFix/>
          </a:blip>
          <a:stretch>
            <a:fillRect/>
          </a:stretch>
        </p:blipFill>
        <p:spPr>
          <a:xfrm>
            <a:off x="429775" y="1200075"/>
            <a:ext cx="3325799" cy="52928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6"/>
          <p:cNvSpPr/>
          <p:nvPr/>
        </p:nvSpPr>
        <p:spPr>
          <a:xfrm>
            <a:off x="100150" y="1534700"/>
            <a:ext cx="1682700" cy="1491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16" name="Google Shape;316;p5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17" name="Google Shape;317;p56"/>
          <p:cNvSpPr txBox="1"/>
          <p:nvPr/>
        </p:nvSpPr>
        <p:spPr>
          <a:xfrm>
            <a:off x="146050" y="589000"/>
            <a:ext cx="7065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Health Checklist: </a:t>
            </a:r>
            <a:r>
              <a:rPr lang="en-US" sz="3000" b="1">
                <a:solidFill>
                  <a:srgbClr val="FFFFFF"/>
                </a:solidFill>
                <a:latin typeface="Lexend"/>
                <a:ea typeface="Lexend"/>
                <a:cs typeface="Lexend"/>
                <a:sym typeface="Lexend"/>
              </a:rPr>
              <a:t>Me</a:t>
            </a:r>
            <a:r>
              <a:rPr lang="en-US" sz="3000">
                <a:solidFill>
                  <a:srgbClr val="FFFFFF"/>
                </a:solidFill>
                <a:latin typeface="Lexend Thin"/>
                <a:ea typeface="Lexend Thin"/>
                <a:cs typeface="Lexend Thin"/>
                <a:sym typeface="Lexend Thin"/>
              </a:rPr>
              <a:t>dia Edition</a:t>
            </a:r>
            <a:endParaRPr sz="3000" i="0" u="none" strike="noStrike" cap="none">
              <a:solidFill>
                <a:srgbClr val="FFFFFF"/>
              </a:solidFill>
              <a:latin typeface="Lexend Thin"/>
              <a:ea typeface="Lexend Thin"/>
              <a:cs typeface="Lexend Thin"/>
              <a:sym typeface="Lexend Thin"/>
            </a:endParaRPr>
          </a:p>
        </p:txBody>
      </p:sp>
      <p:pic>
        <p:nvPicPr>
          <p:cNvPr id="318" name="Google Shape;318;p56"/>
          <p:cNvPicPr preferRelativeResize="0"/>
          <p:nvPr/>
        </p:nvPicPr>
        <p:blipFill>
          <a:blip r:embed="rId3">
            <a:alphaModFix/>
          </a:blip>
          <a:stretch>
            <a:fillRect/>
          </a:stretch>
        </p:blipFill>
        <p:spPr>
          <a:xfrm>
            <a:off x="1876601" y="1441400"/>
            <a:ext cx="6610000" cy="5107750"/>
          </a:xfrm>
          <a:prstGeom prst="rect">
            <a:avLst/>
          </a:prstGeom>
          <a:noFill/>
          <a:ln>
            <a:noFill/>
          </a:ln>
          <a:effectLst>
            <a:outerShdw blurRad="57150" dist="19050" dir="5400000" algn="bl" rotWithShape="0">
              <a:srgbClr val="000000">
                <a:alpha val="50000"/>
              </a:srgbClr>
            </a:outerShdw>
          </a:effectLst>
        </p:spPr>
      </p:pic>
      <p:sp>
        <p:nvSpPr>
          <p:cNvPr id="319" name="Google Shape;319;p5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20" name="Google Shape;320;p56"/>
          <p:cNvSpPr txBox="1"/>
          <p:nvPr/>
        </p:nvSpPr>
        <p:spPr>
          <a:xfrm>
            <a:off x="146050" y="1913425"/>
            <a:ext cx="1682700" cy="8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FF9900"/>
                </a:solidFill>
                <a:latin typeface="Annie Use Your Telescope"/>
                <a:ea typeface="Annie Use Your Telescope"/>
                <a:cs typeface="Annie Use Your Telescope"/>
                <a:sym typeface="Annie Use Your Telescope"/>
              </a:rPr>
              <a:t>How did it go?</a:t>
            </a:r>
            <a:br>
              <a:rPr lang="en-US" sz="2400">
                <a:solidFill>
                  <a:srgbClr val="FF9900"/>
                </a:solidFill>
                <a:latin typeface="Annie Use Your Telescope"/>
                <a:ea typeface="Annie Use Your Telescope"/>
                <a:cs typeface="Annie Use Your Telescope"/>
                <a:sym typeface="Annie Use Your Telescope"/>
              </a:rPr>
            </a:br>
            <a:br>
              <a:rPr lang="en-US" sz="2400">
                <a:solidFill>
                  <a:srgbClr val="FF9900"/>
                </a:solidFill>
                <a:latin typeface="Annie Use Your Telescope"/>
                <a:ea typeface="Annie Use Your Telescope"/>
                <a:cs typeface="Annie Use Your Telescope"/>
                <a:sym typeface="Annie Use Your Telescope"/>
              </a:rPr>
            </a:br>
            <a:endParaRPr sz="2400">
              <a:solidFill>
                <a:srgbClr val="FF9900"/>
              </a:solidFill>
              <a:latin typeface="Annie Use Your Telescope"/>
              <a:ea typeface="Annie Use Your Telescope"/>
              <a:cs typeface="Annie Use Your Telescope"/>
              <a:sym typeface="Annie Use Your Telescope"/>
            </a:endParaRPr>
          </a:p>
        </p:txBody>
      </p:sp>
      <p:sp>
        <p:nvSpPr>
          <p:cNvPr id="321" name="Google Shape;321;p56"/>
          <p:cNvSpPr/>
          <p:nvPr/>
        </p:nvSpPr>
        <p:spPr>
          <a:xfrm>
            <a:off x="332875" y="2606850"/>
            <a:ext cx="1682700" cy="1491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2" name="Google Shape;322;p56"/>
          <p:cNvSpPr txBox="1"/>
          <p:nvPr/>
        </p:nvSpPr>
        <p:spPr>
          <a:xfrm>
            <a:off x="378775" y="2985575"/>
            <a:ext cx="1682700" cy="81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200">
                <a:solidFill>
                  <a:srgbClr val="FF9900"/>
                </a:solidFill>
                <a:latin typeface="Annie Use Your Telescope"/>
                <a:ea typeface="Annie Use Your Telescope"/>
                <a:cs typeface="Annie Use Your Telescope"/>
                <a:sym typeface="Annie Use Your Telescope"/>
              </a:rPr>
              <a:t>What did you notice?</a:t>
            </a:r>
            <a:endParaRPr sz="2200">
              <a:solidFill>
                <a:srgbClr val="FF9900"/>
              </a:solidFill>
              <a:latin typeface="Annie Use Your Telescope"/>
              <a:ea typeface="Annie Use Your Telescope"/>
              <a:cs typeface="Annie Use Your Telescope"/>
              <a:sym typeface="Annie Use Your Telescope"/>
            </a:endParaRPr>
          </a:p>
        </p:txBody>
      </p:sp>
      <p:sp>
        <p:nvSpPr>
          <p:cNvPr id="323" name="Google Shape;323;p56"/>
          <p:cNvSpPr/>
          <p:nvPr/>
        </p:nvSpPr>
        <p:spPr>
          <a:xfrm>
            <a:off x="780848" y="1534698"/>
            <a:ext cx="321300" cy="327300"/>
          </a:xfrm>
          <a:prstGeom prst="ellipse">
            <a:avLst/>
          </a:prstGeom>
          <a:solidFill>
            <a:srgbClr val="FF9900"/>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4" name="Google Shape;324;p56"/>
          <p:cNvSpPr/>
          <p:nvPr/>
        </p:nvSpPr>
        <p:spPr>
          <a:xfrm>
            <a:off x="851822" y="1606992"/>
            <a:ext cx="179400" cy="182700"/>
          </a:xfrm>
          <a:prstGeom prst="ellipse">
            <a:avLst/>
          </a:prstGeom>
          <a:solidFill>
            <a:srgbClr val="FF9900"/>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5" name="Google Shape;325;p56"/>
          <p:cNvSpPr/>
          <p:nvPr/>
        </p:nvSpPr>
        <p:spPr>
          <a:xfrm>
            <a:off x="1013573" y="2683048"/>
            <a:ext cx="321300" cy="327300"/>
          </a:xfrm>
          <a:prstGeom prst="ellipse">
            <a:avLst/>
          </a:prstGeom>
          <a:solidFill>
            <a:srgbClr val="81B9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6" name="Google Shape;326;p56"/>
          <p:cNvSpPr/>
          <p:nvPr/>
        </p:nvSpPr>
        <p:spPr>
          <a:xfrm>
            <a:off x="1084547" y="2755342"/>
            <a:ext cx="179400" cy="182700"/>
          </a:xfrm>
          <a:prstGeom prst="ellipse">
            <a:avLst/>
          </a:prstGeom>
          <a:solidFill>
            <a:srgbClr val="81B9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7" name="Google Shape;327;p56"/>
          <p:cNvSpPr/>
          <p:nvPr/>
        </p:nvSpPr>
        <p:spPr>
          <a:xfrm>
            <a:off x="77225" y="4093200"/>
            <a:ext cx="1682700" cy="16770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8" name="Google Shape;328;p56"/>
          <p:cNvSpPr txBox="1"/>
          <p:nvPr/>
        </p:nvSpPr>
        <p:spPr>
          <a:xfrm>
            <a:off x="123125" y="4395725"/>
            <a:ext cx="1682700" cy="8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FF9900"/>
                </a:solidFill>
                <a:latin typeface="Annie Use Your Telescope"/>
                <a:ea typeface="Annie Use Your Telescope"/>
                <a:cs typeface="Annie Use Your Telescope"/>
                <a:sym typeface="Annie Use Your Telescope"/>
              </a:rPr>
              <a:t>Any habits you could change</a:t>
            </a:r>
            <a:r>
              <a:rPr lang="en-US" sz="2000">
                <a:solidFill>
                  <a:srgbClr val="FF9900"/>
                </a:solidFill>
                <a:latin typeface="Annie Use Your Telescope"/>
                <a:ea typeface="Annie Use Your Telescope"/>
                <a:cs typeface="Annie Use Your Telescope"/>
                <a:sym typeface="Annie Use Your Telescope"/>
              </a:rPr>
              <a:t> to be healthier?</a:t>
            </a:r>
            <a:endParaRPr sz="2000">
              <a:solidFill>
                <a:srgbClr val="FF9900"/>
              </a:solidFill>
              <a:latin typeface="Annie Use Your Telescope"/>
              <a:ea typeface="Annie Use Your Telescope"/>
              <a:cs typeface="Annie Use Your Telescope"/>
              <a:sym typeface="Annie Use Your Telescope"/>
            </a:endParaRPr>
          </a:p>
        </p:txBody>
      </p:sp>
      <p:sp>
        <p:nvSpPr>
          <p:cNvPr id="329" name="Google Shape;329;p56"/>
          <p:cNvSpPr/>
          <p:nvPr/>
        </p:nvSpPr>
        <p:spPr>
          <a:xfrm>
            <a:off x="757923" y="4093198"/>
            <a:ext cx="321300" cy="327300"/>
          </a:xfrm>
          <a:prstGeom prst="ellipse">
            <a:avLst/>
          </a:prstGeom>
          <a:solidFill>
            <a:srgbClr val="00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0" name="Google Shape;330;p56"/>
          <p:cNvSpPr/>
          <p:nvPr/>
        </p:nvSpPr>
        <p:spPr>
          <a:xfrm>
            <a:off x="828897" y="4165492"/>
            <a:ext cx="179400" cy="182700"/>
          </a:xfrm>
          <a:prstGeom prst="ellipse">
            <a:avLst/>
          </a:prstGeom>
          <a:solidFill>
            <a:srgbClr val="00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36" name="Google Shape;336;p57"/>
          <p:cNvSpPr txBox="1">
            <a:spLocks noGrp="1"/>
          </p:cNvSpPr>
          <p:nvPr>
            <p:ph type="title"/>
          </p:nvPr>
        </p:nvSpPr>
        <p:spPr>
          <a:xfrm>
            <a:off x="207825" y="218350"/>
            <a:ext cx="89361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2700">
                <a:latin typeface="Lexend Thin"/>
                <a:ea typeface="Lexend Thin"/>
                <a:cs typeface="Lexend Thin"/>
                <a:sym typeface="Lexend Thin"/>
              </a:rPr>
              <a:t>What do you think of when you hear the word “</a:t>
            </a:r>
            <a:r>
              <a:rPr lang="en-US" sz="2700" b="1">
                <a:latin typeface="Lexend"/>
                <a:ea typeface="Lexend"/>
                <a:cs typeface="Lexend"/>
                <a:sym typeface="Lexend"/>
              </a:rPr>
              <a:t>stress</a:t>
            </a:r>
            <a:r>
              <a:rPr lang="en-US" sz="2700">
                <a:latin typeface="Lexend Thin"/>
                <a:ea typeface="Lexend Thin"/>
                <a:cs typeface="Lexend Thin"/>
                <a:sym typeface="Lexend Thin"/>
              </a:rPr>
              <a:t>”?</a:t>
            </a:r>
            <a:endParaRPr sz="2700">
              <a:latin typeface="Lexend Thin"/>
              <a:ea typeface="Lexend Thin"/>
              <a:cs typeface="Lexend Thin"/>
              <a:sym typeface="Lexend Thin"/>
            </a:endParaRPr>
          </a:p>
        </p:txBody>
      </p:sp>
      <p:sp>
        <p:nvSpPr>
          <p:cNvPr id="337" name="Google Shape;337;p5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38" name="Google Shape;338;p5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339" name="Google Shape;339;p57"/>
          <p:cNvPicPr preferRelativeResize="0"/>
          <p:nvPr/>
        </p:nvPicPr>
        <p:blipFill rotWithShape="1">
          <a:blip r:embed="rId3">
            <a:alphaModFix/>
          </a:blip>
          <a:srcRect l="3162" r="1289"/>
          <a:stretch/>
        </p:blipFill>
        <p:spPr>
          <a:xfrm>
            <a:off x="446375" y="1470750"/>
            <a:ext cx="8251250" cy="5022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p58"/>
          <p:cNvPicPr preferRelativeResize="0"/>
          <p:nvPr/>
        </p:nvPicPr>
        <p:blipFill rotWithShape="1">
          <a:blip r:embed="rId3">
            <a:alphaModFix/>
          </a:blip>
          <a:srcRect l="11504" b="20012"/>
          <a:stretch/>
        </p:blipFill>
        <p:spPr>
          <a:xfrm>
            <a:off x="3367375" y="3590191"/>
            <a:ext cx="2409224" cy="2481010"/>
          </a:xfrm>
          <a:prstGeom prst="rect">
            <a:avLst/>
          </a:prstGeom>
          <a:noFill/>
          <a:ln>
            <a:noFill/>
          </a:ln>
        </p:spPr>
      </p:pic>
      <p:sp>
        <p:nvSpPr>
          <p:cNvPr id="345" name="Google Shape;345;p5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46" name="Google Shape;346;p5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47" name="Google Shape;347;p58"/>
          <p:cNvSpPr txBox="1"/>
          <p:nvPr/>
        </p:nvSpPr>
        <p:spPr>
          <a:xfrm>
            <a:off x="146050" y="618200"/>
            <a:ext cx="6737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Recognizing stress</a:t>
            </a:r>
            <a:endParaRPr sz="3000" b="1" i="0" u="none" strike="noStrike" cap="none">
              <a:solidFill>
                <a:srgbClr val="FFFFFF"/>
              </a:solidFill>
              <a:latin typeface="Lexend"/>
              <a:ea typeface="Lexend"/>
              <a:cs typeface="Lexend"/>
              <a:sym typeface="Lexend"/>
            </a:endParaRPr>
          </a:p>
        </p:txBody>
      </p:sp>
      <p:sp>
        <p:nvSpPr>
          <p:cNvPr id="348" name="Google Shape;348;p58"/>
          <p:cNvSpPr txBox="1"/>
          <p:nvPr/>
        </p:nvSpPr>
        <p:spPr>
          <a:xfrm>
            <a:off x="3370725" y="4388800"/>
            <a:ext cx="3256200" cy="523200"/>
          </a:xfrm>
          <a:prstGeom prst="rect">
            <a:avLst/>
          </a:prstGeom>
          <a:solidFill>
            <a:schemeClr val="dk2"/>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b="1" i="1">
                <a:solidFill>
                  <a:schemeClr val="lt1"/>
                </a:solidFill>
                <a:latin typeface="Lexend"/>
                <a:ea typeface="Lexend"/>
                <a:cs typeface="Lexend"/>
                <a:sym typeface="Lexend"/>
              </a:rPr>
              <a:t>INTERNAL</a:t>
            </a:r>
            <a:r>
              <a:rPr lang="en-US" sz="1900">
                <a:solidFill>
                  <a:schemeClr val="lt1"/>
                </a:solidFill>
                <a:latin typeface="Lexend ExtraLight"/>
                <a:ea typeface="Lexend ExtraLight"/>
                <a:cs typeface="Lexend ExtraLight"/>
                <a:sym typeface="Lexend ExtraLight"/>
              </a:rPr>
              <a:t> STRESSORS</a:t>
            </a:r>
            <a:endParaRPr sz="1900">
              <a:solidFill>
                <a:schemeClr val="lt1"/>
              </a:solidFill>
              <a:latin typeface="Lexend ExtraLight"/>
              <a:ea typeface="Lexend ExtraLight"/>
              <a:cs typeface="Lexend ExtraLight"/>
              <a:sym typeface="Lexend ExtraLight"/>
            </a:endParaRPr>
          </a:p>
        </p:txBody>
      </p:sp>
      <p:sp>
        <p:nvSpPr>
          <p:cNvPr id="349" name="Google Shape;349;p58"/>
          <p:cNvSpPr txBox="1"/>
          <p:nvPr/>
        </p:nvSpPr>
        <p:spPr>
          <a:xfrm>
            <a:off x="299250" y="1361650"/>
            <a:ext cx="2464800" cy="15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400">
                <a:latin typeface="Annie Use Your Telescope"/>
                <a:ea typeface="Annie Use Your Telescope"/>
                <a:cs typeface="Annie Use Your Telescope"/>
                <a:sym typeface="Annie Use Your Telescope"/>
              </a:rPr>
              <a:t>There are two kinds of</a:t>
            </a:r>
            <a:r>
              <a:rPr lang="en-US" sz="3400" b="1" i="1">
                <a:solidFill>
                  <a:schemeClr val="accent6"/>
                </a:solidFill>
                <a:latin typeface="Lexend"/>
                <a:ea typeface="Lexend"/>
                <a:cs typeface="Lexend"/>
                <a:sym typeface="Lexend"/>
              </a:rPr>
              <a:t> Stress.</a:t>
            </a: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endParaRPr sz="3400">
              <a:latin typeface="Annie Use Your Telescope"/>
              <a:ea typeface="Annie Use Your Telescope"/>
              <a:cs typeface="Annie Use Your Telescope"/>
              <a:sym typeface="Annie Use Your Telescope"/>
            </a:endParaRPr>
          </a:p>
        </p:txBody>
      </p:sp>
      <p:cxnSp>
        <p:nvCxnSpPr>
          <p:cNvPr id="350" name="Google Shape;350;p58"/>
          <p:cNvCxnSpPr/>
          <p:nvPr/>
        </p:nvCxnSpPr>
        <p:spPr>
          <a:xfrm>
            <a:off x="3572013" y="4472238"/>
            <a:ext cx="1457400" cy="0"/>
          </a:xfrm>
          <a:prstGeom prst="straightConnector1">
            <a:avLst/>
          </a:prstGeom>
          <a:noFill/>
          <a:ln w="76200" cap="flat" cmpd="sng">
            <a:solidFill>
              <a:schemeClr val="accent6"/>
            </a:solidFill>
            <a:prstDash val="solid"/>
            <a:round/>
            <a:headEnd type="none" w="med" len="med"/>
            <a:tailEnd type="none" w="med" len="med"/>
          </a:ln>
        </p:spPr>
      </p:cxnSp>
      <p:sp>
        <p:nvSpPr>
          <p:cNvPr id="351" name="Google Shape;351;p58"/>
          <p:cNvSpPr/>
          <p:nvPr/>
        </p:nvSpPr>
        <p:spPr>
          <a:xfrm>
            <a:off x="3526350" y="1951825"/>
            <a:ext cx="3111300" cy="1583700"/>
          </a:xfrm>
          <a:prstGeom prst="wedgeEllipseCallout">
            <a:avLst>
              <a:gd name="adj1" fmla="val -26637"/>
              <a:gd name="adj2" fmla="val 105105"/>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2" name="Google Shape;352;p58"/>
          <p:cNvSpPr txBox="1"/>
          <p:nvPr/>
        </p:nvSpPr>
        <p:spPr>
          <a:xfrm>
            <a:off x="3775350" y="2116500"/>
            <a:ext cx="25821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I’m a failure. </a:t>
            </a:r>
            <a:br>
              <a:rPr lang="en-US" sz="1800" b="1" i="1">
                <a:solidFill>
                  <a:schemeClr val="dk1"/>
                </a:solidFill>
                <a:latin typeface="Annie Use Your Telescope"/>
                <a:ea typeface="Annie Use Your Telescope"/>
                <a:cs typeface="Annie Use Your Telescope"/>
                <a:sym typeface="Annie Use Your Telescope"/>
              </a:rPr>
            </a:br>
            <a:r>
              <a:rPr lang="en-US" sz="1800" b="1" i="1">
                <a:solidFill>
                  <a:schemeClr val="dk1"/>
                </a:solidFill>
                <a:latin typeface="Annie Use Your Telescope"/>
                <a:ea typeface="Annie Use Your Telescope"/>
                <a:cs typeface="Annie Use Your Telescope"/>
                <a:sym typeface="Annie Use Your Telescope"/>
              </a:rPr>
              <a:t>Because I’m not good at this one thing, it means I’ll never be good at ANYTHING.</a:t>
            </a:r>
            <a:endParaRPr sz="1800" b="1" i="1">
              <a:solidFill>
                <a:schemeClr val="dk1"/>
              </a:solidFill>
              <a:latin typeface="Annie Use Your Telescope"/>
              <a:ea typeface="Annie Use Your Telescope"/>
              <a:cs typeface="Annie Use Your Telescope"/>
              <a:sym typeface="Annie Use Your Telescope"/>
            </a:endParaRPr>
          </a:p>
        </p:txBody>
      </p:sp>
      <p:sp>
        <p:nvSpPr>
          <p:cNvPr id="353" name="Google Shape;353;p58"/>
          <p:cNvSpPr txBox="1"/>
          <p:nvPr/>
        </p:nvSpPr>
        <p:spPr>
          <a:xfrm>
            <a:off x="291175" y="3447825"/>
            <a:ext cx="30000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chemeClr val="dk1"/>
                </a:solidFill>
                <a:latin typeface="Annie Use Your Telescope"/>
                <a:ea typeface="Annie Use Your Telescope"/>
                <a:cs typeface="Annie Use Your Telescope"/>
                <a:sym typeface="Annie Use Your Telescope"/>
              </a:rPr>
              <a:t>Exhibit A.</a:t>
            </a:r>
            <a:br>
              <a:rPr lang="en-US" sz="2400" b="1">
                <a:solidFill>
                  <a:schemeClr val="dk1"/>
                </a:solidFill>
                <a:latin typeface="Annie Use Your Telescope"/>
                <a:ea typeface="Annie Use Your Telescope"/>
                <a:cs typeface="Annie Use Your Telescope"/>
                <a:sym typeface="Annie Use Your Telescope"/>
              </a:rPr>
            </a:br>
            <a:endParaRPr b="1">
              <a:latin typeface="Annie Use Your Telescope"/>
              <a:ea typeface="Annie Use Your Telescope"/>
              <a:cs typeface="Annie Use Your Telescope"/>
              <a:sym typeface="Annie Use Your Telescope"/>
            </a:endParaRPr>
          </a:p>
        </p:txBody>
      </p:sp>
      <p:sp>
        <p:nvSpPr>
          <p:cNvPr id="354" name="Google Shape;354;p58"/>
          <p:cNvSpPr txBox="1"/>
          <p:nvPr/>
        </p:nvSpPr>
        <p:spPr>
          <a:xfrm>
            <a:off x="299250" y="3924338"/>
            <a:ext cx="3000000" cy="615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300">
                <a:solidFill>
                  <a:schemeClr val="dk1"/>
                </a:solidFill>
                <a:latin typeface="Annie Use Your Telescope"/>
                <a:ea typeface="Annie Use Your Telescope"/>
                <a:cs typeface="Annie Use Your Telescope"/>
                <a:sym typeface="Annie Use Your Telescope"/>
              </a:rPr>
              <a:t>When our mindset or expectation is “all or nothing,” this can cause us stress</a:t>
            </a:r>
            <a:endParaRPr>
              <a:latin typeface="Annie Use Your Telescope"/>
              <a:ea typeface="Annie Use Your Telescope"/>
              <a:cs typeface="Annie Use Your Telescope"/>
              <a:sym typeface="Annie Use Your Telescop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59"/>
          <p:cNvSpPr/>
          <p:nvPr/>
        </p:nvSpPr>
        <p:spPr>
          <a:xfrm>
            <a:off x="2008975" y="1322150"/>
            <a:ext cx="5338926" cy="5459076"/>
          </a:xfrm>
          <a:prstGeom prst="irregularSeal1">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0" name="Google Shape;360;p5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61" name="Google Shape;361;p5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62" name="Google Shape;362;p59"/>
          <p:cNvSpPr txBox="1"/>
          <p:nvPr/>
        </p:nvSpPr>
        <p:spPr>
          <a:xfrm>
            <a:off x="149414" y="5890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Recognizing stress</a:t>
            </a:r>
            <a:endParaRPr sz="3000" i="0" u="none" strike="noStrike" cap="none">
              <a:solidFill>
                <a:srgbClr val="FFFFFF"/>
              </a:solidFill>
              <a:latin typeface="Lexend Thin"/>
              <a:ea typeface="Lexend Thin"/>
              <a:cs typeface="Lexend Thin"/>
              <a:sym typeface="Lexend Thin"/>
            </a:endParaRPr>
          </a:p>
        </p:txBody>
      </p:sp>
      <p:cxnSp>
        <p:nvCxnSpPr>
          <p:cNvPr id="363" name="Google Shape;363;p59"/>
          <p:cNvCxnSpPr/>
          <p:nvPr/>
        </p:nvCxnSpPr>
        <p:spPr>
          <a:xfrm flipH="1">
            <a:off x="6296000" y="2225450"/>
            <a:ext cx="1210800" cy="866700"/>
          </a:xfrm>
          <a:prstGeom prst="straightConnector1">
            <a:avLst/>
          </a:prstGeom>
          <a:noFill/>
          <a:ln w="38100" cap="flat" cmpd="sng">
            <a:solidFill>
              <a:schemeClr val="accent6"/>
            </a:solidFill>
            <a:prstDash val="solid"/>
            <a:round/>
            <a:headEnd type="none" w="med" len="med"/>
            <a:tailEnd type="triangle" w="med" len="med"/>
          </a:ln>
        </p:spPr>
      </p:cxnSp>
      <p:cxnSp>
        <p:nvCxnSpPr>
          <p:cNvPr id="364" name="Google Shape;364;p59"/>
          <p:cNvCxnSpPr/>
          <p:nvPr/>
        </p:nvCxnSpPr>
        <p:spPr>
          <a:xfrm rot="10800000">
            <a:off x="6484200" y="4984775"/>
            <a:ext cx="858900" cy="1329300"/>
          </a:xfrm>
          <a:prstGeom prst="straightConnector1">
            <a:avLst/>
          </a:prstGeom>
          <a:noFill/>
          <a:ln w="38100" cap="flat" cmpd="sng">
            <a:solidFill>
              <a:schemeClr val="accent6"/>
            </a:solidFill>
            <a:prstDash val="solid"/>
            <a:round/>
            <a:headEnd type="none" w="med" len="med"/>
            <a:tailEnd type="triangle" w="med" len="med"/>
          </a:ln>
        </p:spPr>
      </p:cxnSp>
      <p:cxnSp>
        <p:nvCxnSpPr>
          <p:cNvPr id="365" name="Google Shape;365;p59"/>
          <p:cNvCxnSpPr/>
          <p:nvPr/>
        </p:nvCxnSpPr>
        <p:spPr>
          <a:xfrm rot="10800000" flipH="1">
            <a:off x="1270350" y="5193425"/>
            <a:ext cx="1728000" cy="875100"/>
          </a:xfrm>
          <a:prstGeom prst="straightConnector1">
            <a:avLst/>
          </a:prstGeom>
          <a:noFill/>
          <a:ln w="38100" cap="flat" cmpd="sng">
            <a:solidFill>
              <a:schemeClr val="accent6"/>
            </a:solidFill>
            <a:prstDash val="solid"/>
            <a:round/>
            <a:headEnd type="none" w="med" len="med"/>
            <a:tailEnd type="triangle" w="med" len="med"/>
          </a:ln>
        </p:spPr>
      </p:cxnSp>
      <p:cxnSp>
        <p:nvCxnSpPr>
          <p:cNvPr id="366" name="Google Shape;366;p59"/>
          <p:cNvCxnSpPr/>
          <p:nvPr/>
        </p:nvCxnSpPr>
        <p:spPr>
          <a:xfrm>
            <a:off x="1909600" y="2588150"/>
            <a:ext cx="689400" cy="466500"/>
          </a:xfrm>
          <a:prstGeom prst="straightConnector1">
            <a:avLst/>
          </a:prstGeom>
          <a:noFill/>
          <a:ln w="38100" cap="flat" cmpd="sng">
            <a:solidFill>
              <a:schemeClr val="accent6"/>
            </a:solidFill>
            <a:prstDash val="solid"/>
            <a:round/>
            <a:headEnd type="none" w="med" len="med"/>
            <a:tailEnd type="triangle" w="med" len="med"/>
          </a:ln>
        </p:spPr>
      </p:cxnSp>
      <p:sp>
        <p:nvSpPr>
          <p:cNvPr id="367" name="Google Shape;367;p59"/>
          <p:cNvSpPr txBox="1"/>
          <p:nvPr/>
        </p:nvSpPr>
        <p:spPr>
          <a:xfrm>
            <a:off x="7506788" y="4238975"/>
            <a:ext cx="1840500" cy="74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latin typeface="Annie Use Your Telescope"/>
                <a:ea typeface="Annie Use Your Telescope"/>
                <a:cs typeface="Annie Use Your Telescope"/>
                <a:sym typeface="Annie Use Your Telescope"/>
              </a:rPr>
              <a:t>I can’t control EXTERNAL stressors... </a:t>
            </a:r>
            <a:br>
              <a:rPr lang="en-US" sz="1800" b="1">
                <a:latin typeface="Annie Use Your Telescope"/>
                <a:ea typeface="Annie Use Your Telescope"/>
                <a:cs typeface="Annie Use Your Telescope"/>
                <a:sym typeface="Annie Use Your Telescope"/>
              </a:rPr>
            </a:br>
            <a:r>
              <a:rPr lang="en-US" sz="1800" b="1">
                <a:latin typeface="Annie Use Your Telescope"/>
                <a:ea typeface="Annie Use Your Telescope"/>
                <a:cs typeface="Annie Use Your Telescope"/>
                <a:sym typeface="Annie Use Your Telescope"/>
              </a:rPr>
              <a:t>I can only control how I react.</a:t>
            </a:r>
            <a:endParaRPr sz="1800" b="1">
              <a:latin typeface="Annie Use Your Telescope"/>
              <a:ea typeface="Annie Use Your Telescope"/>
              <a:cs typeface="Annie Use Your Telescope"/>
              <a:sym typeface="Annie Use Your Telescope"/>
            </a:endParaRPr>
          </a:p>
        </p:txBody>
      </p:sp>
      <p:sp>
        <p:nvSpPr>
          <p:cNvPr id="368" name="Google Shape;368;p5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369" name="Google Shape;369;p59"/>
          <p:cNvPicPr preferRelativeResize="0"/>
          <p:nvPr/>
        </p:nvPicPr>
        <p:blipFill rotWithShape="1">
          <a:blip r:embed="rId3">
            <a:alphaModFix/>
          </a:blip>
          <a:srcRect l="11504" b="19723"/>
          <a:stretch/>
        </p:blipFill>
        <p:spPr>
          <a:xfrm>
            <a:off x="3443600" y="2544900"/>
            <a:ext cx="2409200" cy="2489974"/>
          </a:xfrm>
          <a:prstGeom prst="rect">
            <a:avLst/>
          </a:prstGeom>
          <a:noFill/>
          <a:ln>
            <a:noFill/>
          </a:ln>
        </p:spPr>
      </p:pic>
      <p:sp>
        <p:nvSpPr>
          <p:cNvPr id="370" name="Google Shape;370;p59"/>
          <p:cNvSpPr txBox="1"/>
          <p:nvPr/>
        </p:nvSpPr>
        <p:spPr>
          <a:xfrm>
            <a:off x="198550" y="1272000"/>
            <a:ext cx="2464800" cy="98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400">
                <a:solidFill>
                  <a:schemeClr val="dk1"/>
                </a:solidFill>
                <a:latin typeface="Annie Use Your Telescope"/>
                <a:ea typeface="Annie Use Your Telescope"/>
                <a:cs typeface="Annie Use Your Telescope"/>
                <a:sym typeface="Annie Use Your Telescope"/>
              </a:rPr>
              <a:t>There are two kinds of</a:t>
            </a:r>
            <a:r>
              <a:rPr lang="en-US" sz="3400" b="1" i="1">
                <a:solidFill>
                  <a:schemeClr val="accent6"/>
                </a:solidFill>
                <a:latin typeface="Lexend"/>
                <a:ea typeface="Lexend"/>
                <a:cs typeface="Lexend"/>
                <a:sym typeface="Lexend"/>
              </a:rPr>
              <a:t> Stress.</a:t>
            </a:r>
            <a:endParaRPr sz="2600">
              <a:latin typeface="Annie Use Your Telescope"/>
              <a:ea typeface="Annie Use Your Telescope"/>
              <a:cs typeface="Annie Use Your Telescope"/>
              <a:sym typeface="Annie Use Your Telescope"/>
            </a:endParaRPr>
          </a:p>
        </p:txBody>
      </p:sp>
      <p:sp>
        <p:nvSpPr>
          <p:cNvPr id="371" name="Google Shape;371;p59"/>
          <p:cNvSpPr txBox="1"/>
          <p:nvPr/>
        </p:nvSpPr>
        <p:spPr>
          <a:xfrm>
            <a:off x="5585991" y="6238475"/>
            <a:ext cx="3602400" cy="492600"/>
          </a:xfrm>
          <a:prstGeom prst="rect">
            <a:avLst/>
          </a:prstGeom>
          <a:solidFill>
            <a:schemeClr val="dk2"/>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i="1">
                <a:solidFill>
                  <a:schemeClr val="lt1"/>
                </a:solidFill>
                <a:latin typeface="Lexend ExtraLight"/>
                <a:ea typeface="Lexend ExtraLight"/>
                <a:cs typeface="Lexend ExtraLight"/>
                <a:sym typeface="Lexend ExtraLight"/>
              </a:rPr>
              <a:t>      </a:t>
            </a:r>
            <a:r>
              <a:rPr lang="en-US" sz="2000" b="1" i="1">
                <a:solidFill>
                  <a:schemeClr val="lt1"/>
                </a:solidFill>
                <a:latin typeface="Lexend"/>
                <a:ea typeface="Lexend"/>
                <a:cs typeface="Lexend"/>
                <a:sym typeface="Lexend"/>
              </a:rPr>
              <a:t>EXTERNAL</a:t>
            </a:r>
            <a:r>
              <a:rPr lang="en-US" sz="1900">
                <a:solidFill>
                  <a:schemeClr val="lt1"/>
                </a:solidFill>
                <a:latin typeface="Lexend ExtraLight"/>
                <a:ea typeface="Lexend ExtraLight"/>
                <a:cs typeface="Lexend ExtraLight"/>
                <a:sym typeface="Lexend ExtraLight"/>
              </a:rPr>
              <a:t> STRESSORS</a:t>
            </a:r>
            <a:endParaRPr sz="1900">
              <a:solidFill>
                <a:schemeClr val="lt1"/>
              </a:solidFill>
              <a:latin typeface="Lexend ExtraLight"/>
              <a:ea typeface="Lexend ExtraLight"/>
              <a:cs typeface="Lexend ExtraLight"/>
              <a:sym typeface="Lexend ExtraLight"/>
            </a:endParaRPr>
          </a:p>
        </p:txBody>
      </p:sp>
      <p:cxnSp>
        <p:nvCxnSpPr>
          <p:cNvPr id="372" name="Google Shape;372;p59"/>
          <p:cNvCxnSpPr/>
          <p:nvPr/>
        </p:nvCxnSpPr>
        <p:spPr>
          <a:xfrm>
            <a:off x="6220191" y="6304775"/>
            <a:ext cx="1406100" cy="9300"/>
          </a:xfrm>
          <a:prstGeom prst="straightConnector1">
            <a:avLst/>
          </a:prstGeom>
          <a:noFill/>
          <a:ln w="76200" cap="flat" cmpd="sng">
            <a:solidFill>
              <a:schemeClr val="accent6"/>
            </a:solidFill>
            <a:prstDash val="solid"/>
            <a:round/>
            <a:headEnd type="none" w="med" len="med"/>
            <a:tailEnd type="none" w="med" len="med"/>
          </a:ln>
        </p:spPr>
      </p:cxnSp>
      <p:sp>
        <p:nvSpPr>
          <p:cNvPr id="373" name="Google Shape;373;p59"/>
          <p:cNvSpPr txBox="1"/>
          <p:nvPr/>
        </p:nvSpPr>
        <p:spPr>
          <a:xfrm>
            <a:off x="198550" y="3148113"/>
            <a:ext cx="3000000" cy="135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chemeClr val="dk1"/>
                </a:solidFill>
                <a:latin typeface="Annie Use Your Telescope"/>
                <a:ea typeface="Annie Use Your Telescope"/>
                <a:cs typeface="Annie Use Your Telescope"/>
                <a:sym typeface="Annie Use Your Telescope"/>
              </a:rPr>
              <a:t>Exhibit B.</a:t>
            </a:r>
            <a:br>
              <a:rPr lang="en-US" sz="2400" b="1">
                <a:solidFill>
                  <a:schemeClr val="dk1"/>
                </a:solidFill>
                <a:latin typeface="Annie Use Your Telescope"/>
                <a:ea typeface="Annie Use Your Telescope"/>
                <a:cs typeface="Annie Use Your Telescope"/>
                <a:sym typeface="Annie Use Your Telescope"/>
              </a:rPr>
            </a:br>
            <a:r>
              <a:rPr lang="en-US" sz="1300">
                <a:solidFill>
                  <a:schemeClr val="dk1"/>
                </a:solidFill>
                <a:latin typeface="Annie Use Your Telescope"/>
                <a:ea typeface="Annie Use Your Telescope"/>
                <a:cs typeface="Annie Use Your Telescope"/>
                <a:sym typeface="Annie Use Your Telescope"/>
              </a:rPr>
              <a:t>These can include major life </a:t>
            </a:r>
            <a:br>
              <a:rPr lang="en-US" sz="1300">
                <a:solidFill>
                  <a:schemeClr val="dk1"/>
                </a:solidFill>
                <a:latin typeface="Annie Use Your Telescope"/>
                <a:ea typeface="Annie Use Your Telescope"/>
                <a:cs typeface="Annie Use Your Telescope"/>
                <a:sym typeface="Annie Use Your Telescope"/>
              </a:rPr>
            </a:br>
            <a:r>
              <a:rPr lang="en-US" sz="1300">
                <a:solidFill>
                  <a:schemeClr val="dk1"/>
                </a:solidFill>
                <a:latin typeface="Annie Use Your Telescope"/>
                <a:ea typeface="Annie Use Your Telescope"/>
                <a:cs typeface="Annie Use Your Telescope"/>
                <a:sym typeface="Annie Use Your Telescope"/>
              </a:rPr>
              <a:t>events, like the death of a </a:t>
            </a:r>
            <a:br>
              <a:rPr lang="en-US" sz="1300">
                <a:solidFill>
                  <a:schemeClr val="dk1"/>
                </a:solidFill>
                <a:latin typeface="Annie Use Your Telescope"/>
                <a:ea typeface="Annie Use Your Telescope"/>
                <a:cs typeface="Annie Use Your Telescope"/>
                <a:sym typeface="Annie Use Your Telescope"/>
              </a:rPr>
            </a:br>
            <a:r>
              <a:rPr lang="en-US" sz="1300">
                <a:solidFill>
                  <a:schemeClr val="dk1"/>
                </a:solidFill>
                <a:latin typeface="Annie Use Your Telescope"/>
                <a:ea typeface="Annie Use Your Telescope"/>
                <a:cs typeface="Annie Use Your Telescope"/>
                <a:sym typeface="Annie Use Your Telescope"/>
              </a:rPr>
              <a:t>grandparent or a parent </a:t>
            </a:r>
            <a:br>
              <a:rPr lang="en-US" sz="1300">
                <a:solidFill>
                  <a:schemeClr val="dk1"/>
                </a:solidFill>
                <a:latin typeface="Annie Use Your Telescope"/>
                <a:ea typeface="Annie Use Your Telescope"/>
                <a:cs typeface="Annie Use Your Telescope"/>
                <a:sym typeface="Annie Use Your Telescope"/>
              </a:rPr>
            </a:br>
            <a:r>
              <a:rPr lang="en-US" sz="1300">
                <a:solidFill>
                  <a:schemeClr val="dk1"/>
                </a:solidFill>
                <a:latin typeface="Annie Use Your Telescope"/>
                <a:ea typeface="Annie Use Your Telescope"/>
                <a:cs typeface="Annie Use Your Telescope"/>
                <a:sym typeface="Annie Use Your Telescope"/>
              </a:rPr>
              <a:t>losing their job.</a:t>
            </a:r>
            <a:endParaRPr b="1">
              <a:latin typeface="Annie Use Your Telescope"/>
              <a:ea typeface="Annie Use Your Telescope"/>
              <a:cs typeface="Annie Use Your Telescope"/>
              <a:sym typeface="Annie Use Your Telescop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6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79" name="Google Shape;379;p60"/>
          <p:cNvSpPr txBox="1">
            <a:spLocks noGrp="1"/>
          </p:cNvSpPr>
          <p:nvPr>
            <p:ph type="title"/>
          </p:nvPr>
        </p:nvSpPr>
        <p:spPr>
          <a:xfrm>
            <a:off x="63275" y="267650"/>
            <a:ext cx="90807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Healthy Choices Help with Stress</a:t>
            </a:r>
            <a:endParaRPr sz="3000">
              <a:latin typeface="Lexend Thin"/>
              <a:ea typeface="Lexend Thin"/>
              <a:cs typeface="Lexend Thin"/>
              <a:sym typeface="Lexend Thin"/>
            </a:endParaRPr>
          </a:p>
        </p:txBody>
      </p:sp>
      <p:sp>
        <p:nvSpPr>
          <p:cNvPr id="380" name="Google Shape;380;p6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81" name="Google Shape;381;p60"/>
          <p:cNvSpPr txBox="1"/>
          <p:nvPr/>
        </p:nvSpPr>
        <p:spPr>
          <a:xfrm>
            <a:off x="2558025" y="5520750"/>
            <a:ext cx="6529800" cy="87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a:latin typeface="Annie Use Your Telescope"/>
                <a:ea typeface="Annie Use Your Telescope"/>
                <a:cs typeface="Annie Use Your Telescope"/>
                <a:sym typeface="Annie Use Your Telescope"/>
              </a:rPr>
              <a:t>When you’re stressed, it can be easy to think, “I don’t have time for exercise or 8-10 hrs of sleep!” WRONG. That’s when you need it most!</a:t>
            </a:r>
            <a:endParaRPr sz="1900">
              <a:latin typeface="Annie Use Your Telescope"/>
              <a:ea typeface="Annie Use Your Telescope"/>
              <a:cs typeface="Annie Use Your Telescope"/>
              <a:sym typeface="Annie Use Your Telescope"/>
            </a:endParaRPr>
          </a:p>
        </p:txBody>
      </p:sp>
      <p:sp>
        <p:nvSpPr>
          <p:cNvPr id="382" name="Google Shape;382;p6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383" name="Google Shape;383;p60"/>
          <p:cNvPicPr preferRelativeResize="0"/>
          <p:nvPr/>
        </p:nvPicPr>
        <p:blipFill rotWithShape="1">
          <a:blip r:embed="rId3">
            <a:alphaModFix/>
          </a:blip>
          <a:srcRect l="32710" r="27428"/>
          <a:stretch/>
        </p:blipFill>
        <p:spPr>
          <a:xfrm>
            <a:off x="4976538" y="1243200"/>
            <a:ext cx="1743351" cy="2788800"/>
          </a:xfrm>
          <a:prstGeom prst="rect">
            <a:avLst/>
          </a:prstGeom>
          <a:noFill/>
          <a:ln>
            <a:noFill/>
          </a:ln>
        </p:spPr>
      </p:pic>
      <p:pic>
        <p:nvPicPr>
          <p:cNvPr id="384" name="Google Shape;384;p60"/>
          <p:cNvPicPr preferRelativeResize="0"/>
          <p:nvPr/>
        </p:nvPicPr>
        <p:blipFill rotWithShape="1">
          <a:blip r:embed="rId3">
            <a:alphaModFix/>
          </a:blip>
          <a:srcRect l="32710" r="27428"/>
          <a:stretch/>
        </p:blipFill>
        <p:spPr>
          <a:xfrm>
            <a:off x="6910800" y="1243199"/>
            <a:ext cx="1743351" cy="2788800"/>
          </a:xfrm>
          <a:prstGeom prst="rect">
            <a:avLst/>
          </a:prstGeom>
          <a:noFill/>
          <a:ln>
            <a:noFill/>
          </a:ln>
        </p:spPr>
      </p:pic>
      <p:pic>
        <p:nvPicPr>
          <p:cNvPr id="385" name="Google Shape;385;p60"/>
          <p:cNvPicPr preferRelativeResize="0"/>
          <p:nvPr/>
        </p:nvPicPr>
        <p:blipFill rotWithShape="1">
          <a:blip r:embed="rId3">
            <a:alphaModFix/>
          </a:blip>
          <a:srcRect l="32710" r="27428"/>
          <a:stretch/>
        </p:blipFill>
        <p:spPr>
          <a:xfrm>
            <a:off x="2946725" y="1243199"/>
            <a:ext cx="1743375" cy="2788800"/>
          </a:xfrm>
          <a:prstGeom prst="rect">
            <a:avLst/>
          </a:prstGeom>
          <a:noFill/>
          <a:ln>
            <a:noFill/>
          </a:ln>
        </p:spPr>
      </p:pic>
      <p:pic>
        <p:nvPicPr>
          <p:cNvPr id="386" name="Google Shape;386;p60"/>
          <p:cNvPicPr preferRelativeResize="0"/>
          <p:nvPr/>
        </p:nvPicPr>
        <p:blipFill rotWithShape="1">
          <a:blip r:embed="rId4">
            <a:alphaModFix/>
          </a:blip>
          <a:srcRect l="11504"/>
          <a:stretch/>
        </p:blipFill>
        <p:spPr>
          <a:xfrm>
            <a:off x="-26077" y="1892013"/>
            <a:ext cx="3554800" cy="4576698"/>
          </a:xfrm>
          <a:prstGeom prst="rect">
            <a:avLst/>
          </a:prstGeom>
          <a:noFill/>
          <a:ln>
            <a:noFill/>
          </a:ln>
        </p:spPr>
      </p:pic>
      <p:sp>
        <p:nvSpPr>
          <p:cNvPr id="387" name="Google Shape;387;p6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88" name="Google Shape;388;p60"/>
          <p:cNvSpPr txBox="1"/>
          <p:nvPr/>
        </p:nvSpPr>
        <p:spPr>
          <a:xfrm>
            <a:off x="63275" y="267662"/>
            <a:ext cx="8229600" cy="114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3000">
                <a:solidFill>
                  <a:srgbClr val="FFFFFF"/>
                </a:solidFill>
                <a:latin typeface="Lexend Thin"/>
                <a:ea typeface="Lexend Thin"/>
                <a:cs typeface="Lexend Thin"/>
                <a:sym typeface="Lexend Thin"/>
              </a:rPr>
              <a:t>Healthy Choices help with </a:t>
            </a:r>
            <a:r>
              <a:rPr lang="en-US" sz="3000" b="1" i="1">
                <a:solidFill>
                  <a:srgbClr val="FFFFFF"/>
                </a:solidFill>
                <a:latin typeface="Lexend"/>
                <a:ea typeface="Lexend"/>
                <a:cs typeface="Lexend"/>
                <a:sym typeface="Lexend"/>
              </a:rPr>
              <a:t>Stress</a:t>
            </a:r>
            <a:endParaRPr sz="3000" b="1" i="1">
              <a:solidFill>
                <a:srgbClr val="FFFFFF"/>
              </a:solidFill>
              <a:latin typeface="Lexend"/>
              <a:ea typeface="Lexend"/>
              <a:cs typeface="Lexend"/>
              <a:sym typeface="Lexend"/>
            </a:endParaRPr>
          </a:p>
        </p:txBody>
      </p:sp>
      <p:pic>
        <p:nvPicPr>
          <p:cNvPr id="389" name="Google Shape;389;p60"/>
          <p:cNvPicPr preferRelativeResize="0"/>
          <p:nvPr/>
        </p:nvPicPr>
        <p:blipFill>
          <a:blip r:embed="rId5">
            <a:alphaModFix/>
          </a:blip>
          <a:stretch>
            <a:fillRect/>
          </a:stretch>
        </p:blipFill>
        <p:spPr>
          <a:xfrm rot="47345">
            <a:off x="2855955" y="4524336"/>
            <a:ext cx="672800" cy="791781"/>
          </a:xfrm>
          <a:prstGeom prst="rect">
            <a:avLst/>
          </a:prstGeom>
          <a:noFill/>
          <a:ln>
            <a:noFill/>
          </a:ln>
        </p:spPr>
      </p:pic>
      <p:pic>
        <p:nvPicPr>
          <p:cNvPr id="390" name="Google Shape;390;p60"/>
          <p:cNvPicPr preferRelativeResize="0"/>
          <p:nvPr/>
        </p:nvPicPr>
        <p:blipFill>
          <a:blip r:embed="rId6">
            <a:alphaModFix/>
          </a:blip>
          <a:stretch>
            <a:fillRect/>
          </a:stretch>
        </p:blipFill>
        <p:spPr>
          <a:xfrm rot="-708487">
            <a:off x="3521913" y="4921326"/>
            <a:ext cx="479336" cy="780745"/>
          </a:xfrm>
          <a:prstGeom prst="rect">
            <a:avLst/>
          </a:prstGeom>
          <a:noFill/>
          <a:ln>
            <a:noFill/>
          </a:ln>
        </p:spPr>
      </p:pic>
      <p:pic>
        <p:nvPicPr>
          <p:cNvPr id="391" name="Google Shape;391;p60"/>
          <p:cNvPicPr preferRelativeResize="0"/>
          <p:nvPr/>
        </p:nvPicPr>
        <p:blipFill>
          <a:blip r:embed="rId7">
            <a:alphaModFix/>
          </a:blip>
          <a:stretch>
            <a:fillRect/>
          </a:stretch>
        </p:blipFill>
        <p:spPr>
          <a:xfrm rot="1542294">
            <a:off x="3409398" y="4078264"/>
            <a:ext cx="625827" cy="954524"/>
          </a:xfrm>
          <a:prstGeom prst="rect">
            <a:avLst/>
          </a:prstGeom>
          <a:noFill/>
          <a:ln>
            <a:noFill/>
          </a:ln>
        </p:spPr>
      </p:pic>
      <p:pic>
        <p:nvPicPr>
          <p:cNvPr id="392" name="Google Shape;392;p60"/>
          <p:cNvPicPr preferRelativeResize="0"/>
          <p:nvPr/>
        </p:nvPicPr>
        <p:blipFill>
          <a:blip r:embed="rId8">
            <a:alphaModFix/>
          </a:blip>
          <a:stretch>
            <a:fillRect/>
          </a:stretch>
        </p:blipFill>
        <p:spPr>
          <a:xfrm rot="541026">
            <a:off x="3592404" y="4618399"/>
            <a:ext cx="680713" cy="783070"/>
          </a:xfrm>
          <a:prstGeom prst="rect">
            <a:avLst/>
          </a:prstGeom>
          <a:noFill/>
          <a:ln>
            <a:noFill/>
          </a:ln>
        </p:spPr>
      </p:pic>
      <p:pic>
        <p:nvPicPr>
          <p:cNvPr id="393" name="Google Shape;393;p60"/>
          <p:cNvPicPr preferRelativeResize="0"/>
          <p:nvPr/>
        </p:nvPicPr>
        <p:blipFill>
          <a:blip r:embed="rId9">
            <a:alphaModFix/>
          </a:blip>
          <a:stretch>
            <a:fillRect/>
          </a:stretch>
        </p:blipFill>
        <p:spPr>
          <a:xfrm>
            <a:off x="3986861" y="4262510"/>
            <a:ext cx="470503" cy="586017"/>
          </a:xfrm>
          <a:prstGeom prst="rect">
            <a:avLst/>
          </a:prstGeom>
          <a:noFill/>
          <a:ln>
            <a:noFill/>
          </a:ln>
        </p:spPr>
      </p:pic>
      <p:sp>
        <p:nvSpPr>
          <p:cNvPr id="394" name="Google Shape;394;p60"/>
          <p:cNvSpPr txBox="1"/>
          <p:nvPr/>
        </p:nvSpPr>
        <p:spPr>
          <a:xfrm flipH="1">
            <a:off x="3286902" y="2775662"/>
            <a:ext cx="1195800" cy="4926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395" name="Google Shape;395;p60"/>
          <p:cNvSpPr txBox="1"/>
          <p:nvPr/>
        </p:nvSpPr>
        <p:spPr>
          <a:xfrm flipH="1">
            <a:off x="5220253" y="2775662"/>
            <a:ext cx="11604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396" name="Google Shape;396;p60"/>
          <p:cNvSpPr txBox="1"/>
          <p:nvPr/>
        </p:nvSpPr>
        <p:spPr>
          <a:xfrm flipH="1">
            <a:off x="7373883" y="2768012"/>
            <a:ext cx="8172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pic>
        <p:nvPicPr>
          <p:cNvPr id="397" name="Google Shape;397;p60"/>
          <p:cNvPicPr preferRelativeResize="0"/>
          <p:nvPr/>
        </p:nvPicPr>
        <p:blipFill>
          <a:blip r:embed="rId10">
            <a:alphaModFix/>
          </a:blip>
          <a:stretch>
            <a:fillRect/>
          </a:stretch>
        </p:blipFill>
        <p:spPr>
          <a:xfrm rot="-700621">
            <a:off x="7102201" y="3903934"/>
            <a:ext cx="2225922" cy="1464428"/>
          </a:xfrm>
          <a:prstGeom prst="rect">
            <a:avLst/>
          </a:prstGeom>
          <a:noFill/>
          <a:ln>
            <a:noFill/>
          </a:ln>
        </p:spPr>
      </p:pic>
      <p:sp>
        <p:nvSpPr>
          <p:cNvPr id="398" name="Google Shape;398;p60"/>
          <p:cNvSpPr/>
          <p:nvPr/>
        </p:nvSpPr>
        <p:spPr>
          <a:xfrm>
            <a:off x="476466" y="2636039"/>
            <a:ext cx="1940100" cy="18516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9" name="Google Shape;399;p60"/>
          <p:cNvSpPr/>
          <p:nvPr/>
        </p:nvSpPr>
        <p:spPr>
          <a:xfrm>
            <a:off x="5645505"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0" name="Google Shape;400;p60"/>
          <p:cNvSpPr/>
          <p:nvPr/>
        </p:nvSpPr>
        <p:spPr>
          <a:xfrm>
            <a:off x="7613117"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1" name="Google Shape;401;p60"/>
          <p:cNvSpPr/>
          <p:nvPr/>
        </p:nvSpPr>
        <p:spPr>
          <a:xfrm>
            <a:off x="3720055"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2" name="Google Shape;402;p60"/>
          <p:cNvSpPr/>
          <p:nvPr/>
        </p:nvSpPr>
        <p:spPr>
          <a:xfrm>
            <a:off x="1359992"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03" name="Google Shape;403;p60"/>
          <p:cNvPicPr preferRelativeResize="0"/>
          <p:nvPr/>
        </p:nvPicPr>
        <p:blipFill>
          <a:blip r:embed="rId11">
            <a:alphaModFix/>
          </a:blip>
          <a:stretch>
            <a:fillRect/>
          </a:stretch>
        </p:blipFill>
        <p:spPr>
          <a:xfrm>
            <a:off x="5144100" y="4029773"/>
            <a:ext cx="1276987" cy="1786953"/>
          </a:xfrm>
          <a:prstGeom prst="rect">
            <a:avLst/>
          </a:prstGeom>
          <a:noFill/>
          <a:ln>
            <a:noFill/>
          </a:ln>
        </p:spPr>
      </p:pic>
      <p:cxnSp>
        <p:nvCxnSpPr>
          <p:cNvPr id="404" name="Google Shape;404;p60"/>
          <p:cNvCxnSpPr/>
          <p:nvPr/>
        </p:nvCxnSpPr>
        <p:spPr>
          <a:xfrm>
            <a:off x="1360092" y="3414002"/>
            <a:ext cx="6300900" cy="0"/>
          </a:xfrm>
          <a:prstGeom prst="straightConnector1">
            <a:avLst/>
          </a:prstGeom>
          <a:noFill/>
          <a:ln w="19050" cap="flat" cmpd="sng">
            <a:solidFill>
              <a:srgbClr val="FF9900"/>
            </a:solidFill>
            <a:prstDash val="solid"/>
            <a:round/>
            <a:headEnd type="none" w="med" len="med"/>
            <a:tailEnd type="stealth" w="med" len="med"/>
          </a:ln>
          <a:effectLst>
            <a:outerShdw blurRad="57150" dist="19050" dir="5400000" algn="bl" rotWithShape="0">
              <a:srgbClr val="000000">
                <a:alpha val="50000"/>
              </a:srgbClr>
            </a:outerShdw>
          </a:effectLst>
        </p:spPr>
      </p:cxnSp>
      <p:cxnSp>
        <p:nvCxnSpPr>
          <p:cNvPr id="405" name="Google Shape;405;p60"/>
          <p:cNvCxnSpPr>
            <a:endCxn id="402" idx="2"/>
          </p:cNvCxnSpPr>
          <p:nvPr/>
        </p:nvCxnSpPr>
        <p:spPr>
          <a:xfrm rot="-5400000" flipH="1">
            <a:off x="132092" y="2186102"/>
            <a:ext cx="2170800" cy="285000"/>
          </a:xfrm>
          <a:prstGeom prst="bentConnector2">
            <a:avLst/>
          </a:prstGeom>
          <a:noFill/>
          <a:ln w="19050" cap="flat" cmpd="sng">
            <a:solidFill>
              <a:srgbClr val="FF9900"/>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11" name="Google Shape;411;p61"/>
          <p:cNvSpPr txBox="1">
            <a:spLocks noGrp="1"/>
          </p:cNvSpPr>
          <p:nvPr>
            <p:ph type="title"/>
          </p:nvPr>
        </p:nvSpPr>
        <p:spPr>
          <a:xfrm>
            <a:off x="63275" y="267650"/>
            <a:ext cx="90807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Healthy Choices Help with Stress</a:t>
            </a:r>
            <a:endParaRPr sz="3000">
              <a:latin typeface="Lexend Thin"/>
              <a:ea typeface="Lexend Thin"/>
              <a:cs typeface="Lexend Thin"/>
              <a:sym typeface="Lexend Thin"/>
            </a:endParaRPr>
          </a:p>
        </p:txBody>
      </p:sp>
      <p:sp>
        <p:nvSpPr>
          <p:cNvPr id="412" name="Google Shape;412;p6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13" name="Google Shape;413;p61"/>
          <p:cNvSpPr txBox="1"/>
          <p:nvPr/>
        </p:nvSpPr>
        <p:spPr>
          <a:xfrm>
            <a:off x="946150" y="1803550"/>
            <a:ext cx="6922500" cy="84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US" sz="2800">
                <a:latin typeface="Annie Use Your Telescope"/>
                <a:ea typeface="Annie Use Your Telescope"/>
                <a:cs typeface="Annie Use Your Telescope"/>
                <a:sym typeface="Annie Use Your Telescope"/>
              </a:rPr>
            </a:br>
            <a:r>
              <a:rPr lang="en-US" sz="2800" b="1">
                <a:latin typeface="Annie Use Your Telescope"/>
                <a:ea typeface="Annie Use Your Telescope"/>
                <a:cs typeface="Annie Use Your Telescope"/>
                <a:sym typeface="Annie Use Your Telescope"/>
              </a:rPr>
              <a:t>Maturity doesn’t mean going it alone.</a:t>
            </a:r>
            <a:r>
              <a:rPr lang="en-US" sz="2800">
                <a:latin typeface="Annie Use Your Telescope"/>
                <a:ea typeface="Annie Use Your Telescope"/>
                <a:cs typeface="Annie Use Your Telescope"/>
                <a:sym typeface="Annie Use Your Telescope"/>
              </a:rPr>
              <a:t> 👎</a:t>
            </a:r>
            <a:br>
              <a:rPr lang="en-US" sz="2800">
                <a:latin typeface="Annie Use Your Telescope"/>
                <a:ea typeface="Annie Use Your Telescope"/>
                <a:cs typeface="Annie Use Your Telescope"/>
                <a:sym typeface="Annie Use Your Telescope"/>
              </a:rPr>
            </a:br>
            <a:br>
              <a:rPr lang="en-US" sz="2800">
                <a:latin typeface="Annie Use Your Telescope"/>
                <a:ea typeface="Annie Use Your Telescope"/>
                <a:cs typeface="Annie Use Your Telescope"/>
                <a:sym typeface="Annie Use Your Telescope"/>
              </a:rPr>
            </a:br>
            <a:r>
              <a:rPr lang="en-US" sz="2800">
                <a:latin typeface="Annie Use Your Telescope"/>
                <a:ea typeface="Annie Use Your Telescope"/>
                <a:cs typeface="Annie Use Your Telescope"/>
                <a:sym typeface="Annie Use Your Telescope"/>
              </a:rPr>
              <a:t>Maturity does mean 👉 communicating what you’re feeling and talking with a trusted adult when things are hard. </a:t>
            </a:r>
            <a:br>
              <a:rPr lang="en-US" sz="2800">
                <a:latin typeface="Annie Use Your Telescope"/>
                <a:ea typeface="Annie Use Your Telescope"/>
                <a:cs typeface="Annie Use Your Telescope"/>
                <a:sym typeface="Annie Use Your Telescope"/>
              </a:rPr>
            </a:br>
            <a:br>
              <a:rPr lang="en-US" sz="2800">
                <a:latin typeface="Annie Use Your Telescope"/>
                <a:ea typeface="Annie Use Your Telescope"/>
                <a:cs typeface="Annie Use Your Telescope"/>
                <a:sym typeface="Annie Use Your Telescope"/>
              </a:rPr>
            </a:br>
            <a:r>
              <a:rPr lang="en-US" sz="2800">
                <a:solidFill>
                  <a:schemeClr val="dk1"/>
                </a:solidFill>
                <a:latin typeface="Annie Use Your Telescope"/>
                <a:ea typeface="Annie Use Your Telescope"/>
                <a:cs typeface="Annie Use Your Telescope"/>
                <a:sym typeface="Annie Use Your Telescope"/>
              </a:rPr>
              <a:t>NOBODY gets there alone. EVERYBODY needs support and encouragement. </a:t>
            </a:r>
            <a:endParaRPr sz="2800">
              <a:latin typeface="Annie Use Your Telescope"/>
              <a:ea typeface="Annie Use Your Telescope"/>
              <a:cs typeface="Annie Use Your Telescope"/>
              <a:sym typeface="Annie Use Your Telescop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p62"/>
          <p:cNvPicPr preferRelativeResize="0"/>
          <p:nvPr/>
        </p:nvPicPr>
        <p:blipFill>
          <a:blip r:embed="rId3">
            <a:alphaModFix/>
          </a:blip>
          <a:stretch>
            <a:fillRect/>
          </a:stretch>
        </p:blipFill>
        <p:spPr>
          <a:xfrm>
            <a:off x="2073712" y="1290500"/>
            <a:ext cx="4693975" cy="5349175"/>
          </a:xfrm>
          <a:prstGeom prst="rect">
            <a:avLst/>
          </a:prstGeom>
          <a:noFill/>
          <a:ln>
            <a:noFill/>
          </a:ln>
          <a:effectLst>
            <a:outerShdw blurRad="57150" dist="19050" dir="5400000" algn="bl" rotWithShape="0">
              <a:srgbClr val="000000">
                <a:alpha val="50000"/>
              </a:srgbClr>
            </a:outerShdw>
          </a:effectLst>
        </p:spPr>
      </p:pic>
      <p:sp>
        <p:nvSpPr>
          <p:cNvPr id="419" name="Google Shape;419;p6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20" name="Google Shape;420;p6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421" name="Google Shape;421;p62"/>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22" name="Google Shape;422;p62"/>
          <p:cNvSpPr txBox="1">
            <a:spLocks noGrp="1"/>
          </p:cNvSpPr>
          <p:nvPr>
            <p:ph type="title"/>
          </p:nvPr>
        </p:nvSpPr>
        <p:spPr>
          <a:xfrm>
            <a:off x="30589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b="1">
                <a:solidFill>
                  <a:srgbClr val="FFFFFF"/>
                </a:solidFill>
                <a:latin typeface="Lexend"/>
                <a:ea typeface="Lexend"/>
                <a:cs typeface="Lexend"/>
                <a:sym typeface="Lexend"/>
              </a:rPr>
              <a:t>Worksheet:</a:t>
            </a:r>
            <a:endParaRPr b="1">
              <a:latin typeface="Lexend"/>
              <a:ea typeface="Lexend"/>
              <a:cs typeface="Lexend"/>
              <a:sym typeface="Lexend"/>
            </a:endParaRPr>
          </a:p>
        </p:txBody>
      </p:sp>
      <p:sp>
        <p:nvSpPr>
          <p:cNvPr id="423" name="Google Shape;423;p62"/>
          <p:cNvSpPr/>
          <p:nvPr/>
        </p:nvSpPr>
        <p:spPr>
          <a:xfrm>
            <a:off x="1197700" y="2854450"/>
            <a:ext cx="6966000" cy="19353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24" name="Google Shape;424;p62"/>
          <p:cNvSpPr txBox="1"/>
          <p:nvPr/>
        </p:nvSpPr>
        <p:spPr>
          <a:xfrm>
            <a:off x="1633000" y="2645550"/>
            <a:ext cx="6587100" cy="1719300"/>
          </a:xfrm>
          <a:prstGeom prst="rect">
            <a:avLst/>
          </a:prstGeom>
          <a:solidFill>
            <a:srgbClr val="FF9900"/>
          </a:solidFill>
          <a:ln>
            <a:noFill/>
          </a:ln>
        </p:spPr>
        <p:txBody>
          <a:bodyPr spcFirstLastPara="1" wrap="square" lIns="91425" tIns="45700" rIns="91425" bIns="45700" anchor="t" anchorCtr="0">
            <a:noAutofit/>
          </a:bodyPr>
          <a:lstStyle/>
          <a:p>
            <a:pPr marL="342900" lvl="0" indent="-342900" algn="ctr" rtl="0">
              <a:spcBef>
                <a:spcPts val="560"/>
              </a:spcBef>
              <a:spcAft>
                <a:spcPts val="0"/>
              </a:spcAft>
              <a:buNone/>
            </a:pPr>
            <a:br>
              <a:rPr lang="en-US" sz="4000">
                <a:solidFill>
                  <a:srgbClr val="FFFFFF"/>
                </a:solidFill>
                <a:latin typeface="Annie Use Your Telescope"/>
                <a:ea typeface="Annie Use Your Telescope"/>
                <a:cs typeface="Annie Use Your Telescope"/>
                <a:sym typeface="Annie Use Your Telescope"/>
              </a:rPr>
            </a:br>
            <a:r>
              <a:rPr lang="en-US" sz="4000">
                <a:solidFill>
                  <a:srgbClr val="FFFFFF"/>
                </a:solidFill>
                <a:latin typeface="Annie Use Your Telescope"/>
                <a:ea typeface="Annie Use Your Telescope"/>
                <a:cs typeface="Annie Use Your Telescope"/>
                <a:sym typeface="Annie Use Your Telescope"/>
              </a:rPr>
              <a:t>When I feel stressed, I ….</a:t>
            </a:r>
            <a:endParaRPr sz="4400">
              <a:solidFill>
                <a:srgbClr val="FFFFFF"/>
              </a:solidFill>
              <a:latin typeface="Annie Use Your Telescope"/>
              <a:ea typeface="Annie Use Your Telescope"/>
              <a:cs typeface="Annie Use Your Telescope"/>
              <a:sym typeface="Annie Use Your Telescop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3"/>
          <p:cNvSpPr/>
          <p:nvPr/>
        </p:nvSpPr>
        <p:spPr>
          <a:xfrm>
            <a:off x="2201250" y="1797388"/>
            <a:ext cx="4893900" cy="42573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0" name="Google Shape;430;p6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31" name="Google Shape;431;p63"/>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432" name="Google Shape;432;p63"/>
          <p:cNvSpPr txBox="1"/>
          <p:nvPr/>
        </p:nvSpPr>
        <p:spPr>
          <a:xfrm>
            <a:off x="5914300" y="6465495"/>
            <a:ext cx="3584100" cy="386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33" name="Google Shape;433;p63"/>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Emotions &amp; Conflict</a:t>
            </a:r>
            <a:endParaRPr>
              <a:latin typeface="Lexend Thin"/>
              <a:ea typeface="Lexend Thin"/>
              <a:cs typeface="Lexend Thin"/>
              <a:sym typeface="Lexend Thin"/>
            </a:endParaRPr>
          </a:p>
        </p:txBody>
      </p:sp>
      <p:sp>
        <p:nvSpPr>
          <p:cNvPr id="434" name="Google Shape;434;p63"/>
          <p:cNvSpPr txBox="1"/>
          <p:nvPr/>
        </p:nvSpPr>
        <p:spPr>
          <a:xfrm>
            <a:off x="2325900" y="2843463"/>
            <a:ext cx="4492200" cy="32112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0"/>
              </a:spcBef>
              <a:spcAft>
                <a:spcPts val="0"/>
              </a:spcAft>
              <a:buClr>
                <a:schemeClr val="dk2"/>
              </a:buClr>
              <a:buSzPts val="2200"/>
              <a:buFont typeface="Annie Use Your Telescope"/>
              <a:buChar char="❏"/>
            </a:pPr>
            <a:r>
              <a:rPr lang="en-US" sz="2200">
                <a:solidFill>
                  <a:schemeClr val="dk2"/>
                </a:solidFill>
                <a:latin typeface="Annie Use Your Telescope"/>
                <a:ea typeface="Annie Use Your Telescope"/>
                <a:cs typeface="Annie Use Your Telescope"/>
                <a:sym typeface="Annie Use Your Telescope"/>
              </a:rPr>
              <a:t>Emotions and stress can lead to conflict.</a:t>
            </a:r>
            <a:br>
              <a:rPr lang="en-US" sz="2200">
                <a:solidFill>
                  <a:schemeClr val="dk2"/>
                </a:solidFill>
                <a:latin typeface="Annie Use Your Telescope"/>
                <a:ea typeface="Annie Use Your Telescope"/>
                <a:cs typeface="Annie Use Your Telescope"/>
                <a:sym typeface="Annie Use Your Telescope"/>
              </a:rPr>
            </a:br>
            <a:endParaRPr sz="2200">
              <a:solidFill>
                <a:schemeClr val="dk2"/>
              </a:solidFill>
              <a:latin typeface="Annie Use Your Telescope"/>
              <a:ea typeface="Annie Use Your Telescope"/>
              <a:cs typeface="Annie Use Your Telescope"/>
              <a:sym typeface="Annie Use Your Telescope"/>
            </a:endParaRPr>
          </a:p>
          <a:p>
            <a:pPr marL="457200" lvl="0" indent="-368300" algn="l" rtl="0">
              <a:spcBef>
                <a:spcPts val="0"/>
              </a:spcBef>
              <a:spcAft>
                <a:spcPts val="0"/>
              </a:spcAft>
              <a:buClr>
                <a:schemeClr val="dk2"/>
              </a:buClr>
              <a:buSzPts val="2200"/>
              <a:buFont typeface="Annie Use Your Telescope"/>
              <a:buChar char="❏"/>
            </a:pPr>
            <a:r>
              <a:rPr lang="en-US" sz="2200">
                <a:solidFill>
                  <a:schemeClr val="dk2"/>
                </a:solidFill>
                <a:latin typeface="Annie Use Your Telescope"/>
                <a:ea typeface="Annie Use Your Telescope"/>
                <a:cs typeface="Annie Use Your Telescope"/>
                <a:sym typeface="Annie Use Your Telescope"/>
              </a:rPr>
              <a:t>Conflict is normal and is a part of human relationships.</a:t>
            </a:r>
            <a:br>
              <a:rPr lang="en-US" sz="2200">
                <a:solidFill>
                  <a:schemeClr val="dk2"/>
                </a:solidFill>
                <a:latin typeface="Annie Use Your Telescope"/>
                <a:ea typeface="Annie Use Your Telescope"/>
                <a:cs typeface="Annie Use Your Telescope"/>
                <a:sym typeface="Annie Use Your Telescope"/>
              </a:rPr>
            </a:br>
            <a:endParaRPr sz="2200">
              <a:solidFill>
                <a:schemeClr val="dk2"/>
              </a:solidFill>
              <a:latin typeface="Annie Use Your Telescope"/>
              <a:ea typeface="Annie Use Your Telescope"/>
              <a:cs typeface="Annie Use Your Telescope"/>
              <a:sym typeface="Annie Use Your Telescope"/>
            </a:endParaRPr>
          </a:p>
          <a:p>
            <a:pPr marL="457200" marR="0" lvl="0" indent="-368300" algn="l" rtl="0">
              <a:lnSpc>
                <a:spcPct val="100000"/>
              </a:lnSpc>
              <a:spcBef>
                <a:spcPts val="0"/>
              </a:spcBef>
              <a:spcAft>
                <a:spcPts val="0"/>
              </a:spcAft>
              <a:buClr>
                <a:schemeClr val="dk2"/>
              </a:buClr>
              <a:buSzPts val="2200"/>
              <a:buFont typeface="Annie Use Your Telescope"/>
              <a:buChar char="❏"/>
            </a:pPr>
            <a:r>
              <a:rPr lang="en-US" sz="2200">
                <a:solidFill>
                  <a:schemeClr val="dk2"/>
                </a:solidFill>
                <a:latin typeface="Annie Use Your Telescope"/>
                <a:ea typeface="Annie Use Your Telescope"/>
                <a:cs typeface="Annie Use Your Telescope"/>
                <a:sym typeface="Annie Use Your Telescope"/>
              </a:rPr>
              <a:t>What is important is how conflict is approached and dealt with.</a:t>
            </a:r>
            <a:endParaRPr sz="2200">
              <a:solidFill>
                <a:schemeClr val="dk2"/>
              </a:solidFill>
              <a:latin typeface="Annie Use Your Telescope"/>
              <a:ea typeface="Annie Use Your Telescope"/>
              <a:cs typeface="Annie Use Your Telescope"/>
              <a:sym typeface="Annie Use Your Telescope"/>
            </a:endParaRPr>
          </a:p>
          <a:p>
            <a:pPr marL="0" lvl="0" indent="0" algn="l" rtl="0">
              <a:lnSpc>
                <a:spcPct val="115000"/>
              </a:lnSpc>
              <a:spcBef>
                <a:spcPts val="0"/>
              </a:spcBef>
              <a:spcAft>
                <a:spcPts val="0"/>
              </a:spcAft>
              <a:buNone/>
            </a:pPr>
            <a:endParaRPr sz="2000">
              <a:solidFill>
                <a:schemeClr val="dk2"/>
              </a:solidFill>
              <a:latin typeface="Annie Use Your Telescope"/>
              <a:ea typeface="Annie Use Your Telescope"/>
              <a:cs typeface="Annie Use Your Telescope"/>
              <a:sym typeface="Annie Use Your Telescope"/>
            </a:endParaRPr>
          </a:p>
        </p:txBody>
      </p:sp>
      <p:pic>
        <p:nvPicPr>
          <p:cNvPr id="435" name="Google Shape;435;p63"/>
          <p:cNvPicPr preferRelativeResize="0"/>
          <p:nvPr/>
        </p:nvPicPr>
        <p:blipFill rotWithShape="1">
          <a:blip r:embed="rId3">
            <a:alphaModFix/>
          </a:blip>
          <a:srcRect l="11504"/>
          <a:stretch/>
        </p:blipFill>
        <p:spPr>
          <a:xfrm flipH="1">
            <a:off x="6976430" y="4184325"/>
            <a:ext cx="2084843" cy="2664700"/>
          </a:xfrm>
          <a:prstGeom prst="rect">
            <a:avLst/>
          </a:prstGeom>
          <a:noFill/>
          <a:ln>
            <a:noFill/>
          </a:ln>
        </p:spPr>
      </p:pic>
      <p:sp>
        <p:nvSpPr>
          <p:cNvPr id="436" name="Google Shape;436;p63"/>
          <p:cNvSpPr txBox="1"/>
          <p:nvPr/>
        </p:nvSpPr>
        <p:spPr>
          <a:xfrm>
            <a:off x="2748600" y="1877025"/>
            <a:ext cx="3584100" cy="77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u="sng">
                <a:solidFill>
                  <a:schemeClr val="dk2"/>
                </a:solidFill>
                <a:latin typeface="Annie Use Your Telescope"/>
                <a:ea typeface="Annie Use Your Telescope"/>
                <a:cs typeface="Annie Use Your Telescope"/>
                <a:sym typeface="Annie Use Your Telescope"/>
              </a:rPr>
              <a:t>To know:</a:t>
            </a:r>
            <a:endParaRPr sz="3200" u="sng">
              <a:solidFill>
                <a:schemeClr val="dk2"/>
              </a:solidFill>
              <a:latin typeface="Annie Use Your Telescope"/>
              <a:ea typeface="Annie Use Your Telescope"/>
              <a:cs typeface="Annie Use Your Telescope"/>
              <a:sym typeface="Annie Use Your Telescope"/>
            </a:endParaRPr>
          </a:p>
        </p:txBody>
      </p:sp>
      <p:pic>
        <p:nvPicPr>
          <p:cNvPr id="437" name="Google Shape;437;p63"/>
          <p:cNvPicPr preferRelativeResize="0"/>
          <p:nvPr/>
        </p:nvPicPr>
        <p:blipFill rotWithShape="1">
          <a:blip r:embed="rId3">
            <a:alphaModFix/>
          </a:blip>
          <a:srcRect l="11504"/>
          <a:stretch/>
        </p:blipFill>
        <p:spPr>
          <a:xfrm>
            <a:off x="61075" y="4187500"/>
            <a:ext cx="2084849" cy="2664700"/>
          </a:xfrm>
          <a:prstGeom prst="rect">
            <a:avLst/>
          </a:prstGeom>
          <a:noFill/>
          <a:ln>
            <a:noFill/>
          </a:ln>
        </p:spPr>
      </p:pic>
      <p:sp>
        <p:nvSpPr>
          <p:cNvPr id="438" name="Google Shape;438;p63"/>
          <p:cNvSpPr/>
          <p:nvPr/>
        </p:nvSpPr>
        <p:spPr>
          <a:xfrm>
            <a:off x="146050" y="3188773"/>
            <a:ext cx="1712772" cy="1751328"/>
          </a:xfrm>
          <a:prstGeom prst="irregularSeal1">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9" name="Google Shape;439;p63"/>
          <p:cNvSpPr/>
          <p:nvPr/>
        </p:nvSpPr>
        <p:spPr>
          <a:xfrm>
            <a:off x="7285175" y="3317048"/>
            <a:ext cx="1712772" cy="1751328"/>
          </a:xfrm>
          <a:prstGeom prst="irregularSeal1">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6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46" name="Google Shape;446;p64"/>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47" name="Google Shape;447;p6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48" name="Google Shape;448;p64"/>
          <p:cNvSpPr txBox="1"/>
          <p:nvPr/>
        </p:nvSpPr>
        <p:spPr>
          <a:xfrm>
            <a:off x="304740" y="5621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Conflict Resolution</a:t>
            </a:r>
            <a:endParaRPr>
              <a:latin typeface="Lexend Thin"/>
              <a:ea typeface="Lexend Thin"/>
              <a:cs typeface="Lexend Thin"/>
              <a:sym typeface="Lexend Thin"/>
            </a:endParaRPr>
          </a:p>
        </p:txBody>
      </p:sp>
      <p:sp>
        <p:nvSpPr>
          <p:cNvPr id="449" name="Google Shape;449;p64"/>
          <p:cNvSpPr/>
          <p:nvPr/>
        </p:nvSpPr>
        <p:spPr>
          <a:xfrm>
            <a:off x="-5075" y="1733648"/>
            <a:ext cx="3048000" cy="34527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0" name="Google Shape;450;p64"/>
          <p:cNvSpPr/>
          <p:nvPr/>
        </p:nvSpPr>
        <p:spPr>
          <a:xfrm>
            <a:off x="3062650" y="1736627"/>
            <a:ext cx="3048000" cy="3452700"/>
          </a:xfrm>
          <a:prstGeom prst="rect">
            <a:avLst/>
          </a:prstGeom>
          <a:solidFill>
            <a:srgbClr val="D9EAD3"/>
          </a:solidFill>
          <a:ln w="38100" cap="flat" cmpd="sng">
            <a:solidFill>
              <a:srgbClr val="D9EAD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1" name="Google Shape;451;p64"/>
          <p:cNvSpPr/>
          <p:nvPr/>
        </p:nvSpPr>
        <p:spPr>
          <a:xfrm>
            <a:off x="6024900" y="1736650"/>
            <a:ext cx="3048000" cy="3452700"/>
          </a:xfrm>
          <a:prstGeom prst="rect">
            <a:avLst/>
          </a:prstGeom>
          <a:solidFill>
            <a:srgbClr val="CFE2F3"/>
          </a:solidFill>
          <a:ln w="38100" cap="flat" cmpd="sng">
            <a:solidFill>
              <a:srgbClr val="CFE2F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2" name="Google Shape;452;p64"/>
          <p:cNvSpPr/>
          <p:nvPr/>
        </p:nvSpPr>
        <p:spPr>
          <a:xfrm>
            <a:off x="1001900" y="1437537"/>
            <a:ext cx="628200" cy="628200"/>
          </a:xfrm>
          <a:prstGeom prst="ellipse">
            <a:avLst/>
          </a:prstGeom>
          <a:solidFill>
            <a:srgbClr val="FF99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3" name="Google Shape;453;p64"/>
          <p:cNvSpPr txBox="1"/>
          <p:nvPr/>
        </p:nvSpPr>
        <p:spPr>
          <a:xfrm>
            <a:off x="178388" y="2038438"/>
            <a:ext cx="2737200" cy="205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latin typeface="Annie Use Your Telescope"/>
                <a:ea typeface="Annie Use Your Telescope"/>
                <a:cs typeface="Annie Use Your Telescope"/>
                <a:sym typeface="Annie Use Your Telescope"/>
              </a:rPr>
              <a:t>  </a:t>
            </a:r>
            <a:r>
              <a:rPr lang="en-US" sz="3000">
                <a:solidFill>
                  <a:srgbClr val="7C7DAD"/>
                </a:solidFill>
                <a:latin typeface="Lexend ExtraLight"/>
                <a:ea typeface="Lexend ExtraLight"/>
                <a:cs typeface="Lexend ExtraLight"/>
                <a:sym typeface="Lexend ExtraLight"/>
              </a:rPr>
              <a:t>   😡😰😩 </a:t>
            </a:r>
            <a:br>
              <a:rPr lang="en-US" sz="3000">
                <a:solidFill>
                  <a:srgbClr val="7C7DAD"/>
                </a:solidFill>
                <a:latin typeface="Lexend ExtraLight"/>
                <a:ea typeface="Lexend ExtraLight"/>
                <a:cs typeface="Lexend ExtraLight"/>
                <a:sym typeface="Lexend ExtraLight"/>
              </a:rPr>
            </a:br>
            <a:r>
              <a:rPr lang="en-US" sz="2300">
                <a:solidFill>
                  <a:schemeClr val="dk2"/>
                </a:solidFill>
                <a:latin typeface="Annie Use Your Telescope"/>
                <a:ea typeface="Annie Use Your Telescope"/>
                <a:cs typeface="Annie Use Your Telescope"/>
                <a:sym typeface="Annie Use Your Telescope"/>
              </a:rPr>
              <a:t>Name your emotion.</a:t>
            </a:r>
            <a:br>
              <a:rPr lang="en-US" sz="2000" b="1">
                <a:solidFill>
                  <a:schemeClr val="dk2"/>
                </a:solidFill>
                <a:latin typeface="Annie Use Your Telescope"/>
                <a:ea typeface="Annie Use Your Telescope"/>
                <a:cs typeface="Annie Use Your Telescope"/>
                <a:sym typeface="Annie Use Your Telescope"/>
              </a:rPr>
            </a:br>
            <a:br>
              <a:rPr lang="en-US" sz="2000" b="1">
                <a:solidFill>
                  <a:srgbClr val="202124"/>
                </a:solidFill>
                <a:latin typeface="Annie Use Your Telescope"/>
                <a:ea typeface="Annie Use Your Telescope"/>
                <a:cs typeface="Annie Use Your Telescope"/>
                <a:sym typeface="Annie Use Your Telescope"/>
              </a:rPr>
            </a:br>
            <a:r>
              <a:rPr lang="en-US" sz="2000">
                <a:solidFill>
                  <a:srgbClr val="202124"/>
                </a:solidFill>
                <a:latin typeface="Annie Use Your Telescope"/>
                <a:ea typeface="Annie Use Your Telescope"/>
                <a:cs typeface="Annie Use Your Telescope"/>
                <a:sym typeface="Annie Use Your Telescope"/>
              </a:rPr>
              <a:t>W</a:t>
            </a:r>
            <a:r>
              <a:rPr lang="en-US" sz="2000">
                <a:solidFill>
                  <a:srgbClr val="222222"/>
                </a:solidFill>
                <a:latin typeface="Annie Use Your Telescope"/>
                <a:ea typeface="Annie Use Your Telescope"/>
                <a:cs typeface="Annie Use Your Telescope"/>
                <a:sym typeface="Annie Use Your Telescope"/>
              </a:rPr>
              <a:t>hen you can name the emotion you feel, you can better communicate your needs.</a:t>
            </a:r>
            <a:endParaRPr sz="2700">
              <a:latin typeface="Annie Use Your Telescope"/>
              <a:ea typeface="Annie Use Your Telescope"/>
              <a:cs typeface="Annie Use Your Telescope"/>
              <a:sym typeface="Annie Use Your Telescope"/>
            </a:endParaRPr>
          </a:p>
        </p:txBody>
      </p:sp>
      <p:sp>
        <p:nvSpPr>
          <p:cNvPr id="454" name="Google Shape;454;p64"/>
          <p:cNvSpPr txBox="1"/>
          <p:nvPr/>
        </p:nvSpPr>
        <p:spPr>
          <a:xfrm>
            <a:off x="3167188" y="1945138"/>
            <a:ext cx="2610300" cy="25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595959"/>
              </a:buClr>
              <a:buSzPts val="600"/>
              <a:buFont typeface="Calibri"/>
              <a:buNone/>
            </a:pPr>
            <a:r>
              <a:rPr lang="en-US" sz="3200">
                <a:solidFill>
                  <a:srgbClr val="7C7DAD"/>
                </a:solidFill>
                <a:latin typeface="Lexend ExtraLight"/>
                <a:ea typeface="Lexend ExtraLight"/>
                <a:cs typeface="Lexend ExtraLight"/>
                <a:sym typeface="Lexend ExtraLight"/>
              </a:rPr>
              <a:t> </a:t>
            </a:r>
            <a:r>
              <a:rPr lang="en-US" sz="2300">
                <a:solidFill>
                  <a:srgbClr val="202124"/>
                </a:solidFill>
                <a:latin typeface="Annie Use Your Telescope"/>
                <a:ea typeface="Annie Use Your Telescope"/>
                <a:cs typeface="Annie Use Your Telescope"/>
                <a:sym typeface="Annie Use Your Telescope"/>
              </a:rPr>
              <a:t>  </a:t>
            </a:r>
            <a:r>
              <a:rPr lang="en-US" sz="2300" b="1">
                <a:solidFill>
                  <a:srgbClr val="202124"/>
                </a:solidFill>
                <a:latin typeface="Annie Use Your Telescope"/>
                <a:ea typeface="Annie Use Your Telescope"/>
                <a:cs typeface="Annie Use Your Telescope"/>
                <a:sym typeface="Annie Use Your Telescope"/>
              </a:rPr>
              <a:t>     </a:t>
            </a:r>
            <a:br>
              <a:rPr lang="en-US" sz="2300" b="1">
                <a:solidFill>
                  <a:srgbClr val="202124"/>
                </a:solidFill>
                <a:latin typeface="Annie Use Your Telescope"/>
                <a:ea typeface="Annie Use Your Telescope"/>
                <a:cs typeface="Annie Use Your Telescope"/>
                <a:sym typeface="Annie Use Your Telescope"/>
              </a:rPr>
            </a:br>
            <a:r>
              <a:rPr lang="en-US" sz="2300" b="1">
                <a:solidFill>
                  <a:srgbClr val="202124"/>
                </a:solidFill>
                <a:latin typeface="Annie Use Your Telescope"/>
                <a:ea typeface="Annie Use Your Telescope"/>
                <a:cs typeface="Annie Use Your Telescope"/>
                <a:sym typeface="Annie Use Your Telescope"/>
              </a:rPr>
              <a:t>  </a:t>
            </a:r>
            <a:r>
              <a:rPr lang="en-US" sz="2300" b="1">
                <a:solidFill>
                  <a:schemeClr val="dk2"/>
                </a:solidFill>
                <a:latin typeface="Annie Use Your Telescope"/>
                <a:ea typeface="Annie Use Your Telescope"/>
                <a:cs typeface="Annie Use Your Telescope"/>
                <a:sym typeface="Annie Use Your Telescope"/>
              </a:rPr>
              <a:t>    Listen well. </a:t>
            </a:r>
            <a:br>
              <a:rPr lang="en-US" sz="2300">
                <a:solidFill>
                  <a:srgbClr val="222222"/>
                </a:solidFill>
                <a:latin typeface="Annie Use Your Telescope"/>
                <a:ea typeface="Annie Use Your Telescope"/>
                <a:cs typeface="Annie Use Your Telescope"/>
                <a:sym typeface="Annie Use Your Telescope"/>
              </a:rPr>
            </a:br>
            <a:br>
              <a:rPr lang="en-US" sz="2300">
                <a:solidFill>
                  <a:srgbClr val="222222"/>
                </a:solidFill>
                <a:latin typeface="Annie Use Your Telescope"/>
                <a:ea typeface="Annie Use Your Telescope"/>
                <a:cs typeface="Annie Use Your Telescope"/>
                <a:sym typeface="Annie Use Your Telescope"/>
              </a:rPr>
            </a:br>
            <a:r>
              <a:rPr lang="en-US" sz="2200">
                <a:solidFill>
                  <a:srgbClr val="222222"/>
                </a:solidFill>
                <a:latin typeface="Annie Use Your Telescope"/>
                <a:ea typeface="Annie Use Your Telescope"/>
                <a:cs typeface="Annie Use Your Telescope"/>
                <a:sym typeface="Annie Use Your Telescope"/>
              </a:rPr>
              <a:t>U</a:t>
            </a:r>
            <a:r>
              <a:rPr lang="en-US" sz="2200">
                <a:solidFill>
                  <a:srgbClr val="000000"/>
                </a:solidFill>
                <a:latin typeface="Annie Use Your Telescope"/>
                <a:ea typeface="Annie Use Your Telescope"/>
                <a:cs typeface="Annie Use Your Telescope"/>
                <a:sym typeface="Annie Use Your Telescope"/>
              </a:rPr>
              <a:t>se your power of imagination to picture things from their view.</a:t>
            </a:r>
            <a:r>
              <a:rPr lang="en-US" sz="2300">
                <a:solidFill>
                  <a:srgbClr val="000000"/>
                </a:solidFill>
                <a:latin typeface="Annie Use Your Telescope"/>
                <a:ea typeface="Annie Use Your Telescope"/>
                <a:cs typeface="Annie Use Your Telescope"/>
                <a:sym typeface="Annie Use Your Telescope"/>
              </a:rPr>
              <a:t> </a:t>
            </a:r>
            <a:endParaRPr sz="2300">
              <a:solidFill>
                <a:srgbClr val="000000"/>
              </a:solidFill>
              <a:latin typeface="Annie Use Your Telescope"/>
              <a:ea typeface="Annie Use Your Telescope"/>
              <a:cs typeface="Annie Use Your Telescope"/>
              <a:sym typeface="Annie Use Your Telescope"/>
            </a:endParaRPr>
          </a:p>
        </p:txBody>
      </p:sp>
      <p:sp>
        <p:nvSpPr>
          <p:cNvPr id="455" name="Google Shape;455;p64"/>
          <p:cNvSpPr txBox="1"/>
          <p:nvPr/>
        </p:nvSpPr>
        <p:spPr>
          <a:xfrm>
            <a:off x="1070450" y="1469488"/>
            <a:ext cx="491100" cy="4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Annie Use Your Telescope"/>
                <a:ea typeface="Annie Use Your Telescope"/>
                <a:cs typeface="Annie Use Your Telescope"/>
                <a:sym typeface="Annie Use Your Telescope"/>
              </a:rPr>
              <a:t>#1</a:t>
            </a:r>
            <a:endParaRPr sz="2300">
              <a:latin typeface="Annie Use Your Telescope"/>
              <a:ea typeface="Annie Use Your Telescope"/>
              <a:cs typeface="Annie Use Your Telescope"/>
              <a:sym typeface="Annie Use Your Telescope"/>
            </a:endParaRPr>
          </a:p>
        </p:txBody>
      </p:sp>
      <p:sp>
        <p:nvSpPr>
          <p:cNvPr id="456" name="Google Shape;456;p64"/>
          <p:cNvSpPr txBox="1"/>
          <p:nvPr/>
        </p:nvSpPr>
        <p:spPr>
          <a:xfrm>
            <a:off x="6181475" y="2294325"/>
            <a:ext cx="2610300" cy="272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595959"/>
              </a:buClr>
              <a:buSzPts val="600"/>
              <a:buFont typeface="Calibri"/>
              <a:buNone/>
            </a:pPr>
            <a:r>
              <a:rPr lang="en-US" sz="3200">
                <a:solidFill>
                  <a:srgbClr val="7C7DAD"/>
                </a:solidFill>
                <a:latin typeface="Lexend ExtraLight"/>
                <a:ea typeface="Lexend ExtraLight"/>
                <a:cs typeface="Lexend ExtraLight"/>
                <a:sym typeface="Lexend ExtraLight"/>
              </a:rPr>
              <a:t>  </a:t>
            </a:r>
            <a:r>
              <a:rPr lang="en-US" sz="2300" b="1">
                <a:solidFill>
                  <a:schemeClr val="dk2"/>
                </a:solidFill>
                <a:latin typeface="Annie Use Your Telescope"/>
                <a:ea typeface="Annie Use Your Telescope"/>
                <a:cs typeface="Annie Use Your Telescope"/>
                <a:sym typeface="Annie Use Your Telescope"/>
              </a:rPr>
              <a:t>Stick to the facts!</a:t>
            </a:r>
            <a:r>
              <a:rPr lang="en-US" sz="2300" b="1">
                <a:solidFill>
                  <a:srgbClr val="222222"/>
                </a:solidFill>
                <a:latin typeface="Annie Use Your Telescope"/>
                <a:ea typeface="Annie Use Your Telescope"/>
                <a:cs typeface="Annie Use Your Telescope"/>
                <a:sym typeface="Annie Use Your Telescope"/>
              </a:rPr>
              <a:t> </a:t>
            </a:r>
            <a:br>
              <a:rPr lang="en-US" sz="2300" b="1">
                <a:solidFill>
                  <a:srgbClr val="222222"/>
                </a:solidFill>
                <a:latin typeface="Annie Use Your Telescope"/>
                <a:ea typeface="Annie Use Your Telescope"/>
                <a:cs typeface="Annie Use Your Telescope"/>
                <a:sym typeface="Annie Use Your Telescope"/>
              </a:rPr>
            </a:br>
            <a:br>
              <a:rPr lang="en-US" sz="2300">
                <a:solidFill>
                  <a:srgbClr val="222222"/>
                </a:solidFill>
                <a:latin typeface="Annie Use Your Telescope"/>
                <a:ea typeface="Annie Use Your Telescope"/>
                <a:cs typeface="Annie Use Your Telescope"/>
                <a:sym typeface="Annie Use Your Telescope"/>
              </a:rPr>
            </a:br>
            <a:r>
              <a:rPr lang="en-US" sz="2200">
                <a:solidFill>
                  <a:srgbClr val="222222"/>
                </a:solidFill>
                <a:latin typeface="Annie Use Your Telescope"/>
                <a:ea typeface="Annie Use Your Telescope"/>
                <a:cs typeface="Annie Use Your Telescope"/>
                <a:sym typeface="Annie Use Your Telescope"/>
              </a:rPr>
              <a:t>Be specific about what is bothering you and how it made you feel. </a:t>
            </a:r>
            <a:endParaRPr sz="2200">
              <a:solidFill>
                <a:srgbClr val="202124"/>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000"/>
          </a:p>
        </p:txBody>
      </p:sp>
      <p:sp>
        <p:nvSpPr>
          <p:cNvPr id="457" name="Google Shape;457;p64"/>
          <p:cNvSpPr/>
          <p:nvPr/>
        </p:nvSpPr>
        <p:spPr>
          <a:xfrm>
            <a:off x="4247663" y="1437537"/>
            <a:ext cx="628200" cy="628200"/>
          </a:xfrm>
          <a:prstGeom prst="ellipse">
            <a:avLst/>
          </a:prstGeom>
          <a:solidFill>
            <a:schemeClr val="accent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8" name="Google Shape;458;p64"/>
          <p:cNvSpPr txBox="1"/>
          <p:nvPr/>
        </p:nvSpPr>
        <p:spPr>
          <a:xfrm>
            <a:off x="4316213" y="1469488"/>
            <a:ext cx="491100" cy="4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Annie Use Your Telescope"/>
                <a:ea typeface="Annie Use Your Telescope"/>
                <a:cs typeface="Annie Use Your Telescope"/>
                <a:sym typeface="Annie Use Your Telescope"/>
              </a:rPr>
              <a:t>#2</a:t>
            </a:r>
            <a:endParaRPr sz="2300">
              <a:latin typeface="Annie Use Your Telescope"/>
              <a:ea typeface="Annie Use Your Telescope"/>
              <a:cs typeface="Annie Use Your Telescope"/>
              <a:sym typeface="Annie Use Your Telescope"/>
            </a:endParaRPr>
          </a:p>
        </p:txBody>
      </p:sp>
      <p:sp>
        <p:nvSpPr>
          <p:cNvPr id="459" name="Google Shape;459;p64"/>
          <p:cNvSpPr/>
          <p:nvPr/>
        </p:nvSpPr>
        <p:spPr>
          <a:xfrm>
            <a:off x="7089775" y="1437537"/>
            <a:ext cx="628200" cy="628200"/>
          </a:xfrm>
          <a:prstGeom prst="ellipse">
            <a:avLst/>
          </a:prstGeom>
          <a:solidFill>
            <a:schemeClr val="accent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0" name="Google Shape;460;p64"/>
          <p:cNvSpPr txBox="1"/>
          <p:nvPr/>
        </p:nvSpPr>
        <p:spPr>
          <a:xfrm>
            <a:off x="7158325" y="1469488"/>
            <a:ext cx="491100" cy="4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Annie Use Your Telescope"/>
                <a:ea typeface="Annie Use Your Telescope"/>
                <a:cs typeface="Annie Use Your Telescope"/>
                <a:sym typeface="Annie Use Your Telescope"/>
              </a:rPr>
              <a:t>#3</a:t>
            </a:r>
            <a:endParaRPr sz="2300">
              <a:latin typeface="Annie Use Your Telescope"/>
              <a:ea typeface="Annie Use Your Telescope"/>
              <a:cs typeface="Annie Use Your Telescope"/>
              <a:sym typeface="Annie Use Your Telescop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65"/>
          <p:cNvSpPr/>
          <p:nvPr/>
        </p:nvSpPr>
        <p:spPr>
          <a:xfrm>
            <a:off x="6198475" y="1947775"/>
            <a:ext cx="2628000" cy="26691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7" name="Google Shape;467;p65"/>
          <p:cNvSpPr/>
          <p:nvPr/>
        </p:nvSpPr>
        <p:spPr>
          <a:xfrm>
            <a:off x="914875" y="1242875"/>
            <a:ext cx="4869000" cy="54882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8" name="Google Shape;468;p6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69" name="Google Shape;469;p65"/>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70" name="Google Shape;470;p6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71" name="Google Shape;471;p65"/>
          <p:cNvSpPr txBox="1"/>
          <p:nvPr/>
        </p:nvSpPr>
        <p:spPr>
          <a:xfrm>
            <a:off x="3018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Scripts for conflicts with friends</a:t>
            </a:r>
            <a:endParaRPr>
              <a:latin typeface="Lexend Thin"/>
              <a:ea typeface="Lexend Thin"/>
              <a:cs typeface="Lexend Thin"/>
              <a:sym typeface="Lexend Thin"/>
            </a:endParaRPr>
          </a:p>
        </p:txBody>
      </p:sp>
      <p:sp>
        <p:nvSpPr>
          <p:cNvPr id="472" name="Google Shape;472;p65"/>
          <p:cNvSpPr txBox="1"/>
          <p:nvPr/>
        </p:nvSpPr>
        <p:spPr>
          <a:xfrm>
            <a:off x="1097275" y="1573700"/>
            <a:ext cx="4472400" cy="3057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200" b="1">
                <a:solidFill>
                  <a:srgbClr val="002060"/>
                </a:solidFill>
                <a:latin typeface="Courier New"/>
                <a:ea typeface="Courier New"/>
                <a:cs typeface="Courier New"/>
                <a:sym typeface="Courier New"/>
              </a:rPr>
              <a:t>Where:</a:t>
            </a:r>
            <a:r>
              <a:rPr lang="en-US" sz="2200">
                <a:solidFill>
                  <a:srgbClr val="002060"/>
                </a:solidFill>
                <a:latin typeface="Courier New"/>
                <a:ea typeface="Courier New"/>
                <a:cs typeface="Courier New"/>
                <a:sym typeface="Courier New"/>
              </a:rPr>
              <a:t> </a:t>
            </a:r>
            <a:r>
              <a:rPr lang="en-US" sz="2000">
                <a:solidFill>
                  <a:srgbClr val="002060"/>
                </a:solidFill>
                <a:latin typeface="Courier New"/>
                <a:ea typeface="Courier New"/>
                <a:cs typeface="Courier New"/>
                <a:sym typeface="Courier New"/>
              </a:rPr>
              <a:t>back of the school bus</a:t>
            </a:r>
            <a:br>
              <a:rPr lang="en-US" sz="2000">
                <a:solidFill>
                  <a:srgbClr val="002060"/>
                </a:solidFill>
                <a:latin typeface="Courier New"/>
                <a:ea typeface="Courier New"/>
                <a:cs typeface="Courier New"/>
                <a:sym typeface="Courier New"/>
              </a:rPr>
            </a:br>
            <a:br>
              <a:rPr lang="en-US" sz="2000">
                <a:solidFill>
                  <a:srgbClr val="002060"/>
                </a:solidFill>
                <a:latin typeface="Courier New"/>
                <a:ea typeface="Courier New"/>
                <a:cs typeface="Courier New"/>
                <a:sym typeface="Courier New"/>
              </a:rPr>
            </a:br>
            <a:r>
              <a:rPr lang="en-US" sz="2200" b="1">
                <a:solidFill>
                  <a:srgbClr val="002060"/>
                </a:solidFill>
                <a:latin typeface="Courier New"/>
                <a:ea typeface="Courier New"/>
                <a:cs typeface="Courier New"/>
                <a:sym typeface="Courier New"/>
              </a:rPr>
              <a:t>Scene:</a:t>
            </a:r>
            <a:r>
              <a:rPr lang="en-US" sz="2200">
                <a:solidFill>
                  <a:srgbClr val="002060"/>
                </a:solidFill>
                <a:latin typeface="Courier New"/>
                <a:ea typeface="Courier New"/>
                <a:cs typeface="Courier New"/>
                <a:sym typeface="Courier New"/>
              </a:rPr>
              <a:t> </a:t>
            </a:r>
            <a:r>
              <a:rPr lang="en-US" sz="2000">
                <a:solidFill>
                  <a:srgbClr val="002060"/>
                </a:solidFill>
                <a:latin typeface="Courier New"/>
                <a:ea typeface="Courier New"/>
                <a:cs typeface="Courier New"/>
                <a:sym typeface="Courier New"/>
              </a:rPr>
              <a:t>Raph snatches Mateo’s sunglasses off his head. Mateo tries to snatch them back, but Raph has a firm grip and won’t give them to Mateo. Mateo says he’s going to post something that “everyone will be very interested in seeing” about Raph… </a:t>
            </a:r>
            <a:br>
              <a:rPr lang="en-US" sz="2000">
                <a:solidFill>
                  <a:srgbClr val="002060"/>
                </a:solidFill>
                <a:latin typeface="Courier New"/>
                <a:ea typeface="Courier New"/>
                <a:cs typeface="Courier New"/>
                <a:sym typeface="Courier New"/>
              </a:rPr>
            </a:br>
            <a:br>
              <a:rPr lang="en-US" sz="2000">
                <a:solidFill>
                  <a:srgbClr val="002060"/>
                </a:solidFill>
                <a:latin typeface="Courier New"/>
                <a:ea typeface="Courier New"/>
                <a:cs typeface="Courier New"/>
                <a:sym typeface="Courier New"/>
              </a:rPr>
            </a:br>
            <a:endParaRPr sz="2000">
              <a:solidFill>
                <a:srgbClr val="002060"/>
              </a:solidFill>
              <a:latin typeface="Courier New"/>
              <a:ea typeface="Courier New"/>
              <a:cs typeface="Courier New"/>
              <a:sym typeface="Courier New"/>
            </a:endParaRPr>
          </a:p>
        </p:txBody>
      </p:sp>
      <p:sp>
        <p:nvSpPr>
          <p:cNvPr id="473" name="Google Shape;473;p65"/>
          <p:cNvSpPr txBox="1"/>
          <p:nvPr/>
        </p:nvSpPr>
        <p:spPr>
          <a:xfrm>
            <a:off x="6012475" y="2605375"/>
            <a:ext cx="3000000" cy="1403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400">
                <a:solidFill>
                  <a:srgbClr val="002060"/>
                </a:solidFill>
                <a:latin typeface="Annie Use Your Telescope"/>
                <a:ea typeface="Annie Use Your Telescope"/>
                <a:cs typeface="Annie Use Your Telescope"/>
                <a:sym typeface="Annie Use Your Telescope"/>
              </a:rPr>
              <a:t>What could you say to your friends to help resolve this conflict? </a:t>
            </a:r>
            <a:endParaRPr sz="2400">
              <a:solidFill>
                <a:srgbClr val="002060"/>
              </a:solidFill>
              <a:latin typeface="Annie Use Your Telescope"/>
              <a:ea typeface="Annie Use Your Telescope"/>
              <a:cs typeface="Annie Use Your Telescope"/>
              <a:sym typeface="Annie Use Your Telescop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6"/>
          <p:cNvSpPr/>
          <p:nvPr/>
        </p:nvSpPr>
        <p:spPr>
          <a:xfrm>
            <a:off x="6198475" y="1947775"/>
            <a:ext cx="2628000" cy="26691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0" name="Google Shape;480;p66"/>
          <p:cNvSpPr/>
          <p:nvPr/>
        </p:nvSpPr>
        <p:spPr>
          <a:xfrm>
            <a:off x="914875" y="1242875"/>
            <a:ext cx="4869000" cy="54882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81" name="Google Shape;481;p6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82" name="Google Shape;482;p66"/>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3" name="Google Shape;483;p6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84" name="Google Shape;484;p66"/>
          <p:cNvSpPr txBox="1"/>
          <p:nvPr/>
        </p:nvSpPr>
        <p:spPr>
          <a:xfrm>
            <a:off x="3018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Scripts for conflicts with friends</a:t>
            </a:r>
            <a:endParaRPr>
              <a:latin typeface="Lexend Thin"/>
              <a:ea typeface="Lexend Thin"/>
              <a:cs typeface="Lexend Thin"/>
              <a:sym typeface="Lexend Thin"/>
            </a:endParaRPr>
          </a:p>
        </p:txBody>
      </p:sp>
      <p:sp>
        <p:nvSpPr>
          <p:cNvPr id="485" name="Google Shape;485;p66"/>
          <p:cNvSpPr txBox="1"/>
          <p:nvPr/>
        </p:nvSpPr>
        <p:spPr>
          <a:xfrm>
            <a:off x="1097275" y="1573700"/>
            <a:ext cx="4472400" cy="3057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200" b="1">
                <a:solidFill>
                  <a:srgbClr val="002060"/>
                </a:solidFill>
                <a:latin typeface="Courier New"/>
                <a:ea typeface="Courier New"/>
                <a:cs typeface="Courier New"/>
                <a:sym typeface="Courier New"/>
              </a:rPr>
              <a:t>Where:</a:t>
            </a:r>
            <a:r>
              <a:rPr lang="en-US" sz="2200">
                <a:solidFill>
                  <a:srgbClr val="002060"/>
                </a:solidFill>
                <a:latin typeface="Courier New"/>
                <a:ea typeface="Courier New"/>
                <a:cs typeface="Courier New"/>
                <a:sym typeface="Courier New"/>
              </a:rPr>
              <a:t> Classroom </a:t>
            </a:r>
            <a:endParaRPr sz="2000">
              <a:solidFill>
                <a:srgbClr val="002060"/>
              </a:solidFill>
              <a:latin typeface="Courier New"/>
              <a:ea typeface="Courier New"/>
              <a:cs typeface="Courier New"/>
              <a:sym typeface="Courier New"/>
            </a:endParaRPr>
          </a:p>
          <a:p>
            <a:pPr marL="0" lvl="0" indent="0" algn="l" rtl="0">
              <a:lnSpc>
                <a:spcPct val="115000"/>
              </a:lnSpc>
              <a:spcBef>
                <a:spcPts val="0"/>
              </a:spcBef>
              <a:spcAft>
                <a:spcPts val="0"/>
              </a:spcAft>
              <a:buNone/>
            </a:pPr>
            <a:br>
              <a:rPr lang="en-US" sz="2000">
                <a:solidFill>
                  <a:srgbClr val="002060"/>
                </a:solidFill>
                <a:latin typeface="Courier New"/>
                <a:ea typeface="Courier New"/>
                <a:cs typeface="Courier New"/>
                <a:sym typeface="Courier New"/>
              </a:rPr>
            </a:br>
            <a:r>
              <a:rPr lang="en-US" sz="2200" b="1">
                <a:solidFill>
                  <a:srgbClr val="002060"/>
                </a:solidFill>
                <a:latin typeface="Courier New"/>
                <a:ea typeface="Courier New"/>
                <a:cs typeface="Courier New"/>
                <a:sym typeface="Courier New"/>
              </a:rPr>
              <a:t>Scene:</a:t>
            </a:r>
            <a:r>
              <a:rPr lang="en-US" sz="2200">
                <a:solidFill>
                  <a:srgbClr val="002060"/>
                </a:solidFill>
                <a:latin typeface="Courier New"/>
                <a:ea typeface="Courier New"/>
                <a:cs typeface="Courier New"/>
                <a:sym typeface="Courier New"/>
              </a:rPr>
              <a:t> </a:t>
            </a:r>
            <a:r>
              <a:rPr lang="en-US" sz="2300">
                <a:solidFill>
                  <a:srgbClr val="002060"/>
                </a:solidFill>
                <a:highlight>
                  <a:schemeClr val="lt1"/>
                </a:highlight>
                <a:latin typeface="Courier New"/>
                <a:ea typeface="Courier New"/>
                <a:cs typeface="Courier New"/>
                <a:sym typeface="Courier New"/>
              </a:rPr>
              <a:t>Two guys in your class, Mikey and Omar, are beside you, talking in a really mean way about another guy, Julian, who doesn’t have many friends… </a:t>
            </a:r>
            <a:endParaRPr sz="2300">
              <a:solidFill>
                <a:srgbClr val="002060"/>
              </a:solidFill>
              <a:highlight>
                <a:schemeClr val="lt1"/>
              </a:highlight>
              <a:latin typeface="Courier New"/>
              <a:ea typeface="Courier New"/>
              <a:cs typeface="Courier New"/>
              <a:sym typeface="Courier New"/>
            </a:endParaRPr>
          </a:p>
          <a:p>
            <a:pPr marL="0" lvl="0" indent="0" algn="l" rtl="0">
              <a:lnSpc>
                <a:spcPct val="115000"/>
              </a:lnSpc>
              <a:spcBef>
                <a:spcPts val="0"/>
              </a:spcBef>
              <a:spcAft>
                <a:spcPts val="0"/>
              </a:spcAft>
              <a:buNone/>
            </a:pPr>
            <a:endParaRPr sz="2000">
              <a:solidFill>
                <a:srgbClr val="002060"/>
              </a:solidFill>
              <a:latin typeface="Courier New"/>
              <a:ea typeface="Courier New"/>
              <a:cs typeface="Courier New"/>
              <a:sym typeface="Courier New"/>
            </a:endParaRPr>
          </a:p>
        </p:txBody>
      </p:sp>
      <p:sp>
        <p:nvSpPr>
          <p:cNvPr id="486" name="Google Shape;486;p66"/>
          <p:cNvSpPr txBox="1"/>
          <p:nvPr/>
        </p:nvSpPr>
        <p:spPr>
          <a:xfrm>
            <a:off x="6012475" y="2369675"/>
            <a:ext cx="3000000" cy="1403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400">
                <a:solidFill>
                  <a:srgbClr val="002060"/>
                </a:solidFill>
                <a:latin typeface="Annie Use Your Telescope"/>
                <a:ea typeface="Annie Use Your Telescope"/>
                <a:cs typeface="Annie Use Your Telescope"/>
                <a:sym typeface="Annie Use Your Telescope"/>
              </a:rPr>
              <a:t>What could you say to stop them and help </a:t>
            </a:r>
            <a:br>
              <a:rPr lang="en-US" sz="2400">
                <a:solidFill>
                  <a:srgbClr val="002060"/>
                </a:solidFill>
                <a:latin typeface="Annie Use Your Telescope"/>
                <a:ea typeface="Annie Use Your Telescope"/>
                <a:cs typeface="Annie Use Your Telescope"/>
                <a:sym typeface="Annie Use Your Telescope"/>
              </a:rPr>
            </a:br>
            <a:r>
              <a:rPr lang="en-US" sz="2400">
                <a:solidFill>
                  <a:srgbClr val="002060"/>
                </a:solidFill>
                <a:latin typeface="Annie Use Your Telescope"/>
                <a:ea typeface="Annie Use Your Telescope"/>
                <a:cs typeface="Annie Use Your Telescope"/>
                <a:sym typeface="Annie Use Your Telescope"/>
              </a:rPr>
              <a:t>Julian? </a:t>
            </a:r>
            <a:endParaRPr sz="2400">
              <a:solidFill>
                <a:srgbClr val="002060"/>
              </a:solidFill>
              <a:latin typeface="Annie Use Your Telescope"/>
              <a:ea typeface="Annie Use Your Telescope"/>
              <a:cs typeface="Annie Use Your Telescope"/>
              <a:sym typeface="Annie Use Your Telescop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67"/>
          <p:cNvSpPr/>
          <p:nvPr/>
        </p:nvSpPr>
        <p:spPr>
          <a:xfrm>
            <a:off x="914875" y="1242875"/>
            <a:ext cx="4869000" cy="54882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93" name="Google Shape;493;p6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94" name="Google Shape;494;p67"/>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95" name="Google Shape;495;p6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96" name="Google Shape;496;p67"/>
          <p:cNvSpPr txBox="1"/>
          <p:nvPr/>
        </p:nvSpPr>
        <p:spPr>
          <a:xfrm>
            <a:off x="3018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Scripts for conflicts with family</a:t>
            </a:r>
            <a:endParaRPr>
              <a:latin typeface="Lexend Thin"/>
              <a:ea typeface="Lexend Thin"/>
              <a:cs typeface="Lexend Thin"/>
              <a:sym typeface="Lexend Thin"/>
            </a:endParaRPr>
          </a:p>
        </p:txBody>
      </p:sp>
      <p:sp>
        <p:nvSpPr>
          <p:cNvPr id="497" name="Google Shape;497;p67"/>
          <p:cNvSpPr txBox="1"/>
          <p:nvPr/>
        </p:nvSpPr>
        <p:spPr>
          <a:xfrm>
            <a:off x="1097275" y="1573700"/>
            <a:ext cx="4472400" cy="3057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2000">
              <a:solidFill>
                <a:srgbClr val="002060"/>
              </a:solidFill>
              <a:latin typeface="Courier New"/>
              <a:ea typeface="Courier New"/>
              <a:cs typeface="Courier New"/>
              <a:sym typeface="Courier New"/>
            </a:endParaRPr>
          </a:p>
        </p:txBody>
      </p:sp>
      <p:sp>
        <p:nvSpPr>
          <p:cNvPr id="498" name="Google Shape;498;p67"/>
          <p:cNvSpPr txBox="1"/>
          <p:nvPr/>
        </p:nvSpPr>
        <p:spPr>
          <a:xfrm>
            <a:off x="1130100" y="1573700"/>
            <a:ext cx="4472400" cy="5513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100">
                <a:solidFill>
                  <a:srgbClr val="002060"/>
                </a:solidFill>
                <a:highlight>
                  <a:schemeClr val="lt1"/>
                </a:highlight>
                <a:latin typeface="Courier New"/>
                <a:ea typeface="Courier New"/>
                <a:cs typeface="Courier New"/>
                <a:sym typeface="Courier New"/>
              </a:rPr>
              <a:t>If there are certain things around the house that you often get in conflicts with your parents or siblings about, what are they? </a:t>
            </a:r>
            <a:br>
              <a:rPr lang="en-US" sz="2100">
                <a:solidFill>
                  <a:srgbClr val="002060"/>
                </a:solidFill>
                <a:highlight>
                  <a:schemeClr val="lt1"/>
                </a:highlight>
                <a:latin typeface="Courier New"/>
                <a:ea typeface="Courier New"/>
                <a:cs typeface="Courier New"/>
                <a:sym typeface="Courier New"/>
              </a:rPr>
            </a:br>
            <a:endParaRPr sz="2100">
              <a:solidFill>
                <a:srgbClr val="002060"/>
              </a:solidFill>
              <a:highlight>
                <a:schemeClr val="lt1"/>
              </a:highlight>
              <a:latin typeface="Courier New"/>
              <a:ea typeface="Courier New"/>
              <a:cs typeface="Courier New"/>
              <a:sym typeface="Courier New"/>
            </a:endParaRPr>
          </a:p>
          <a:p>
            <a:pPr marL="0" lvl="0" indent="0" algn="ctr" rtl="0">
              <a:lnSpc>
                <a:spcPct val="115000"/>
              </a:lnSpc>
              <a:spcBef>
                <a:spcPts val="0"/>
              </a:spcBef>
              <a:spcAft>
                <a:spcPts val="0"/>
              </a:spcAft>
              <a:buNone/>
            </a:pPr>
            <a:r>
              <a:rPr lang="en-US" sz="2100" b="1">
                <a:solidFill>
                  <a:srgbClr val="002060"/>
                </a:solidFill>
                <a:highlight>
                  <a:schemeClr val="lt1"/>
                </a:highlight>
                <a:latin typeface="Courier New"/>
                <a:ea typeface="Courier New"/>
                <a:cs typeface="Courier New"/>
                <a:sym typeface="Courier New"/>
              </a:rPr>
              <a:t>What scripts could help you to find a solution that works for you and your parents?</a:t>
            </a:r>
            <a:endParaRPr sz="2100" b="1">
              <a:solidFill>
                <a:srgbClr val="002060"/>
              </a:solidFill>
              <a:highlight>
                <a:schemeClr val="lt1"/>
              </a:highlight>
              <a:latin typeface="Courier New"/>
              <a:ea typeface="Courier New"/>
              <a:cs typeface="Courier New"/>
              <a:sym typeface="Courier New"/>
            </a:endParaRPr>
          </a:p>
          <a:p>
            <a:pPr marL="0" lvl="0" indent="0" algn="ctr" rtl="0">
              <a:lnSpc>
                <a:spcPct val="115000"/>
              </a:lnSpc>
              <a:spcBef>
                <a:spcPts val="0"/>
              </a:spcBef>
              <a:spcAft>
                <a:spcPts val="0"/>
              </a:spcAft>
              <a:buNone/>
            </a:pPr>
            <a:endParaRPr sz="2100">
              <a:solidFill>
                <a:srgbClr val="002060"/>
              </a:solidFill>
              <a:highlight>
                <a:schemeClr val="lt1"/>
              </a:highlight>
              <a:latin typeface="Courier New"/>
              <a:ea typeface="Courier New"/>
              <a:cs typeface="Courier New"/>
              <a:sym typeface="Courier New"/>
            </a:endParaRPr>
          </a:p>
          <a:p>
            <a:pPr marL="0" lvl="0" indent="0" algn="ctr" rtl="0">
              <a:lnSpc>
                <a:spcPct val="115000"/>
              </a:lnSpc>
              <a:spcBef>
                <a:spcPts val="0"/>
              </a:spcBef>
              <a:spcAft>
                <a:spcPts val="0"/>
              </a:spcAft>
              <a:buNone/>
            </a:pPr>
            <a:endParaRPr sz="2100">
              <a:solidFill>
                <a:srgbClr val="7C7DAD"/>
              </a:solidFill>
              <a:highlight>
                <a:schemeClr val="lt1"/>
              </a:highlight>
              <a:latin typeface="Courier New"/>
              <a:ea typeface="Courier New"/>
              <a:cs typeface="Courier New"/>
              <a:sym typeface="Courier New"/>
            </a:endParaRPr>
          </a:p>
          <a:p>
            <a:pPr marL="0" lvl="0" indent="0" algn="ctr" rtl="0">
              <a:lnSpc>
                <a:spcPct val="115000"/>
              </a:lnSpc>
              <a:spcBef>
                <a:spcPts val="0"/>
              </a:spcBef>
              <a:spcAft>
                <a:spcPts val="0"/>
              </a:spcAft>
              <a:buNone/>
            </a:pPr>
            <a:br>
              <a:rPr lang="en-US" sz="1500">
                <a:solidFill>
                  <a:srgbClr val="7C7DAD"/>
                </a:solidFill>
                <a:latin typeface="Courier New"/>
                <a:ea typeface="Courier New"/>
                <a:cs typeface="Courier New"/>
                <a:sym typeface="Courier New"/>
              </a:rPr>
            </a:br>
            <a:endParaRPr sz="1500">
              <a:solidFill>
                <a:srgbClr val="7C7DAD"/>
              </a:solidFill>
              <a:latin typeface="Courier New"/>
              <a:ea typeface="Courier New"/>
              <a:cs typeface="Courier New"/>
              <a:sym typeface="Courier New"/>
            </a:endParaRPr>
          </a:p>
        </p:txBody>
      </p:sp>
      <p:sp>
        <p:nvSpPr>
          <p:cNvPr id="499" name="Google Shape;499;p67"/>
          <p:cNvSpPr/>
          <p:nvPr/>
        </p:nvSpPr>
        <p:spPr>
          <a:xfrm>
            <a:off x="6198475" y="1947775"/>
            <a:ext cx="2628000" cy="26691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00" name="Google Shape;500;p67"/>
          <p:cNvSpPr txBox="1"/>
          <p:nvPr/>
        </p:nvSpPr>
        <p:spPr>
          <a:xfrm>
            <a:off x="6198475" y="2217275"/>
            <a:ext cx="3000000" cy="1994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100" u="sng">
                <a:solidFill>
                  <a:srgbClr val="002060"/>
                </a:solidFill>
                <a:latin typeface="Annie Use Your Telescope"/>
                <a:ea typeface="Annie Use Your Telescope"/>
                <a:cs typeface="Annie Use Your Telescope"/>
                <a:sym typeface="Annie Use Your Telescope"/>
              </a:rPr>
              <a:t>Don’t  forget:</a:t>
            </a:r>
            <a:br>
              <a:rPr lang="en-US" sz="2100" u="sng">
                <a:solidFill>
                  <a:srgbClr val="002060"/>
                </a:solidFill>
                <a:latin typeface="Annie Use Your Telescope"/>
                <a:ea typeface="Annie Use Your Telescope"/>
                <a:cs typeface="Annie Use Your Telescope"/>
                <a:sym typeface="Annie Use Your Telescope"/>
              </a:rPr>
            </a:br>
            <a:br>
              <a:rPr lang="en-US" sz="2100">
                <a:solidFill>
                  <a:srgbClr val="002060"/>
                </a:solidFill>
                <a:latin typeface="Annie Use Your Telescope"/>
                <a:ea typeface="Annie Use Your Telescope"/>
                <a:cs typeface="Annie Use Your Telescope"/>
                <a:sym typeface="Annie Use Your Telescope"/>
              </a:rPr>
            </a:br>
            <a:r>
              <a:rPr lang="en-US" sz="2100">
                <a:solidFill>
                  <a:srgbClr val="002060"/>
                </a:solidFill>
                <a:latin typeface="Annie Use Your Telescope"/>
                <a:ea typeface="Annie Use Your Telescope"/>
                <a:cs typeface="Annie Use Your Telescope"/>
                <a:sym typeface="Annie Use Your Telescope"/>
              </a:rPr>
              <a:t>1. know your emotions</a:t>
            </a:r>
            <a:br>
              <a:rPr lang="en-US" sz="2100">
                <a:solidFill>
                  <a:srgbClr val="002060"/>
                </a:solidFill>
                <a:latin typeface="Annie Use Your Telescope"/>
                <a:ea typeface="Annie Use Your Telescope"/>
                <a:cs typeface="Annie Use Your Telescope"/>
                <a:sym typeface="Annie Use Your Telescope"/>
              </a:rPr>
            </a:br>
            <a:r>
              <a:rPr lang="en-US" sz="2100">
                <a:solidFill>
                  <a:srgbClr val="002060"/>
                </a:solidFill>
                <a:latin typeface="Annie Use Your Telescope"/>
                <a:ea typeface="Annie Use Your Telescope"/>
                <a:cs typeface="Annie Use Your Telescope"/>
                <a:sym typeface="Annie Use Your Telescope"/>
              </a:rPr>
              <a:t>2. listen well</a:t>
            </a:r>
            <a:endParaRPr sz="2100">
              <a:solidFill>
                <a:srgbClr val="002060"/>
              </a:solidFill>
              <a:latin typeface="Annie Use Your Telescope"/>
              <a:ea typeface="Annie Use Your Telescope"/>
              <a:cs typeface="Annie Use Your Telescope"/>
              <a:sym typeface="Annie Use Your Telescope"/>
            </a:endParaRPr>
          </a:p>
          <a:p>
            <a:pPr marL="0" lvl="0" indent="0" algn="l" rtl="0">
              <a:lnSpc>
                <a:spcPct val="115000"/>
              </a:lnSpc>
              <a:spcBef>
                <a:spcPts val="0"/>
              </a:spcBef>
              <a:spcAft>
                <a:spcPts val="0"/>
              </a:spcAft>
              <a:buNone/>
            </a:pPr>
            <a:r>
              <a:rPr lang="en-US" sz="2100">
                <a:solidFill>
                  <a:srgbClr val="002060"/>
                </a:solidFill>
                <a:latin typeface="Annie Use Your Telescope"/>
                <a:ea typeface="Annie Use Your Telescope"/>
                <a:cs typeface="Annie Use Your Telescope"/>
                <a:sym typeface="Annie Use Your Telescope"/>
              </a:rPr>
              <a:t>3. stick to the facts</a:t>
            </a:r>
            <a:endParaRPr sz="2100">
              <a:solidFill>
                <a:srgbClr val="002060"/>
              </a:solidFill>
              <a:latin typeface="Annie Use Your Telescope"/>
              <a:ea typeface="Annie Use Your Telescope"/>
              <a:cs typeface="Annie Use Your Telescope"/>
              <a:sym typeface="Annie Use Your Telescop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04"/>
        <p:cNvGrpSpPr/>
        <p:nvPr/>
      </p:nvGrpSpPr>
      <p:grpSpPr>
        <a:xfrm>
          <a:off x="0" y="0"/>
          <a:ext cx="0" cy="0"/>
          <a:chOff x="0" y="0"/>
          <a:chExt cx="0" cy="0"/>
        </a:xfrm>
      </p:grpSpPr>
      <p:sp>
        <p:nvSpPr>
          <p:cNvPr id="505" name="Google Shape;505;p6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06" name="Google Shape;506;p68"/>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07" name="Google Shape;507;p68"/>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08" name="Google Shape;508;p68"/>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509" name="Google Shape;509;p68"/>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2460</Words>
  <Application>Microsoft Office PowerPoint</Application>
  <PresentationFormat>On-screen Show (4:3)</PresentationFormat>
  <Paragraphs>151</Paragraphs>
  <Slides>16</Slides>
  <Notes>16</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16</vt:i4>
      </vt:variant>
    </vt:vector>
  </HeadingPairs>
  <TitlesOfParts>
    <vt:vector size="30" baseType="lpstr">
      <vt:lpstr>Arial</vt:lpstr>
      <vt:lpstr>Calibri</vt:lpstr>
      <vt:lpstr>Lexend Medium</vt:lpstr>
      <vt:lpstr>Open Sans</vt:lpstr>
      <vt:lpstr>Lexend</vt:lpstr>
      <vt:lpstr>Lexend SemiBold</vt:lpstr>
      <vt:lpstr>Lexend Thin</vt:lpstr>
      <vt:lpstr>Helvetica Neue</vt:lpstr>
      <vt:lpstr>Courier New</vt:lpstr>
      <vt:lpstr>Lexend ExtraLight</vt:lpstr>
      <vt:lpstr>Annie Use Your Telescope</vt:lpstr>
      <vt:lpstr>1_femmtrial</vt:lpstr>
      <vt:lpstr>4_FEMM Powerpoint_VER02</vt:lpstr>
      <vt:lpstr>5_femmtrial</vt:lpstr>
      <vt:lpstr>Grade 6</vt:lpstr>
      <vt:lpstr>PowerPoint Presentation</vt:lpstr>
      <vt:lpstr>PowerPoint Presentation</vt:lpstr>
      <vt:lpstr>PowerPoint Presentation</vt:lpstr>
      <vt:lpstr>What do you think of when you hear the word “stress”?</vt:lpstr>
      <vt:lpstr>PowerPoint Presentation</vt:lpstr>
      <vt:lpstr>PowerPoint Presentation</vt:lpstr>
      <vt:lpstr>Healthy Choices Help with Stress</vt:lpstr>
      <vt:lpstr>Healthy Choices Help with Stress</vt:lpstr>
      <vt:lpstr>Worksheet:</vt:lpstr>
      <vt:lpstr>Emotions &amp; Conflict</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2024-11-19T03:25:57Z</dcterms:modified>
</cp:coreProperties>
</file>