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5" r:id="rId1"/>
    <p:sldMasterId id="2147483746" r:id="rId2"/>
    <p:sldMasterId id="2147483747" r:id="rId3"/>
    <p:sldMasterId id="2147483748" r:id="rId4"/>
  </p:sldMasterIdLst>
  <p:notesMasterIdLst>
    <p:notesMasterId r:id="rId2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9144000" cy="6858000" type="screen4x3"/>
  <p:notesSz cx="6858000" cy="9144000"/>
  <p:embeddedFontLst>
    <p:embeddedFont>
      <p:font typeface="Caveat" pitchFamily="2" charset="0"/>
      <p:regular r:id="rId29"/>
      <p:bold r:id="rId30"/>
    </p:embeddedFont>
    <p:embeddedFont>
      <p:font typeface="Comfortaa" pitchFamily="2" charset="0"/>
      <p:regular r:id="rId31"/>
      <p:bold r:id="rId32"/>
    </p:embeddedFont>
    <p:embeddedFont>
      <p:font typeface="Comfortaa Light" pitchFamily="2" charset="0"/>
      <p:regular r:id="rId33"/>
      <p:bold r:id="rId34"/>
    </p:embeddedFont>
    <p:embeddedFont>
      <p:font typeface="Lexend" pitchFamily="2" charset="0"/>
      <p:regular r:id="rId35"/>
      <p:bold r:id="rId36"/>
    </p:embeddedFont>
    <p:embeddedFont>
      <p:font typeface="Lexend ExtraLight" pitchFamily="2" charset="0"/>
      <p:regular r:id="rId37"/>
      <p:bold r:id="rId38"/>
    </p:embeddedFont>
    <p:embeddedFont>
      <p:font typeface="Lexend Medium" pitchFamily="2" charset="0"/>
      <p:regular r:id="rId39"/>
      <p:bold r:id="rId40"/>
    </p:embeddedFont>
    <p:embeddedFont>
      <p:font typeface="Lexend Thin" pitchFamily="2" charset="0"/>
      <p:regular r:id="rId41"/>
      <p:bold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CDF4510-754D-43B7-8E92-90597CF6379D}">
  <a:tblStyle styleId="{CCDF4510-754D-43B7-8E92-90597CF6379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font" Target="fonts/font14.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0" name="Google Shape;510;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2d19bdfc47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0" name="Google Shape;520;g2d19bdfc47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Pass out sheets of paper. Ask the students to draw for three minutes. They should draw a diagram of the ovulation cycle from memory as best they can. When three minutes are up, have students turn in their papers. Choose the three drawings that look the most complete and have those students each draw part of the cycle on the white board.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To start off today, we’re going to do a drawing activity. This isn’t an activity to see who is the best artist. This is to get you remembering the ovulation cycle and how it works. You’ve got three minutes to draw what you can remember… GO!</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400" b="1" i="1">
              <a:solidFill>
                <a:srgbClr val="757AA8"/>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i="1">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21" name="Google Shape;521;g2d19bdfc47_0_1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601b5a0a66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1" name="Google Shape;531;g2601b5a0a66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For now, set aside the sequences to return to later.</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400" b="1" i="1">
              <a:solidFill>
                <a:srgbClr val="757AA8"/>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i="1">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32" name="Google Shape;532;g2601b5a0a66_0_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208492190f5_0_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208492190f5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b="1">
                <a:solidFill>
                  <a:srgbClr val="757AA8"/>
                </a:solidFill>
                <a:latin typeface="Calibri"/>
                <a:ea typeface="Calibri"/>
                <a:cs typeface="Calibri"/>
                <a:sym typeface="Calibri"/>
              </a:rPr>
              <a:t>Step 2 (5 minutes): </a:t>
            </a:r>
            <a:r>
              <a:rPr lang="en-US" sz="1300" i="1">
                <a:solidFill>
                  <a:srgbClr val="757AA8"/>
                </a:solidFill>
                <a:latin typeface="Calibri"/>
                <a:ea typeface="Calibri"/>
                <a:cs typeface="Calibri"/>
                <a:sym typeface="Calibri"/>
              </a:rPr>
              <a:t>Review previous lessons and introduce new concepts for this lesso</a:t>
            </a:r>
            <a:r>
              <a:rPr lang="en-US" sz="1300" i="1">
                <a:solidFill>
                  <a:srgbClr val="8E7CC3"/>
                </a:solidFill>
                <a:latin typeface="Calibri"/>
                <a:ea typeface="Calibri"/>
                <a:cs typeface="Calibri"/>
                <a:sym typeface="Calibri"/>
              </a:rPr>
              <a:t>n</a:t>
            </a:r>
            <a:endParaRPr sz="1300" i="1">
              <a:solidFill>
                <a:srgbClr val="8E7CC3"/>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rgbClr val="8E7CC3"/>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In lesson one we learned about 9 of the body’s systems and how they work together. In class two, we zoomed in on your reproductive system and its anatomy and function. In lesson three, we looked closely at the ovaries and the process of ovulation. Today, we will talk about the rest of the ovulatory cycle and menstruation.</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b="1">
                <a:solidFill>
                  <a:srgbClr val="434343"/>
                </a:solidFill>
                <a:latin typeface="Calibri"/>
                <a:ea typeface="Calibri"/>
                <a:cs typeface="Calibri"/>
                <a:sym typeface="Calibri"/>
              </a:rPr>
              <a:t>Do you remember what controls the activity of every system in the body? </a:t>
            </a:r>
            <a:endParaRPr sz="1300" b="1">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r>
              <a:rPr lang="en-US" sz="1300" i="1">
                <a:solidFill>
                  <a:schemeClr val="dk1"/>
                </a:solidFill>
                <a:latin typeface="Calibri"/>
                <a:ea typeface="Calibri"/>
                <a:cs typeface="Calibri"/>
                <a:sym typeface="Calibri"/>
              </a:rPr>
              <a:t>Yes, hormones! </a:t>
            </a:r>
            <a:r>
              <a:rPr lang="en-US" sz="1300">
                <a:solidFill>
                  <a:schemeClr val="dk1"/>
                </a:solidFill>
                <a:latin typeface="Calibri"/>
                <a:ea typeface="Calibri"/>
                <a:cs typeface="Calibri"/>
                <a:sym typeface="Calibri"/>
              </a:rPr>
              <a:t>Hormones aren’t random: every single hormone is released and directed by your brain. And for you to feel good and healthy in your body, every hormone needs to be released at the correct level and at the correct time. One way to think about the cycle each month is that your hormones go through an intricate sort of dance and the brain is the choreographer: </a:t>
            </a:r>
            <a:r>
              <a:rPr lang="en-US" sz="1300" i="1">
                <a:solidFill>
                  <a:schemeClr val="dk1"/>
                </a:solidFill>
                <a:latin typeface="Calibri"/>
                <a:ea typeface="Calibri"/>
                <a:cs typeface="Calibri"/>
                <a:sym typeface="Calibri"/>
              </a:rPr>
              <a:t>“On your toes FSH, you’re up! Now rise, Estrogen… gradually…”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rgbClr val="8E7CC3"/>
              </a:solidFill>
              <a:latin typeface="Calibri"/>
              <a:ea typeface="Calibri"/>
              <a:cs typeface="Calibri"/>
              <a:sym typeface="Calibri"/>
            </a:endParaRPr>
          </a:p>
        </p:txBody>
      </p:sp>
      <p:sp>
        <p:nvSpPr>
          <p:cNvPr id="548" name="Google Shape;548;g208492190f5_0_11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ceef99da6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Remember the hormonal axis: the brain is the command center but it’s in constant communication with the ovaries. Let’s briefly review the ovulatory cycle as a class.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567" name="Google Shape;567;g1ceef99da62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2d22c0827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2d22c082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Every month, in the ovary, an egg, a female cell of reproduction, begins to grow and develop. This egg is surrounded by a special, protective tissue, called a: </a:t>
            </a:r>
            <a:r>
              <a:rPr lang="en-US" sz="1500" u="sng">
                <a:solidFill>
                  <a:schemeClr val="dk1"/>
                </a:solidFill>
                <a:latin typeface="Caveat"/>
                <a:ea typeface="Caveat"/>
                <a:cs typeface="Caveat"/>
                <a:sym typeface="Caveat"/>
              </a:rPr>
              <a:t>follicle</a:t>
            </a:r>
            <a:r>
              <a:rPr lang="en-US" sz="1300">
                <a:solidFill>
                  <a:schemeClr val="dk1"/>
                </a:solidFill>
                <a:latin typeface="Calibri"/>
                <a:ea typeface="Calibri"/>
                <a:cs typeface="Calibri"/>
                <a:sym typeface="Calibri"/>
              </a:rPr>
              <a:t>____</a:t>
            </a:r>
            <a:r>
              <a:rPr lang="en-US" sz="1300" u="sng">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 The egg and follicle grow: </a:t>
            </a:r>
            <a:r>
              <a:rPr lang="en-US" sz="1500" u="sng">
                <a:solidFill>
                  <a:schemeClr val="dk1"/>
                </a:solidFill>
                <a:latin typeface="Caveat"/>
                <a:ea typeface="Caveat"/>
                <a:cs typeface="Caveat"/>
                <a:sym typeface="Caveat"/>
              </a:rPr>
              <a:t>together</a:t>
            </a:r>
            <a:r>
              <a:rPr lang="en-US" sz="1300">
                <a:solidFill>
                  <a:schemeClr val="dk1"/>
                </a:solidFill>
                <a:latin typeface="Calibri"/>
                <a:ea typeface="Calibri"/>
                <a:cs typeface="Calibri"/>
                <a:sym typeface="Calibri"/>
              </a:rPr>
              <a:t>___</a:t>
            </a:r>
            <a:r>
              <a:rPr lang="en-US" sz="1300" i="1">
                <a:solidFill>
                  <a:schemeClr val="dk1"/>
                </a:solidFill>
                <a:latin typeface="Calibri"/>
                <a:ea typeface="Calibri"/>
                <a:cs typeface="Calibri"/>
                <a:sym typeface="Calibri"/>
              </a:rPr>
              <a:t>.</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endParaRPr/>
          </a:p>
        </p:txBody>
      </p:sp>
      <p:sp>
        <p:nvSpPr>
          <p:cNvPr id="585" name="Google Shape;585;g2d22c08270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208492190f5_2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208492190f5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the egg and follicle grow in size, they produce more and more of the hormone: </a:t>
            </a:r>
            <a:r>
              <a:rPr lang="en-US" sz="1500" u="sng">
                <a:solidFill>
                  <a:schemeClr val="dk1"/>
                </a:solidFill>
                <a:latin typeface="Caveat"/>
                <a:ea typeface="Caveat"/>
                <a:cs typeface="Caveat"/>
                <a:sym typeface="Caveat"/>
              </a:rPr>
              <a:t>estrogen</a:t>
            </a:r>
            <a:r>
              <a:rPr lang="en-US" sz="1300">
                <a:solidFill>
                  <a:schemeClr val="dk1"/>
                </a:solidFill>
                <a:latin typeface="Calibri"/>
                <a:ea typeface="Calibri"/>
                <a:cs typeface="Calibri"/>
                <a:sym typeface="Calibri"/>
              </a:rPr>
              <a:t>__.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98" name="Google Shape;598;g208492190f5_2_4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2d22c08270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2d22c0827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the egg is big enough, the egg bursts from its follicle and leaves the ovary. This is called: </a:t>
            </a:r>
            <a:r>
              <a:rPr lang="en-US" sz="1500" u="sng">
                <a:solidFill>
                  <a:schemeClr val="dk1"/>
                </a:solidFill>
                <a:latin typeface="Caveat"/>
                <a:ea typeface="Caveat"/>
                <a:cs typeface="Caveat"/>
                <a:sym typeface="Caveat"/>
              </a:rPr>
              <a:t>ovulation</a:t>
            </a:r>
            <a:r>
              <a:rPr lang="en-US" sz="1300" u="sng">
                <a:solidFill>
                  <a:schemeClr val="dk1"/>
                </a:solidFill>
                <a:latin typeface="Calibri"/>
                <a:ea typeface="Calibri"/>
                <a:cs typeface="Calibri"/>
                <a:sym typeface="Calibri"/>
              </a:rPr>
              <a:t>_</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612" name="Google Shape;612;g2d22c08270_0_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1cce62cfa3a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1cce62cfa3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After ovulation, the now-empty follicle becomes a new tissue that produces the second main female hormone:  _</a:t>
            </a:r>
            <a:r>
              <a:rPr lang="en-US" sz="1500" u="sng">
                <a:solidFill>
                  <a:schemeClr val="dk1"/>
                </a:solidFill>
                <a:latin typeface="Caveat"/>
                <a:ea typeface="Caveat"/>
                <a:cs typeface="Caveat"/>
                <a:sym typeface="Caveat"/>
              </a:rPr>
              <a:t>progesterone</a:t>
            </a:r>
            <a:r>
              <a:rPr lang="en-US" sz="1300">
                <a:solidFill>
                  <a:schemeClr val="dk1"/>
                </a:solidFill>
                <a:latin typeface="Calibri"/>
                <a:ea typeface="Calibri"/>
                <a:cs typeface="Calibri"/>
                <a:sym typeface="Calibri"/>
              </a:rPr>
              <a:t>____. This new tissue that produces progesterone is called the  </a:t>
            </a:r>
            <a:r>
              <a:rPr lang="en-US" sz="1500" u="sng">
                <a:solidFill>
                  <a:schemeClr val="dk1"/>
                </a:solidFill>
                <a:latin typeface="Caveat"/>
                <a:ea typeface="Caveat"/>
                <a:cs typeface="Caveat"/>
                <a:sym typeface="Caveat"/>
              </a:rPr>
              <a:t>corpus luteum</a:t>
            </a:r>
            <a:r>
              <a:rPr lang="en-US" sz="1300">
                <a:solidFill>
                  <a:schemeClr val="dk1"/>
                </a:solidFill>
                <a:latin typeface="Calibri"/>
                <a:ea typeface="Calibri"/>
                <a:cs typeface="Calibri"/>
                <a:sym typeface="Calibri"/>
              </a:rPr>
              <a:t>___which in Latin means “yellow body”.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25" name="Google Shape;625;g1cce62cfa3a_0_3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1ceef99da62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1ceef99da62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What are the 2 jobs of the ovaries?</a:t>
            </a:r>
            <a:r>
              <a:rPr lang="en-US" sz="1300" i="1">
                <a:solidFill>
                  <a:schemeClr val="dk1"/>
                </a:solidFill>
                <a:latin typeface="Calibri"/>
                <a:ea typeface="Calibri"/>
                <a:cs typeface="Calibri"/>
                <a:sym typeface="Calibri"/>
              </a:rPr>
              <a:t> Click on the yellow box to reveal each answer.</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1. To grow and release an egg (ovulation).</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2. To make the hormones estrogen and progesterone.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641" name="Google Shape;641;g1ceef99da62_0_2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cf104efff2_0_1: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8" name="Google Shape;658;g1cf104efff2_0_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(10 minutes)</a:t>
            </a:r>
            <a:r>
              <a:rPr lang="en-US" sz="1300">
                <a:solidFill>
                  <a:srgbClr val="757AA8"/>
                </a:solidFill>
                <a:latin typeface="Calibri"/>
                <a:ea typeface="Calibri"/>
                <a:cs typeface="Calibri"/>
                <a:sym typeface="Calibri"/>
              </a:rPr>
              <a:t>: E</a:t>
            </a:r>
            <a:r>
              <a:rPr lang="en-US" sz="1300" i="1">
                <a:solidFill>
                  <a:srgbClr val="757AA8"/>
                </a:solidFill>
                <a:latin typeface="Calibri"/>
                <a:ea typeface="Calibri"/>
                <a:cs typeface="Calibri"/>
                <a:sym typeface="Calibri"/>
              </a:rPr>
              <a:t>xpand on the rest of the cycle </a:t>
            </a: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happens to the egg after it is released from the ovary into the fallopian tube?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If the egg joins with the male cell of reproduction, sperm, it becomes a fertilized egg, also known as a </a:t>
            </a:r>
            <a:r>
              <a:rPr lang="en-US" sz="1300" b="1">
                <a:solidFill>
                  <a:schemeClr val="dk1"/>
                </a:solidFill>
                <a:latin typeface="Calibri"/>
                <a:ea typeface="Calibri"/>
                <a:cs typeface="Calibri"/>
                <a:sym typeface="Calibri"/>
              </a:rPr>
              <a:t>zygote</a:t>
            </a:r>
            <a:r>
              <a:rPr lang="en-US" sz="1300">
                <a:solidFill>
                  <a:schemeClr val="dk1"/>
                </a:solidFill>
                <a:latin typeface="Calibri"/>
                <a:ea typeface="Calibri"/>
                <a:cs typeface="Calibri"/>
                <a:sym typeface="Calibri"/>
              </a:rPr>
              <a:t>. This newly formed life contains the genetic material from both the woman’s egg and the man’s sperm: 23 chromosomes from the female cell and the 23 chromosomes from the male cell.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the fertilized egg, or zygote travels from the fallopian tube to the uterus, hour after hour it divides from one cell into two and then four, until (while still only the size of a pinhead!) Eventually, this new life is composed of hundreds of cells when it embeds into the uterine wall. There it continues to grow and expand the uterus until approximately 9 months later.</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659" name="Google Shape;659;g1cf104efff2_0_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2601b5a0a66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2601b5a0a66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On its own, the egg simply dissolves after 12-24 hours (just like the grains of salt in the water did that we observed last class). Days later, the uterine lining sheds during a few days of bleeding at the end of the cycle. This shedding of the uterine lining is called </a:t>
            </a:r>
            <a:r>
              <a:rPr lang="en-US" sz="1300" b="1">
                <a:solidFill>
                  <a:schemeClr val="dk1"/>
                </a:solidFill>
                <a:latin typeface="Calibri"/>
                <a:ea typeface="Calibri"/>
                <a:cs typeface="Calibri"/>
                <a:sym typeface="Calibri"/>
              </a:rPr>
              <a:t>menstruation </a:t>
            </a:r>
            <a:r>
              <a:rPr lang="en-US" sz="1300">
                <a:solidFill>
                  <a:schemeClr val="dk1"/>
                </a:solidFill>
                <a:latin typeface="Calibri"/>
                <a:ea typeface="Calibri"/>
                <a:cs typeface="Calibri"/>
                <a:sym typeface="Calibri"/>
              </a:rPr>
              <a:t>and it is what is happening inside of you when you get your period.</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Menstruation typically lasts from 3-7 days.</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As we have learned, the growing egg/follicle in the ovary makes estrogen. The </a:t>
            </a:r>
            <a:r>
              <a:rPr lang="en-US" sz="1300" b="1">
                <a:solidFill>
                  <a:schemeClr val="dk1"/>
                </a:solidFill>
                <a:latin typeface="Calibri"/>
                <a:ea typeface="Calibri"/>
                <a:cs typeface="Calibri"/>
                <a:sym typeface="Calibri"/>
              </a:rPr>
              <a:t>estroge</a:t>
            </a:r>
            <a:r>
              <a:rPr lang="en-US" sz="1300">
                <a:solidFill>
                  <a:schemeClr val="dk1"/>
                </a:solidFill>
                <a:latin typeface="Calibri"/>
                <a:ea typeface="Calibri"/>
                <a:cs typeface="Calibri"/>
                <a:sym typeface="Calibri"/>
              </a:rPr>
              <a:t>n produced in the ovary impacts the</a:t>
            </a:r>
            <a:r>
              <a:rPr lang="en-US" sz="1300" b="1">
                <a:solidFill>
                  <a:schemeClr val="dk1"/>
                </a:solidFill>
                <a:latin typeface="Calibri"/>
                <a:ea typeface="Calibri"/>
                <a:cs typeface="Calibri"/>
                <a:sym typeface="Calibri"/>
              </a:rPr>
              <a:t> uterus </a:t>
            </a:r>
            <a:r>
              <a:rPr lang="en-US" sz="1300">
                <a:solidFill>
                  <a:schemeClr val="dk1"/>
                </a:solidFill>
                <a:latin typeface="Calibri"/>
                <a:ea typeface="Calibri"/>
                <a:cs typeface="Calibri"/>
                <a:sym typeface="Calibri"/>
              </a:rPr>
              <a:t>by thickening the lining of the uterus. The </a:t>
            </a:r>
            <a:r>
              <a:rPr lang="en-US" sz="1300" b="1">
                <a:solidFill>
                  <a:schemeClr val="dk1"/>
                </a:solidFill>
                <a:latin typeface="Calibri"/>
                <a:ea typeface="Calibri"/>
                <a:cs typeface="Calibri"/>
                <a:sym typeface="Calibri"/>
              </a:rPr>
              <a:t>progesterone </a:t>
            </a:r>
            <a:r>
              <a:rPr lang="en-US" sz="1300">
                <a:solidFill>
                  <a:schemeClr val="dk1"/>
                </a:solidFill>
                <a:latin typeface="Calibri"/>
                <a:ea typeface="Calibri"/>
                <a:cs typeface="Calibri"/>
                <a:sym typeface="Calibri"/>
              </a:rPr>
              <a:t>produced in the ovary</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acts on the </a:t>
            </a:r>
            <a:r>
              <a:rPr lang="en-US" sz="1300" b="1">
                <a:solidFill>
                  <a:schemeClr val="dk1"/>
                </a:solidFill>
                <a:latin typeface="Calibri"/>
                <a:ea typeface="Calibri"/>
                <a:cs typeface="Calibri"/>
                <a:sym typeface="Calibri"/>
              </a:rPr>
              <a:t>uterus</a:t>
            </a:r>
            <a:r>
              <a:rPr lang="en-US" sz="1300">
                <a:solidFill>
                  <a:schemeClr val="dk1"/>
                </a:solidFill>
                <a:latin typeface="Calibri"/>
                <a:ea typeface="Calibri"/>
                <a:cs typeface="Calibri"/>
                <a:sym typeface="Calibri"/>
              </a:rPr>
              <a:t> by nourishing and maintaining the lining of the uterus, in case a baby attaches and grows.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whole ovulatory cycle: from growing and releasing an egg, producing the hormone estrogen and then progesterone, to menstruation, repeats every 24-36 days. This cycle is a normal and important process that tells us a lot about a woman’s health and the health of her hormones.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p:txBody>
      </p:sp>
      <p:sp>
        <p:nvSpPr>
          <p:cNvPr id="674" name="Google Shape;674;g2601b5a0a66_0_14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601b5a0a66_0_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0" name="Google Shape;690;g2601b5a0a66_0_1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(5 minutes): </a:t>
            </a:r>
            <a:r>
              <a:rPr lang="en-US" sz="1300" i="1">
                <a:solidFill>
                  <a:srgbClr val="757AA8"/>
                </a:solidFill>
                <a:latin typeface="Calibri"/>
                <a:ea typeface="Calibri"/>
                <a:cs typeface="Calibri"/>
                <a:sym typeface="Calibri"/>
              </a:rPr>
              <a:t>Link the ovulatory cycle</a:t>
            </a:r>
            <a:r>
              <a:rPr lang="en-US" sz="1300" b="1" i="1">
                <a:solidFill>
                  <a:srgbClr val="757AA8"/>
                </a:solidFill>
                <a:latin typeface="Calibri"/>
                <a:ea typeface="Calibri"/>
                <a:cs typeface="Calibri"/>
                <a:sym typeface="Calibri"/>
              </a:rPr>
              <a:t> </a:t>
            </a:r>
            <a:r>
              <a:rPr lang="en-US" sz="1300" i="1">
                <a:solidFill>
                  <a:srgbClr val="757AA8"/>
                </a:solidFill>
                <a:latin typeface="Calibri"/>
                <a:ea typeface="Calibri"/>
                <a:cs typeface="Calibri"/>
                <a:sym typeface="Calibri"/>
              </a:rPr>
              <a:t>+ menstruation</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Cut out the three arrows on the last page of the </a:t>
            </a:r>
            <a:r>
              <a:rPr lang="en-US" sz="1300" b="1" i="1">
                <a:solidFill>
                  <a:srgbClr val="757AA8"/>
                </a:solidFill>
                <a:latin typeface="Calibri"/>
                <a:ea typeface="Calibri"/>
                <a:cs typeface="Calibri"/>
                <a:sym typeface="Calibri"/>
              </a:rPr>
              <a:t>Cycle Sequence </a:t>
            </a:r>
            <a:r>
              <a:rPr lang="en-US" sz="1300" i="1">
                <a:solidFill>
                  <a:schemeClr val="dk1"/>
                </a:solidFill>
                <a:latin typeface="Calibri"/>
                <a:ea typeface="Calibri"/>
                <a:cs typeface="Calibri"/>
                <a:sym typeface="Calibri"/>
              </a:rPr>
              <a:t>Activity.</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that we’ve learned that menstruation, the shedding of the uterine lining, marks the end of the ovulatory cycle (like a period comes at the end of a sentence), let’s place the final piece at the end of each sequence. </a:t>
            </a:r>
            <a:r>
              <a:rPr lang="en-US" sz="1300" i="1">
                <a:solidFill>
                  <a:schemeClr val="dk1"/>
                </a:solidFill>
                <a:latin typeface="Calibri"/>
                <a:ea typeface="Calibri"/>
                <a:cs typeface="Calibri"/>
                <a:sym typeface="Calibri"/>
              </a:rPr>
              <a:t>Have students tape the menstruation image to the end of each sequence. Then, connect and tape all three sequences together in a long line. Finally, tape both ends together to make one large circle/loop.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large loop illustrates how the end of each cycle begins the next. This visual representation will hopefully be helpful as we learn to chart in upcoming lessons.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691" name="Google Shape;691;g2601b5a0a66_0_17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13</a:t>
            </a:fld>
            <a:endParaRPr sz="12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1cce62cfa3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(10 minutes): </a:t>
            </a:r>
            <a:r>
              <a:rPr lang="en-US" sz="1300" i="1">
                <a:solidFill>
                  <a:srgbClr val="757AA8"/>
                </a:solidFill>
                <a:latin typeface="Calibri"/>
                <a:ea typeface="Calibri"/>
                <a:cs typeface="Calibri"/>
                <a:sym typeface="Calibri"/>
              </a:rPr>
              <a:t>Estrogen, Progesterone and overall health </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To better understand why ovulation is a sign of health, let’s look at the effects of estrogen and progesterone on different parts of the body. </a:t>
            </a:r>
            <a:br>
              <a:rPr lang="en-US" sz="1300" i="1">
                <a:solidFill>
                  <a:schemeClr val="dk1"/>
                </a:solidFill>
                <a:latin typeface="Calibri"/>
                <a:ea typeface="Calibri"/>
                <a:cs typeface="Calibri"/>
                <a:sym typeface="Calibri"/>
              </a:rPr>
            </a:br>
            <a:endParaRPr sz="1300" b="1" i="1">
              <a:solidFill>
                <a:schemeClr val="dk1"/>
              </a:solidFill>
              <a:latin typeface="Calibri"/>
              <a:ea typeface="Calibri"/>
              <a:cs typeface="Calibri"/>
              <a:sym typeface="Calibri"/>
            </a:endParaRPr>
          </a:p>
        </p:txBody>
      </p:sp>
      <p:sp>
        <p:nvSpPr>
          <p:cNvPr id="700" name="Google Shape;700;g1cce62cfa3a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cf104efff2_0_4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cf104efff2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Bones (height/size and density)</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Throughout puberty, your bones are growing rapidly. By the time you have a regular cycle, you will most likely have reached your adult height. This is why hormonal health is so important during puberty, as your body’s estrogen and progesterone levels influence your height and the health of your bones. Proper hormone levels are vital to achieve strong bones so that they are not as susceptible to breaks.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p:txBody>
      </p:sp>
      <p:sp>
        <p:nvSpPr>
          <p:cNvPr id="710" name="Google Shape;710;g1cf104efff2_0_40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1cf104efff2_0_4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1cf104efff2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estrogen starts to increase in the ovaries during puberty, the impact of this can be seen in the hair.  You may find that your hair gets more oily, thick or even changes texture: some people with straight hair start having wavy hair during puberty and vice versa. You will also notice the growth of pubic and underarm hair. You may also find that you sweat more, and are ready to use deodorant. You will also notice the growth of pubic and underarm hair. You may also find that you sweat more, and are ready to use deodorant. Deodorant is usually applied under the arms once in the morning and reapplied if you have a sporting event or another activity that might cause more sweating later in the day.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latin typeface="Calibri"/>
              <a:ea typeface="Calibri"/>
              <a:cs typeface="Calibri"/>
              <a:sym typeface="Calibri"/>
            </a:endParaRPr>
          </a:p>
        </p:txBody>
      </p:sp>
      <p:sp>
        <p:nvSpPr>
          <p:cNvPr id="723" name="Google Shape;723;g1cf104efff2_0_40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1cf104efff2_0_4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1cf104efff2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Increasing hormones promote breast growth, and it takes several years for breasts to fully mature. In the first stage of development, small lumps called breast buds appear. The nipple and area surrounding the nipple (called the areola) begin to expand. Then, the breasts continue to enlarge until they reach their full size. Don’t worry, it is common for one breast to grow faster than the other.</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latin typeface="Calibri"/>
              <a:ea typeface="Calibri"/>
              <a:cs typeface="Calibri"/>
              <a:sym typeface="Calibri"/>
            </a:endParaRPr>
          </a:p>
        </p:txBody>
      </p:sp>
      <p:sp>
        <p:nvSpPr>
          <p:cNvPr id="736" name="Google Shape;736;g1cf104efff2_0_41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1cf104efff2_0_4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g1cf104efff2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Hormones are working hard in your body throughout puberty. Sometimes when they work a little too hard, you can end up with acne, which is when there is an overproduction of oil in the glands in your skin. Making healthy choices to support overall hormonal balance can help to keep your skin smooth and clear into the future. We will talk more about this in other lessons.</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latin typeface="Calibri"/>
              <a:ea typeface="Calibri"/>
              <a:cs typeface="Calibri"/>
              <a:sym typeface="Calibri"/>
            </a:endParaRPr>
          </a:p>
        </p:txBody>
      </p:sp>
      <p:sp>
        <p:nvSpPr>
          <p:cNvPr id="749" name="Google Shape;749;g1cf104efff2_0_41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1cf104efff2_0_4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0" name="Google Shape;760;g1cf104efff2_0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It is very common to experience mood changes as you go through puberty. After all, we have learned a lot about how much hormones influence your brain! Even minor drops in estrogen can make us feel irritable or anxious. Ovulation is a sign of health for our body but also supports our mental health as estrogen boosts mood.</a:t>
            </a:r>
            <a:endParaRPr sz="1300" b="1">
              <a:solidFill>
                <a:schemeClr val="dk1"/>
              </a:solidFill>
              <a:latin typeface="Calibri"/>
              <a:ea typeface="Calibri"/>
              <a:cs typeface="Calibri"/>
              <a:sym typeface="Calibri"/>
            </a:endParaRPr>
          </a:p>
        </p:txBody>
      </p:sp>
      <p:sp>
        <p:nvSpPr>
          <p:cNvPr id="761" name="Google Shape;761;g1cf104efff2_0_42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2e861e609ce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2e861e609c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Progesterone, which is produced after ovulation, calms us down and can help us sleep better. But you don’t want only progesterone as you need estrogen, too! Remember: estrogen and progesterone balance each other out, through the different points in the cycle.</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latin typeface="Calibri"/>
              <a:ea typeface="Calibri"/>
              <a:cs typeface="Calibri"/>
              <a:sym typeface="Calibri"/>
            </a:endParaRPr>
          </a:p>
        </p:txBody>
      </p:sp>
      <p:sp>
        <p:nvSpPr>
          <p:cNvPr id="772" name="Google Shape;772;g2e861e609ce_0_2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20</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1cf104efff2_0_4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1cf104efff2_0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Did you know that both the male and female brain is not fully mature until age 25?</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Hormones play a key role in helping all of the essential brain pathways and processes to develop and connect properly.</a:t>
            </a:r>
            <a:endParaRPr sz="1300">
              <a:solidFill>
                <a:schemeClr val="dk1"/>
              </a:solidFill>
              <a:latin typeface="Calibri"/>
              <a:ea typeface="Calibri"/>
              <a:cs typeface="Calibri"/>
              <a:sym typeface="Calibri"/>
            </a:endParaRPr>
          </a:p>
        </p:txBody>
      </p:sp>
      <p:sp>
        <p:nvSpPr>
          <p:cNvPr id="787" name="Google Shape;787;g1cf104efff2_0_43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21</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e861e609ce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2e861e609c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 Hormones influence how structures of the brain grow and what parts of it are activated in certain situations or environments.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All of this can be a lot to take in. Is there a trusted adult you can talk to about your questions? Maybe they can help you with a personal care routine? For instance, you may feel more confident if you are prepared ahead of time for your period.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rgbClr val="757AA8"/>
                </a:solidFill>
                <a:latin typeface="Calibri"/>
                <a:ea typeface="Calibri"/>
                <a:cs typeface="Calibri"/>
                <a:sym typeface="Calibri"/>
              </a:rPr>
              <a:t>CONCLUSION </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Now that we’ve learned more about the ovulatory cycle, menstruation and how the hormones progesterone and estrogen develop our bodies and brain, next lesson we will learn how to record specific characteristics of our cycle in order to pay attention to the quality of our hormones and our health. </a:t>
            </a:r>
            <a:endParaRPr sz="1300">
              <a:solidFill>
                <a:schemeClr val="dk1"/>
              </a:solidFill>
              <a:latin typeface="Calibri"/>
              <a:ea typeface="Calibri"/>
              <a:cs typeface="Calibri"/>
              <a:sym typeface="Calibri"/>
            </a:endParaRPr>
          </a:p>
        </p:txBody>
      </p:sp>
      <p:sp>
        <p:nvSpPr>
          <p:cNvPr id="799" name="Google Shape;799;g2e861e609ce_0_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22</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1f90f01023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CONCLUSION  </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Now that we’ve learned more about the ovulatory cycle, menstruation and how the hormones progesterone and estrogen balance and develop our bodies and brain, next lesson we will learn how to record specific characteristics of our cycle in order to pay attention to the quality of our hormones and our health. </a:t>
            </a:r>
            <a:br>
              <a:rPr lang="en-US" sz="1300">
                <a:solidFill>
                  <a:schemeClr val="dk1"/>
                </a:solidFill>
                <a:latin typeface="Calibri"/>
                <a:ea typeface="Calibri"/>
                <a:cs typeface="Calibri"/>
                <a:sym typeface="Calibri"/>
              </a:rPr>
            </a:br>
            <a:endParaRPr/>
          </a:p>
        </p:txBody>
      </p:sp>
      <p:sp>
        <p:nvSpPr>
          <p:cNvPr id="813" name="Google Shape;813;g1f90f01023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3"/>
        <p:cNvGrpSpPr/>
        <p:nvPr/>
      </p:nvGrpSpPr>
      <p:grpSpPr>
        <a:xfrm>
          <a:off x="0" y="0"/>
          <a:ext cx="0" cy="0"/>
          <a:chOff x="0" y="0"/>
          <a:chExt cx="0" cy="0"/>
        </a:xfrm>
      </p:grpSpPr>
      <p:sp>
        <p:nvSpPr>
          <p:cNvPr id="484" name="Google Shape;484;p98"/>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5" name="Google Shape;485;p98"/>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6" name="Google Shape;486;p98"/>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7" name="Google Shape;487;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8" name="Google Shape;488;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9" name="Google Shape;489;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0"/>
        <p:cNvGrpSpPr/>
        <p:nvPr/>
      </p:nvGrpSpPr>
      <p:grpSpPr>
        <a:xfrm>
          <a:off x="0" y="0"/>
          <a:ext cx="0" cy="0"/>
          <a:chOff x="0" y="0"/>
          <a:chExt cx="0" cy="0"/>
        </a:xfrm>
      </p:grpSpPr>
      <p:sp>
        <p:nvSpPr>
          <p:cNvPr id="491" name="Google Shape;491;p9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2" name="Google Shape;492;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3" name="Google Shape;493;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4" name="Google Shape;494;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95"/>
        <p:cNvGrpSpPr/>
        <p:nvPr/>
      </p:nvGrpSpPr>
      <p:grpSpPr>
        <a:xfrm>
          <a:off x="0" y="0"/>
          <a:ext cx="0" cy="0"/>
          <a:chOff x="0" y="0"/>
          <a:chExt cx="0" cy="0"/>
        </a:xfrm>
      </p:grpSpPr>
      <p:sp>
        <p:nvSpPr>
          <p:cNvPr id="496" name="Google Shape;496;p100"/>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7" name="Google Shape;497;p100"/>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8" name="Google Shape;498;p100"/>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9" name="Google Shape;499;p100"/>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0" name="Google Shape;500;p100"/>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1" name="Google Shape;501;p100"/>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2"/>
        <p:cNvGrpSpPr/>
        <p:nvPr/>
      </p:nvGrpSpPr>
      <p:grpSpPr>
        <a:xfrm>
          <a:off x="0" y="0"/>
          <a:ext cx="0" cy="0"/>
          <a:chOff x="0" y="0"/>
          <a:chExt cx="0" cy="0"/>
        </a:xfrm>
      </p:grpSpPr>
      <p:sp>
        <p:nvSpPr>
          <p:cNvPr id="503" name="Google Shape;503;p10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4" name="Google Shape;504;p10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5" name="Google Shape;505;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6" name="Google Shape;506;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7" name="Google Shape;507;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image" Target="../media/image1.png"/><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theme" Target="../theme/theme3.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3">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9" name="Google Shape;479;p9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0" name="Google Shape;480;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1" name="Google Shape;481;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2" name="Google Shape;482;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4.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95.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94.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4.xml"/><Relationship Id="rId5" Type="http://schemas.openxmlformats.org/officeDocument/2006/relationships/image" Target="../media/image15.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4.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4.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8" Type="http://schemas.openxmlformats.org/officeDocument/2006/relationships/image" Target="../media/image24.gif"/><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4.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9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95.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9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94.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94.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9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94.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94.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94.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11"/>
        <p:cNvGrpSpPr/>
        <p:nvPr/>
      </p:nvGrpSpPr>
      <p:grpSpPr>
        <a:xfrm>
          <a:off x="0" y="0"/>
          <a:ext cx="0" cy="0"/>
          <a:chOff x="0" y="0"/>
          <a:chExt cx="0" cy="0"/>
        </a:xfrm>
      </p:grpSpPr>
      <p:sp>
        <p:nvSpPr>
          <p:cNvPr id="512" name="Google Shape;512;p10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13" name="Google Shape;513;p10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14" name="Google Shape;514;p10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15" name="Google Shape;515;p10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16" name="Google Shape;516;p102"/>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517" name="Google Shape;517;p10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pic>
        <p:nvPicPr>
          <p:cNvPr id="523" name="Google Shape;523;p103"/>
          <p:cNvPicPr preferRelativeResize="0"/>
          <p:nvPr/>
        </p:nvPicPr>
        <p:blipFill>
          <a:blip r:embed="rId3">
            <a:alphaModFix/>
          </a:blip>
          <a:stretch>
            <a:fillRect/>
          </a:stretch>
        </p:blipFill>
        <p:spPr>
          <a:xfrm>
            <a:off x="992325" y="1478341"/>
            <a:ext cx="3802975" cy="4672584"/>
          </a:xfrm>
          <a:prstGeom prst="rect">
            <a:avLst/>
          </a:prstGeom>
          <a:noFill/>
          <a:ln>
            <a:noFill/>
          </a:ln>
          <a:effectLst>
            <a:outerShdw blurRad="57150" dist="19050" dir="5400000" algn="bl" rotWithShape="0">
              <a:srgbClr val="000000">
                <a:alpha val="50000"/>
              </a:srgbClr>
            </a:outerShdw>
          </a:effectLst>
        </p:spPr>
      </p:pic>
      <p:sp>
        <p:nvSpPr>
          <p:cNvPr id="524" name="Google Shape;524;p10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25" name="Google Shape;525;p103"/>
          <p:cNvSpPr txBox="1">
            <a:spLocks noGrp="1"/>
          </p:cNvSpPr>
          <p:nvPr>
            <p:ph type="title"/>
          </p:nvPr>
        </p:nvSpPr>
        <p:spPr>
          <a:xfrm>
            <a:off x="381000" y="214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a:latin typeface="Lexend Thin"/>
                <a:ea typeface="Lexend Thin"/>
                <a:cs typeface="Lexend Thin"/>
                <a:sym typeface="Lexend Thin"/>
              </a:rPr>
              <a:t>Cycle Sequence</a:t>
            </a:r>
            <a:endParaRPr>
              <a:latin typeface="Lexend Thin"/>
              <a:ea typeface="Lexend Thin"/>
              <a:cs typeface="Lexend Thin"/>
              <a:sym typeface="Lexend Thin"/>
            </a:endParaRPr>
          </a:p>
        </p:txBody>
      </p:sp>
      <p:pic>
        <p:nvPicPr>
          <p:cNvPr id="526" name="Google Shape;526;p103"/>
          <p:cNvPicPr preferRelativeResize="0"/>
          <p:nvPr/>
        </p:nvPicPr>
        <p:blipFill>
          <a:blip r:embed="rId4">
            <a:alphaModFix/>
          </a:blip>
          <a:stretch>
            <a:fillRect/>
          </a:stretch>
        </p:blipFill>
        <p:spPr>
          <a:xfrm>
            <a:off x="2735101" y="1495512"/>
            <a:ext cx="3802980" cy="4674126"/>
          </a:xfrm>
          <a:prstGeom prst="rect">
            <a:avLst/>
          </a:prstGeom>
          <a:noFill/>
          <a:ln>
            <a:noFill/>
          </a:ln>
          <a:effectLst>
            <a:outerShdw blurRad="57150" dist="19050" dir="4020000" algn="bl" rotWithShape="0">
              <a:srgbClr val="000000">
                <a:alpha val="50000"/>
              </a:srgbClr>
            </a:outerShdw>
          </a:effectLst>
        </p:spPr>
      </p:pic>
      <p:pic>
        <p:nvPicPr>
          <p:cNvPr id="527" name="Google Shape;527;p103"/>
          <p:cNvPicPr preferRelativeResize="0"/>
          <p:nvPr/>
        </p:nvPicPr>
        <p:blipFill>
          <a:blip r:embed="rId5">
            <a:alphaModFix/>
          </a:blip>
          <a:stretch>
            <a:fillRect/>
          </a:stretch>
        </p:blipFill>
        <p:spPr>
          <a:xfrm>
            <a:off x="4347759" y="1496288"/>
            <a:ext cx="3803904" cy="4672584"/>
          </a:xfrm>
          <a:prstGeom prst="rect">
            <a:avLst/>
          </a:prstGeom>
          <a:noFill/>
          <a:ln>
            <a:noFill/>
          </a:ln>
          <a:effectLst>
            <a:outerShdw blurRad="57150" dist="19050" dir="3060000" algn="bl" rotWithShape="0">
              <a:srgbClr val="000000">
                <a:alpha val="42000"/>
              </a:srgbClr>
            </a:outerShdw>
          </a:effectLst>
        </p:spPr>
      </p:pic>
      <p:sp>
        <p:nvSpPr>
          <p:cNvPr id="528" name="Google Shape;528;p103"/>
          <p:cNvSpPr/>
          <p:nvPr/>
        </p:nvSpPr>
        <p:spPr>
          <a:xfrm>
            <a:off x="547650" y="2588400"/>
            <a:ext cx="8048700" cy="1681200"/>
          </a:xfrm>
          <a:prstGeom prst="rect">
            <a:avLst/>
          </a:prstGeom>
          <a:solidFill>
            <a:srgbClr val="8F92BC"/>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3000">
                <a:solidFill>
                  <a:schemeClr val="lt1"/>
                </a:solidFill>
                <a:latin typeface="Lexend ExtraLight"/>
                <a:ea typeface="Lexend ExtraLight"/>
                <a:cs typeface="Lexend ExtraLight"/>
                <a:sym typeface="Lexend ExtraLight"/>
              </a:rPr>
              <a:t>Entry Ticket Activity</a:t>
            </a:r>
            <a:endParaRPr sz="3000">
              <a:solidFill>
                <a:schemeClr val="lt1"/>
              </a:solidFill>
              <a:latin typeface="Lexend ExtraLight"/>
              <a:ea typeface="Lexend ExtraLight"/>
              <a:cs typeface="Lexend ExtraLight"/>
              <a:sym typeface="Lexend Extra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104"/>
          <p:cNvPicPr preferRelativeResize="0"/>
          <p:nvPr/>
        </p:nvPicPr>
        <p:blipFill>
          <a:blip r:embed="rId3">
            <a:alphaModFix/>
          </a:blip>
          <a:stretch>
            <a:fillRect/>
          </a:stretch>
        </p:blipFill>
        <p:spPr>
          <a:xfrm>
            <a:off x="2489613" y="1204900"/>
            <a:ext cx="1887899" cy="2319593"/>
          </a:xfrm>
          <a:prstGeom prst="rect">
            <a:avLst/>
          </a:prstGeom>
          <a:noFill/>
          <a:ln>
            <a:noFill/>
          </a:ln>
          <a:effectLst>
            <a:outerShdw blurRad="57150" dist="19050" dir="5400000" algn="bl" rotWithShape="0">
              <a:srgbClr val="000000">
                <a:alpha val="50000"/>
              </a:srgbClr>
            </a:outerShdw>
          </a:effectLst>
        </p:spPr>
      </p:pic>
      <p:sp>
        <p:nvSpPr>
          <p:cNvPr id="535" name="Google Shape;535;p10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36" name="Google Shape;536;p104"/>
          <p:cNvSpPr txBox="1">
            <a:spLocks noGrp="1"/>
          </p:cNvSpPr>
          <p:nvPr>
            <p:ph type="title"/>
          </p:nvPr>
        </p:nvSpPr>
        <p:spPr>
          <a:xfrm>
            <a:off x="196075" y="230387"/>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latin typeface="Lexend"/>
                <a:ea typeface="Lexend"/>
                <a:cs typeface="Lexend"/>
                <a:sym typeface="Lexend"/>
              </a:rPr>
              <a:t>Answers |</a:t>
            </a:r>
            <a:r>
              <a:rPr lang="en-US" sz="3000">
                <a:latin typeface="Lexend Thin"/>
                <a:ea typeface="Lexend Thin"/>
                <a:cs typeface="Lexend Thin"/>
                <a:sym typeface="Lexend Thin"/>
              </a:rPr>
              <a:t> Cycle Sequence</a:t>
            </a:r>
            <a:endParaRPr>
              <a:latin typeface="Lexend Thin"/>
              <a:ea typeface="Lexend Thin"/>
              <a:cs typeface="Lexend Thin"/>
              <a:sym typeface="Lexend Thin"/>
            </a:endParaRPr>
          </a:p>
        </p:txBody>
      </p:sp>
      <p:pic>
        <p:nvPicPr>
          <p:cNvPr id="537" name="Google Shape;537;p104"/>
          <p:cNvPicPr preferRelativeResize="0"/>
          <p:nvPr/>
        </p:nvPicPr>
        <p:blipFill rotWithShape="1">
          <a:blip r:embed="rId4">
            <a:alphaModFix/>
          </a:blip>
          <a:srcRect t="10492" b="77787"/>
          <a:stretch/>
        </p:blipFill>
        <p:spPr>
          <a:xfrm>
            <a:off x="41550" y="4455288"/>
            <a:ext cx="9060899" cy="708000"/>
          </a:xfrm>
          <a:prstGeom prst="rect">
            <a:avLst/>
          </a:prstGeom>
          <a:noFill/>
          <a:ln>
            <a:noFill/>
          </a:ln>
          <a:effectLst>
            <a:outerShdw blurRad="57150" dist="19050" dir="5400000" algn="bl" rotWithShape="0">
              <a:srgbClr val="000000">
                <a:alpha val="50000"/>
              </a:srgbClr>
            </a:outerShdw>
          </a:effectLst>
        </p:spPr>
      </p:pic>
      <p:sp>
        <p:nvSpPr>
          <p:cNvPr id="538" name="Google Shape;538;p104"/>
          <p:cNvSpPr txBox="1"/>
          <p:nvPr/>
        </p:nvSpPr>
        <p:spPr>
          <a:xfrm>
            <a:off x="1068788" y="1925075"/>
            <a:ext cx="937800" cy="97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latin typeface="Caveat"/>
                <a:ea typeface="Caveat"/>
                <a:cs typeface="Caveat"/>
                <a:sym typeface="Caveat"/>
              </a:rPr>
              <a:t>This</a:t>
            </a:r>
            <a:endParaRPr sz="2700">
              <a:latin typeface="Caveat"/>
              <a:ea typeface="Caveat"/>
              <a:cs typeface="Caveat"/>
              <a:sym typeface="Caveat"/>
            </a:endParaRPr>
          </a:p>
        </p:txBody>
      </p:sp>
      <p:cxnSp>
        <p:nvCxnSpPr>
          <p:cNvPr id="539" name="Google Shape;539;p104"/>
          <p:cNvCxnSpPr/>
          <p:nvPr/>
        </p:nvCxnSpPr>
        <p:spPr>
          <a:xfrm rot="10800000" flipH="1">
            <a:off x="1357363" y="2206675"/>
            <a:ext cx="1068900" cy="423300"/>
          </a:xfrm>
          <a:prstGeom prst="straightConnector1">
            <a:avLst/>
          </a:prstGeom>
          <a:noFill/>
          <a:ln w="38100" cap="flat" cmpd="sng">
            <a:solidFill>
              <a:schemeClr val="dk2"/>
            </a:solidFill>
            <a:prstDash val="solid"/>
            <a:round/>
            <a:headEnd type="none" w="med" len="med"/>
            <a:tailEnd type="triangle" w="med" len="med"/>
          </a:ln>
        </p:spPr>
      </p:cxnSp>
      <p:sp>
        <p:nvSpPr>
          <p:cNvPr id="540" name="Google Shape;540;p104"/>
          <p:cNvSpPr txBox="1"/>
          <p:nvPr/>
        </p:nvSpPr>
        <p:spPr>
          <a:xfrm>
            <a:off x="4440863" y="1932475"/>
            <a:ext cx="1513500" cy="971700"/>
          </a:xfrm>
          <a:prstGeom prst="rect">
            <a:avLst/>
          </a:prstGeom>
          <a:noFill/>
          <a:ln>
            <a:noFill/>
          </a:ln>
        </p:spPr>
        <p:txBody>
          <a:bodyPr spcFirstLastPara="1" wrap="square" lIns="91425" tIns="91425" rIns="91425" bIns="91425" anchor="t" anchorCtr="0">
            <a:noAutofit/>
          </a:bodyPr>
          <a:lstStyle/>
          <a:p>
            <a:pPr marL="457200" lvl="0" indent="-438150" algn="l" rtl="0">
              <a:spcBef>
                <a:spcPts val="0"/>
              </a:spcBef>
              <a:spcAft>
                <a:spcPts val="0"/>
              </a:spcAft>
              <a:buSzPts val="3300"/>
              <a:buFont typeface="Caveat"/>
              <a:buChar char="+"/>
            </a:pPr>
            <a:endParaRPr sz="2700">
              <a:latin typeface="Caveat"/>
              <a:ea typeface="Caveat"/>
              <a:cs typeface="Caveat"/>
              <a:sym typeface="Caveat"/>
            </a:endParaRPr>
          </a:p>
        </p:txBody>
      </p:sp>
      <p:pic>
        <p:nvPicPr>
          <p:cNvPr id="541" name="Google Shape;541;p104"/>
          <p:cNvPicPr preferRelativeResize="0"/>
          <p:nvPr/>
        </p:nvPicPr>
        <p:blipFill rotWithShape="1">
          <a:blip r:embed="rId5">
            <a:alphaModFix/>
          </a:blip>
          <a:srcRect l="33748" t="21372" r="31105" b="34267"/>
          <a:stretch/>
        </p:blipFill>
        <p:spPr>
          <a:xfrm>
            <a:off x="4868313" y="1710950"/>
            <a:ext cx="1155300" cy="1414750"/>
          </a:xfrm>
          <a:prstGeom prst="rect">
            <a:avLst/>
          </a:prstGeom>
          <a:noFill/>
          <a:ln>
            <a:noFill/>
          </a:ln>
        </p:spPr>
      </p:pic>
      <p:sp>
        <p:nvSpPr>
          <p:cNvPr id="542" name="Google Shape;542;p104"/>
          <p:cNvSpPr txBox="1"/>
          <p:nvPr/>
        </p:nvSpPr>
        <p:spPr>
          <a:xfrm>
            <a:off x="5828813" y="1925075"/>
            <a:ext cx="2246400" cy="971700"/>
          </a:xfrm>
          <a:prstGeom prst="rect">
            <a:avLst/>
          </a:prstGeom>
          <a:noFill/>
          <a:ln>
            <a:noFill/>
          </a:ln>
        </p:spPr>
        <p:txBody>
          <a:bodyPr spcFirstLastPara="1" wrap="square" lIns="91425" tIns="91425" rIns="91425" bIns="91425" anchor="t" anchorCtr="0">
            <a:noAutofit/>
          </a:bodyPr>
          <a:lstStyle/>
          <a:p>
            <a:pPr marL="457200" lvl="0" indent="-438150" algn="l" rtl="0">
              <a:spcBef>
                <a:spcPts val="0"/>
              </a:spcBef>
              <a:spcAft>
                <a:spcPts val="0"/>
              </a:spcAft>
              <a:buSzPts val="3300"/>
              <a:buFont typeface="Caveat"/>
              <a:buChar char="+"/>
            </a:pPr>
            <a:r>
              <a:rPr lang="en-US" sz="2700">
                <a:solidFill>
                  <a:schemeClr val="dk1"/>
                </a:solidFill>
                <a:latin typeface="Caveat"/>
                <a:ea typeface="Caveat"/>
                <a:cs typeface="Caveat"/>
                <a:sym typeface="Caveat"/>
              </a:rPr>
              <a:t>Tape</a:t>
            </a:r>
            <a:r>
              <a:rPr lang="en-US" sz="2700">
                <a:latin typeface="Caveat"/>
                <a:ea typeface="Caveat"/>
                <a:cs typeface="Caveat"/>
                <a:sym typeface="Caveat"/>
              </a:rPr>
              <a:t>   </a:t>
            </a:r>
            <a:r>
              <a:rPr lang="en-US" sz="3300">
                <a:latin typeface="Caveat"/>
                <a:ea typeface="Caveat"/>
                <a:cs typeface="Caveat"/>
                <a:sym typeface="Caveat"/>
              </a:rPr>
              <a:t>=</a:t>
            </a:r>
            <a:endParaRPr sz="3300">
              <a:latin typeface="Caveat"/>
              <a:ea typeface="Caveat"/>
              <a:cs typeface="Caveat"/>
              <a:sym typeface="Caveat"/>
            </a:endParaRPr>
          </a:p>
        </p:txBody>
      </p:sp>
      <p:sp>
        <p:nvSpPr>
          <p:cNvPr id="543" name="Google Shape;543;p104"/>
          <p:cNvSpPr txBox="1"/>
          <p:nvPr/>
        </p:nvSpPr>
        <p:spPr>
          <a:xfrm>
            <a:off x="41550" y="5270775"/>
            <a:ext cx="9144000" cy="97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a:latin typeface="Caveat"/>
                <a:ea typeface="Caveat"/>
                <a:cs typeface="Caveat"/>
                <a:sym typeface="Caveat"/>
              </a:rPr>
              <a:t>FSH</a:t>
            </a:r>
            <a:r>
              <a:rPr lang="en-US" sz="2200">
                <a:latin typeface="Caveat"/>
                <a:ea typeface="Caveat"/>
                <a:cs typeface="Caveat"/>
                <a:sym typeface="Caveat"/>
              </a:rPr>
              <a:t> </a:t>
            </a:r>
            <a:r>
              <a:rPr lang="en-US" sz="2300">
                <a:latin typeface="Caveat"/>
                <a:ea typeface="Caveat"/>
                <a:cs typeface="Caveat"/>
                <a:sym typeface="Caveat"/>
              </a:rPr>
              <a:t>–</a:t>
            </a:r>
            <a:r>
              <a:rPr lang="en-US" sz="1900">
                <a:latin typeface="Caveat"/>
                <a:ea typeface="Caveat"/>
                <a:cs typeface="Caveat"/>
                <a:sym typeface="Caveat"/>
              </a:rPr>
              <a:t>&gt; growing egg + follicle -&gt; estrogen -&gt; HIGH estrogen -&gt; Ovulation! -&gt; Corpus Luteum -&gt; Progesterone!</a:t>
            </a:r>
            <a:endParaRPr sz="1900">
              <a:latin typeface="Caveat"/>
              <a:ea typeface="Caveat"/>
              <a:cs typeface="Caveat"/>
              <a:sym typeface="Caveat"/>
            </a:endParaRPr>
          </a:p>
        </p:txBody>
      </p:sp>
      <p:sp>
        <p:nvSpPr>
          <p:cNvPr id="544" name="Google Shape;544;p104"/>
          <p:cNvSpPr txBox="1"/>
          <p:nvPr/>
        </p:nvSpPr>
        <p:spPr>
          <a:xfrm>
            <a:off x="381000" y="3729763"/>
            <a:ext cx="5650200" cy="70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Caveat"/>
                <a:ea typeface="Caveat"/>
                <a:cs typeface="Caveat"/>
                <a:sym typeface="Caveat"/>
              </a:rPr>
              <a:t>… a beautiful cycle sequence!</a:t>
            </a:r>
            <a:endParaRPr sz="3300">
              <a:latin typeface="Caveat"/>
              <a:ea typeface="Caveat"/>
              <a:cs typeface="Caveat"/>
              <a:sym typeface="Cave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105"/>
          <p:cNvSpPr txBox="1"/>
          <p:nvPr/>
        </p:nvSpPr>
        <p:spPr>
          <a:xfrm>
            <a:off x="419100" y="512900"/>
            <a:ext cx="5947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Review</a:t>
            </a:r>
            <a:endParaRPr sz="2900">
              <a:latin typeface="Lexend Thin"/>
              <a:ea typeface="Lexend Thin"/>
              <a:cs typeface="Lexend Thin"/>
              <a:sym typeface="Lexend Thin"/>
            </a:endParaRPr>
          </a:p>
        </p:txBody>
      </p:sp>
      <p:sp>
        <p:nvSpPr>
          <p:cNvPr id="551" name="Google Shape;551;p105"/>
          <p:cNvSpPr/>
          <p:nvPr/>
        </p:nvSpPr>
        <p:spPr>
          <a:xfrm>
            <a:off x="4790775" y="1270525"/>
            <a:ext cx="4065000" cy="26781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2" name="Google Shape;552;p105" descr="f_overview_female.png"/>
          <p:cNvPicPr preferRelativeResize="0"/>
          <p:nvPr/>
        </p:nvPicPr>
        <p:blipFill rotWithShape="1">
          <a:blip r:embed="rId3">
            <a:alphaModFix/>
          </a:blip>
          <a:srcRect t="8357"/>
          <a:stretch/>
        </p:blipFill>
        <p:spPr>
          <a:xfrm>
            <a:off x="5344775" y="1766101"/>
            <a:ext cx="3373797" cy="1514273"/>
          </a:xfrm>
          <a:prstGeom prst="rect">
            <a:avLst/>
          </a:prstGeom>
          <a:noFill/>
          <a:ln>
            <a:noFill/>
          </a:ln>
        </p:spPr>
      </p:pic>
      <p:sp>
        <p:nvSpPr>
          <p:cNvPr id="553" name="Google Shape;553;p105"/>
          <p:cNvSpPr txBox="1"/>
          <p:nvPr/>
        </p:nvSpPr>
        <p:spPr>
          <a:xfrm>
            <a:off x="4790774" y="1216450"/>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2 </a:t>
            </a:r>
            <a:endParaRPr b="1">
              <a:latin typeface="Comfortaa"/>
              <a:ea typeface="Comfortaa"/>
              <a:cs typeface="Comfortaa"/>
              <a:sym typeface="Comfortaa"/>
            </a:endParaRPr>
          </a:p>
        </p:txBody>
      </p:sp>
      <p:sp>
        <p:nvSpPr>
          <p:cNvPr id="554" name="Google Shape;554;p105"/>
          <p:cNvSpPr txBox="1"/>
          <p:nvPr/>
        </p:nvSpPr>
        <p:spPr>
          <a:xfrm>
            <a:off x="393049" y="4264800"/>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3 </a:t>
            </a:r>
            <a:endParaRPr b="1">
              <a:latin typeface="Comfortaa"/>
              <a:ea typeface="Comfortaa"/>
              <a:cs typeface="Comfortaa"/>
              <a:sym typeface="Comfortaa"/>
            </a:endParaRPr>
          </a:p>
        </p:txBody>
      </p:sp>
      <p:sp>
        <p:nvSpPr>
          <p:cNvPr id="555" name="Google Shape;555;p105"/>
          <p:cNvSpPr/>
          <p:nvPr/>
        </p:nvSpPr>
        <p:spPr>
          <a:xfrm>
            <a:off x="4790775" y="4252625"/>
            <a:ext cx="4065000" cy="25212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r>
              <a:rPr lang="en-US">
                <a:solidFill>
                  <a:srgbClr val="898989"/>
                </a:solidFill>
              </a:rPr>
              <a:t>You are here.</a:t>
            </a:r>
            <a:endParaRPr>
              <a:solidFill>
                <a:srgbClr val="898989"/>
              </a:solidFill>
            </a:endParaRPr>
          </a:p>
        </p:txBody>
      </p:sp>
      <p:sp>
        <p:nvSpPr>
          <p:cNvPr id="556" name="Google Shape;556;p105"/>
          <p:cNvSpPr txBox="1"/>
          <p:nvPr/>
        </p:nvSpPr>
        <p:spPr>
          <a:xfrm>
            <a:off x="6505325" y="4603650"/>
            <a:ext cx="1052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E4E6EE"/>
              </a:solidFill>
            </a:endParaRPr>
          </a:p>
        </p:txBody>
      </p:sp>
      <p:sp>
        <p:nvSpPr>
          <p:cNvPr id="557" name="Google Shape;557;p105"/>
          <p:cNvSpPr txBox="1"/>
          <p:nvPr/>
        </p:nvSpPr>
        <p:spPr>
          <a:xfrm>
            <a:off x="4736774" y="4199575"/>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4</a:t>
            </a:r>
            <a:endParaRPr b="1">
              <a:latin typeface="Comfortaa"/>
              <a:ea typeface="Comfortaa"/>
              <a:cs typeface="Comfortaa"/>
              <a:sym typeface="Comfortaa"/>
            </a:endParaRPr>
          </a:p>
        </p:txBody>
      </p:sp>
      <p:sp>
        <p:nvSpPr>
          <p:cNvPr id="558" name="Google Shape;558;p105"/>
          <p:cNvSpPr/>
          <p:nvPr/>
        </p:nvSpPr>
        <p:spPr>
          <a:xfrm rot="8099143">
            <a:off x="6435732" y="4693588"/>
            <a:ext cx="851286" cy="894773"/>
          </a:xfrm>
          <a:prstGeom prst="teardrop">
            <a:avLst>
              <a:gd name="adj" fmla="val 113946"/>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05"/>
          <p:cNvSpPr/>
          <p:nvPr/>
        </p:nvSpPr>
        <p:spPr>
          <a:xfrm>
            <a:off x="6611325" y="4863925"/>
            <a:ext cx="500100" cy="554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0" name="Google Shape;560;p105"/>
          <p:cNvPicPr preferRelativeResize="0"/>
          <p:nvPr/>
        </p:nvPicPr>
        <p:blipFill rotWithShape="1">
          <a:blip r:embed="rId4">
            <a:alphaModFix/>
          </a:blip>
          <a:srcRect l="2248" t="1086" r="3278" b="4431"/>
          <a:stretch/>
        </p:blipFill>
        <p:spPr>
          <a:xfrm>
            <a:off x="744588" y="4801713"/>
            <a:ext cx="3414024" cy="1591375"/>
          </a:xfrm>
          <a:prstGeom prst="rect">
            <a:avLst/>
          </a:prstGeom>
          <a:noFill/>
          <a:ln w="28575" cap="flat" cmpd="sng">
            <a:solidFill>
              <a:srgbClr val="D9D2E9"/>
            </a:solidFill>
            <a:prstDash val="dot"/>
            <a:round/>
            <a:headEnd type="none" w="sm" len="sm"/>
            <a:tailEnd type="none" w="sm" len="sm"/>
          </a:ln>
        </p:spPr>
      </p:pic>
      <p:sp>
        <p:nvSpPr>
          <p:cNvPr id="561" name="Google Shape;561;p105"/>
          <p:cNvSpPr/>
          <p:nvPr/>
        </p:nvSpPr>
        <p:spPr>
          <a:xfrm>
            <a:off x="419100" y="4258050"/>
            <a:ext cx="4065000" cy="25212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p:txBody>
      </p:sp>
      <p:pic>
        <p:nvPicPr>
          <p:cNvPr id="562" name="Google Shape;562;p105"/>
          <p:cNvPicPr preferRelativeResize="0"/>
          <p:nvPr/>
        </p:nvPicPr>
        <p:blipFill>
          <a:blip r:embed="rId5">
            <a:alphaModFix/>
          </a:blip>
          <a:stretch>
            <a:fillRect/>
          </a:stretch>
        </p:blipFill>
        <p:spPr>
          <a:xfrm>
            <a:off x="1050425" y="1397950"/>
            <a:ext cx="3131551" cy="2678100"/>
          </a:xfrm>
          <a:prstGeom prst="rect">
            <a:avLst/>
          </a:prstGeom>
          <a:noFill/>
          <a:ln>
            <a:noFill/>
          </a:ln>
        </p:spPr>
      </p:pic>
      <p:sp>
        <p:nvSpPr>
          <p:cNvPr id="563" name="Google Shape;563;p105"/>
          <p:cNvSpPr/>
          <p:nvPr/>
        </p:nvSpPr>
        <p:spPr>
          <a:xfrm>
            <a:off x="419100" y="1270525"/>
            <a:ext cx="4065000" cy="27840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05"/>
          <p:cNvSpPr txBox="1"/>
          <p:nvPr/>
        </p:nvSpPr>
        <p:spPr>
          <a:xfrm>
            <a:off x="419108" y="1190050"/>
            <a:ext cx="296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1 </a:t>
            </a:r>
            <a:endParaRPr b="1">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8"/>
        <p:cNvGrpSpPr/>
        <p:nvPr/>
      </p:nvGrpSpPr>
      <p:grpSpPr>
        <a:xfrm>
          <a:off x="0" y="0"/>
          <a:ext cx="0" cy="0"/>
          <a:chOff x="0" y="0"/>
          <a:chExt cx="0" cy="0"/>
        </a:xfrm>
      </p:grpSpPr>
      <p:pic>
        <p:nvPicPr>
          <p:cNvPr id="569" name="Google Shape;569;p106"/>
          <p:cNvPicPr preferRelativeResize="0"/>
          <p:nvPr/>
        </p:nvPicPr>
        <p:blipFill rotWithShape="1">
          <a:blip r:embed="rId4">
            <a:alphaModFix/>
          </a:blip>
          <a:srcRect b="1526"/>
          <a:stretch/>
        </p:blipFill>
        <p:spPr>
          <a:xfrm>
            <a:off x="4653250" y="1103300"/>
            <a:ext cx="3222029" cy="5596950"/>
          </a:xfrm>
          <a:prstGeom prst="rect">
            <a:avLst/>
          </a:prstGeom>
          <a:noFill/>
          <a:ln>
            <a:noFill/>
          </a:ln>
        </p:spPr>
      </p:pic>
      <p:sp>
        <p:nvSpPr>
          <p:cNvPr id="570" name="Google Shape;570;p106"/>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571" name="Google Shape;571;p106"/>
          <p:cNvSpPr txBox="1"/>
          <p:nvPr/>
        </p:nvSpPr>
        <p:spPr>
          <a:xfrm>
            <a:off x="6359850" y="1483062"/>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72" name="Google Shape;572;p106"/>
          <p:cNvSpPr txBox="1"/>
          <p:nvPr/>
        </p:nvSpPr>
        <p:spPr>
          <a:xfrm>
            <a:off x="381000" y="51275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brain is the command center</a:t>
            </a:r>
            <a:endParaRPr>
              <a:latin typeface="Lexend Thin"/>
              <a:ea typeface="Lexend Thin"/>
              <a:cs typeface="Lexend Thin"/>
              <a:sym typeface="Lexend Thin"/>
            </a:endParaRPr>
          </a:p>
        </p:txBody>
      </p:sp>
      <p:pic>
        <p:nvPicPr>
          <p:cNvPr id="573" name="Google Shape;573;p106"/>
          <p:cNvPicPr preferRelativeResize="0"/>
          <p:nvPr/>
        </p:nvPicPr>
        <p:blipFill rotWithShape="1">
          <a:blip r:embed="rId5">
            <a:alphaModFix/>
          </a:blip>
          <a:srcRect b="10458"/>
          <a:stretch/>
        </p:blipFill>
        <p:spPr>
          <a:xfrm>
            <a:off x="222125" y="1179500"/>
            <a:ext cx="3839325" cy="5596951"/>
          </a:xfrm>
          <a:prstGeom prst="rect">
            <a:avLst/>
          </a:prstGeom>
          <a:noFill/>
          <a:ln>
            <a:noFill/>
          </a:ln>
        </p:spPr>
      </p:pic>
      <p:sp>
        <p:nvSpPr>
          <p:cNvPr id="574" name="Google Shape;574;p106"/>
          <p:cNvSpPr/>
          <p:nvPr/>
        </p:nvSpPr>
        <p:spPr>
          <a:xfrm>
            <a:off x="6414699" y="3090895"/>
            <a:ext cx="900300" cy="478200"/>
          </a:xfrm>
          <a:prstGeom prst="wedgeRoundRectCallout">
            <a:avLst>
              <a:gd name="adj1" fmla="val 67185"/>
              <a:gd name="adj2" fmla="val 31711"/>
              <a:gd name="adj3" fmla="val 0"/>
            </a:avLst>
          </a:prstGeom>
          <a:solidFill>
            <a:srgbClr val="6FA8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chemeClr val="lt1"/>
                </a:solidFill>
                <a:latin typeface="Comfortaa"/>
                <a:ea typeface="Comfortaa"/>
                <a:cs typeface="Comfortaa"/>
                <a:sym typeface="Comfortaa"/>
              </a:rPr>
              <a:t>On it!</a:t>
            </a:r>
            <a:endParaRPr b="1">
              <a:solidFill>
                <a:schemeClr val="lt1"/>
              </a:solidFill>
              <a:latin typeface="Comfortaa"/>
              <a:ea typeface="Comfortaa"/>
              <a:cs typeface="Comfortaa"/>
              <a:sym typeface="Comfortaa"/>
            </a:endParaRPr>
          </a:p>
        </p:txBody>
      </p:sp>
      <p:sp>
        <p:nvSpPr>
          <p:cNvPr id="575" name="Google Shape;575;p106"/>
          <p:cNvSpPr/>
          <p:nvPr/>
        </p:nvSpPr>
        <p:spPr>
          <a:xfrm>
            <a:off x="5168650" y="2023600"/>
            <a:ext cx="2191200" cy="637500"/>
          </a:xfrm>
          <a:prstGeom prst="wedgeRoundRectCallout">
            <a:avLst>
              <a:gd name="adj1" fmla="val -58571"/>
              <a:gd name="adj2" fmla="val 34533"/>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b="1">
                <a:solidFill>
                  <a:srgbClr val="595959"/>
                </a:solidFill>
                <a:latin typeface="Comfortaa"/>
                <a:ea typeface="Comfortaa"/>
                <a:cs typeface="Comfortaa"/>
                <a:sym typeface="Comfortaa"/>
              </a:rPr>
              <a:t>On your toes </a:t>
            </a:r>
            <a:br>
              <a:rPr lang="en-US" sz="1300" b="1">
                <a:solidFill>
                  <a:srgbClr val="595959"/>
                </a:solidFill>
                <a:latin typeface="Comfortaa"/>
                <a:ea typeface="Comfortaa"/>
                <a:cs typeface="Comfortaa"/>
                <a:sym typeface="Comfortaa"/>
              </a:rPr>
            </a:br>
            <a:r>
              <a:rPr lang="en-US" sz="1300" b="1">
                <a:solidFill>
                  <a:srgbClr val="595959"/>
                </a:solidFill>
                <a:latin typeface="Comfortaa"/>
                <a:ea typeface="Comfortaa"/>
                <a:cs typeface="Comfortaa"/>
                <a:sym typeface="Comfortaa"/>
              </a:rPr>
              <a:t>FSH, you’re up!</a:t>
            </a:r>
            <a:endParaRPr sz="1300" b="1">
              <a:solidFill>
                <a:srgbClr val="595959"/>
              </a:solidFill>
              <a:latin typeface="Comfortaa"/>
              <a:ea typeface="Comfortaa"/>
              <a:cs typeface="Comfortaa"/>
              <a:sym typeface="Comfortaa"/>
            </a:endParaRPr>
          </a:p>
        </p:txBody>
      </p:sp>
      <p:sp>
        <p:nvSpPr>
          <p:cNvPr id="576" name="Google Shape;576;p106"/>
          <p:cNvSpPr txBox="1"/>
          <p:nvPr/>
        </p:nvSpPr>
        <p:spPr>
          <a:xfrm>
            <a:off x="6625000" y="1814501"/>
            <a:ext cx="4797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r>
              <a:rPr lang="en-US" sz="2900"/>
              <a:t>🩰</a:t>
            </a:r>
            <a:endParaRPr sz="2900"/>
          </a:p>
        </p:txBody>
      </p:sp>
      <p:sp>
        <p:nvSpPr>
          <p:cNvPr id="577" name="Google Shape;577;p106"/>
          <p:cNvSpPr/>
          <p:nvPr/>
        </p:nvSpPr>
        <p:spPr>
          <a:xfrm>
            <a:off x="5168650" y="3811775"/>
            <a:ext cx="2191200" cy="753900"/>
          </a:xfrm>
          <a:prstGeom prst="wedgeRoundRectCallout">
            <a:avLst>
              <a:gd name="adj1" fmla="val -56249"/>
              <a:gd name="adj2" fmla="val 38503"/>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b="1">
                <a:solidFill>
                  <a:schemeClr val="dk1"/>
                </a:solidFill>
                <a:latin typeface="Comfortaa"/>
                <a:ea typeface="Comfortaa"/>
                <a:cs typeface="Comfortaa"/>
                <a:sym typeface="Comfortaa"/>
              </a:rPr>
              <a:t>Terrific entrance! That was really “en pointe”</a:t>
            </a:r>
            <a:endParaRPr sz="1300" b="1">
              <a:solidFill>
                <a:schemeClr val="dk1"/>
              </a:solidFill>
              <a:latin typeface="Comfortaa"/>
              <a:ea typeface="Comfortaa"/>
              <a:cs typeface="Comfortaa"/>
              <a:sym typeface="Comfortaa"/>
            </a:endParaRPr>
          </a:p>
        </p:txBody>
      </p:sp>
      <p:cxnSp>
        <p:nvCxnSpPr>
          <p:cNvPr id="578" name="Google Shape;578;p106"/>
          <p:cNvCxnSpPr/>
          <p:nvPr/>
        </p:nvCxnSpPr>
        <p:spPr>
          <a:xfrm>
            <a:off x="2248975" y="1943575"/>
            <a:ext cx="2693100" cy="0"/>
          </a:xfrm>
          <a:prstGeom prst="straightConnector1">
            <a:avLst/>
          </a:prstGeom>
          <a:noFill/>
          <a:ln w="19050" cap="flat" cmpd="sng">
            <a:solidFill>
              <a:srgbClr val="757AA8"/>
            </a:solidFill>
            <a:prstDash val="dot"/>
            <a:round/>
            <a:headEnd type="none" w="med" len="med"/>
            <a:tailEnd type="none" w="med" len="med"/>
          </a:ln>
        </p:spPr>
      </p:cxnSp>
      <p:sp>
        <p:nvSpPr>
          <p:cNvPr id="579" name="Google Shape;579;p106"/>
          <p:cNvSpPr txBox="1"/>
          <p:nvPr/>
        </p:nvSpPr>
        <p:spPr>
          <a:xfrm>
            <a:off x="5202225" y="1775250"/>
            <a:ext cx="800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 b="1">
                <a:solidFill>
                  <a:srgbClr val="999999"/>
                </a:solidFill>
                <a:latin typeface="Comfortaa"/>
                <a:ea typeface="Comfortaa"/>
                <a:cs typeface="Comfortaa"/>
                <a:sym typeface="Comfortaa"/>
              </a:rPr>
              <a:t>Brain</a:t>
            </a:r>
            <a:endParaRPr sz="800" b="1">
              <a:solidFill>
                <a:srgbClr val="999999"/>
              </a:solidFill>
              <a:latin typeface="Comfortaa"/>
              <a:ea typeface="Comfortaa"/>
              <a:cs typeface="Comfortaa"/>
              <a:sym typeface="Comfortaa"/>
            </a:endParaRPr>
          </a:p>
          <a:p>
            <a:pPr marL="0" lvl="0" indent="0" algn="l" rtl="0">
              <a:spcBef>
                <a:spcPts val="0"/>
              </a:spcBef>
              <a:spcAft>
                <a:spcPts val="0"/>
              </a:spcAft>
              <a:buNone/>
            </a:pPr>
            <a:endParaRPr sz="1000" b="1">
              <a:solidFill>
                <a:srgbClr val="595959"/>
              </a:solidFill>
              <a:latin typeface="Comfortaa"/>
              <a:ea typeface="Comfortaa"/>
              <a:cs typeface="Comfortaa"/>
              <a:sym typeface="Comfortaa"/>
            </a:endParaRPr>
          </a:p>
        </p:txBody>
      </p:sp>
      <p:sp>
        <p:nvSpPr>
          <p:cNvPr id="580" name="Google Shape;580;p106"/>
          <p:cNvSpPr txBox="1"/>
          <p:nvPr/>
        </p:nvSpPr>
        <p:spPr>
          <a:xfrm>
            <a:off x="6431550" y="2852450"/>
            <a:ext cx="15825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 b="1">
                <a:solidFill>
                  <a:srgbClr val="888888"/>
                </a:solidFill>
                <a:latin typeface="Comfortaa"/>
                <a:ea typeface="Comfortaa"/>
                <a:cs typeface="Comfortaa"/>
                <a:sym typeface="Comfortaa"/>
              </a:rPr>
              <a:t>FSH</a:t>
            </a:r>
            <a:endParaRPr sz="800" b="1">
              <a:solidFill>
                <a:srgbClr val="888888"/>
              </a:solidFill>
              <a:latin typeface="Comfortaa"/>
              <a:ea typeface="Comfortaa"/>
              <a:cs typeface="Comfortaa"/>
              <a:sym typeface="Comfortaa"/>
            </a:endParaRPr>
          </a:p>
          <a:p>
            <a:pPr marL="0" lvl="0" indent="0" algn="l" rtl="0">
              <a:spcBef>
                <a:spcPts val="0"/>
              </a:spcBef>
              <a:spcAft>
                <a:spcPts val="0"/>
              </a:spcAft>
              <a:buNone/>
            </a:pPr>
            <a:endParaRPr sz="1000" b="1">
              <a:solidFill>
                <a:srgbClr val="595959"/>
              </a:solidFill>
              <a:latin typeface="Comfortaa"/>
              <a:ea typeface="Comfortaa"/>
              <a:cs typeface="Comfortaa"/>
              <a:sym typeface="Comfortaa"/>
            </a:endParaRPr>
          </a:p>
        </p:txBody>
      </p:sp>
      <p:sp>
        <p:nvSpPr>
          <p:cNvPr id="581" name="Google Shape;581;p106"/>
          <p:cNvSpPr/>
          <p:nvPr/>
        </p:nvSpPr>
        <p:spPr>
          <a:xfrm>
            <a:off x="6414699" y="4808345"/>
            <a:ext cx="900300" cy="478200"/>
          </a:xfrm>
          <a:prstGeom prst="wedgeRoundRectCallout">
            <a:avLst>
              <a:gd name="adj1" fmla="val 67185"/>
              <a:gd name="adj2" fmla="val 31711"/>
              <a:gd name="adj3" fmla="val 0"/>
            </a:avLst>
          </a:prstGeom>
          <a:solidFill>
            <a:srgbClr val="6FA8DC"/>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b="1">
                <a:solidFill>
                  <a:schemeClr val="lt1"/>
                </a:solidFill>
                <a:latin typeface="Comfortaa"/>
                <a:ea typeface="Comfortaa"/>
                <a:cs typeface="Comfortaa"/>
                <a:sym typeface="Comfortaa"/>
              </a:rPr>
              <a:t>*Bows*</a:t>
            </a:r>
            <a:endParaRPr b="1">
              <a:solidFill>
                <a:schemeClr val="lt1"/>
              </a:solidFill>
              <a:latin typeface="Comfortaa"/>
              <a:ea typeface="Comfortaa"/>
              <a:cs typeface="Comfortaa"/>
              <a:sym typeface="Comforta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pic>
        <p:nvPicPr>
          <p:cNvPr id="587" name="Google Shape;587;p107"/>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588" name="Google Shape;588;p10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89" name="Google Shape;589;p107"/>
          <p:cNvSpPr txBox="1"/>
          <p:nvPr/>
        </p:nvSpPr>
        <p:spPr>
          <a:xfrm>
            <a:off x="381000" y="519100"/>
            <a:ext cx="7987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Ovulatory cycle: The follicle begins to grow</a:t>
            </a:r>
            <a:endParaRPr sz="2900">
              <a:latin typeface="Lexend Thin"/>
              <a:ea typeface="Lexend Thin"/>
              <a:cs typeface="Lexend Thin"/>
              <a:sym typeface="Lexend Thin"/>
            </a:endParaRPr>
          </a:p>
        </p:txBody>
      </p:sp>
      <p:sp>
        <p:nvSpPr>
          <p:cNvPr id="590" name="Google Shape;590;p107"/>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1" name="Google Shape;591;p107"/>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92" name="Google Shape;592;p107"/>
          <p:cNvPicPr preferRelativeResize="0"/>
          <p:nvPr/>
        </p:nvPicPr>
        <p:blipFill>
          <a:blip r:embed="rId4">
            <a:alphaModFix/>
          </a:blip>
          <a:stretch>
            <a:fillRect/>
          </a:stretch>
        </p:blipFill>
        <p:spPr>
          <a:xfrm>
            <a:off x="248775" y="1290800"/>
            <a:ext cx="8773613" cy="4883947"/>
          </a:xfrm>
          <a:prstGeom prst="rect">
            <a:avLst/>
          </a:prstGeom>
          <a:noFill/>
          <a:ln>
            <a:noFill/>
          </a:ln>
        </p:spPr>
      </p:pic>
      <p:pic>
        <p:nvPicPr>
          <p:cNvPr id="593" name="Google Shape;593;p107"/>
          <p:cNvPicPr preferRelativeResize="0"/>
          <p:nvPr/>
        </p:nvPicPr>
        <p:blipFill rotWithShape="1">
          <a:blip r:embed="rId5">
            <a:alphaModFix/>
          </a:blip>
          <a:srcRect/>
          <a:stretch/>
        </p:blipFill>
        <p:spPr>
          <a:xfrm>
            <a:off x="7007150" y="5285887"/>
            <a:ext cx="1828800" cy="1458912"/>
          </a:xfrm>
          <a:prstGeom prst="rect">
            <a:avLst/>
          </a:prstGeom>
          <a:noFill/>
          <a:ln>
            <a:noFill/>
          </a:ln>
        </p:spPr>
      </p:pic>
      <p:pic>
        <p:nvPicPr>
          <p:cNvPr id="594" name="Google Shape;594;p107"/>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p108"/>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01" name="Google Shape;601;p10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02" name="Google Shape;602;p108"/>
          <p:cNvSpPr txBox="1"/>
          <p:nvPr/>
        </p:nvSpPr>
        <p:spPr>
          <a:xfrm>
            <a:off x="381000" y="519100"/>
            <a:ext cx="7987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Ovulatory cycle: Estrogen</a:t>
            </a:r>
            <a:endParaRPr sz="2900">
              <a:latin typeface="Lexend Thin"/>
              <a:ea typeface="Lexend Thin"/>
              <a:cs typeface="Lexend Thin"/>
              <a:sym typeface="Lexend Thin"/>
            </a:endParaRPr>
          </a:p>
        </p:txBody>
      </p:sp>
      <p:sp>
        <p:nvSpPr>
          <p:cNvPr id="603" name="Google Shape;603;p108"/>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04" name="Google Shape;604;p108"/>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05" name="Google Shape;605;p108"/>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606" name="Google Shape;606;p108"/>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07" name="Google Shape;607;p108"/>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608" name="Google Shape;608;p108"/>
          <p:cNvSpPr/>
          <p:nvPr/>
        </p:nvSpPr>
        <p:spPr>
          <a:xfrm rot="10800000">
            <a:off x="5021075" y="1604845"/>
            <a:ext cx="170100" cy="2692500"/>
          </a:xfrm>
          <a:prstGeom prst="downArrow">
            <a:avLst>
              <a:gd name="adj1" fmla="val 50000"/>
              <a:gd name="adj2" fmla="val 128399"/>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p109"/>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15" name="Google Shape;615;p1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16" name="Google Shape;616;p109"/>
          <p:cNvSpPr txBox="1"/>
          <p:nvPr/>
        </p:nvSpPr>
        <p:spPr>
          <a:xfrm>
            <a:off x="381000" y="519100"/>
            <a:ext cx="6917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Ovulatory cycle: Ovulation</a:t>
            </a:r>
            <a:endParaRPr sz="2900">
              <a:latin typeface="Lexend Thin"/>
              <a:ea typeface="Lexend Thin"/>
              <a:cs typeface="Lexend Thin"/>
              <a:sym typeface="Lexend Thin"/>
            </a:endParaRPr>
          </a:p>
        </p:txBody>
      </p:sp>
      <p:sp>
        <p:nvSpPr>
          <p:cNvPr id="617" name="Google Shape;617;p109"/>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18" name="Google Shape;618;p109"/>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19" name="Google Shape;619;p109"/>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620" name="Google Shape;620;p109"/>
          <p:cNvPicPr preferRelativeResize="0"/>
          <p:nvPr/>
        </p:nvPicPr>
        <p:blipFill>
          <a:blip r:embed="rId6">
            <a:alphaModFix/>
          </a:blip>
          <a:stretch>
            <a:fillRect/>
          </a:stretch>
        </p:blipFill>
        <p:spPr>
          <a:xfrm>
            <a:off x="5335500" y="3394550"/>
            <a:ext cx="1962474" cy="1251426"/>
          </a:xfrm>
          <a:prstGeom prst="rect">
            <a:avLst/>
          </a:prstGeom>
          <a:noFill/>
          <a:ln>
            <a:noFill/>
          </a:ln>
        </p:spPr>
      </p:pic>
      <p:sp>
        <p:nvSpPr>
          <p:cNvPr id="621" name="Google Shape;621;p109"/>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pic>
        <p:nvPicPr>
          <p:cNvPr id="627" name="Google Shape;627;p110"/>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28" name="Google Shape;628;p11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29" name="Google Shape;629;p110"/>
          <p:cNvSpPr txBox="1"/>
          <p:nvPr/>
        </p:nvSpPr>
        <p:spPr>
          <a:xfrm>
            <a:off x="381000" y="519100"/>
            <a:ext cx="550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Ovulatory Cycle: Progesterone </a:t>
            </a:r>
            <a:endParaRPr sz="2900">
              <a:latin typeface="Lexend Thin"/>
              <a:ea typeface="Lexend Thin"/>
              <a:cs typeface="Lexend Thin"/>
              <a:sym typeface="Lexend Thin"/>
            </a:endParaRPr>
          </a:p>
        </p:txBody>
      </p:sp>
      <p:sp>
        <p:nvSpPr>
          <p:cNvPr id="630" name="Google Shape;630;p110"/>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31" name="Google Shape;631;p110"/>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32" name="Google Shape;632;p110"/>
          <p:cNvPicPr preferRelativeResize="0"/>
          <p:nvPr/>
        </p:nvPicPr>
        <p:blipFill>
          <a:blip r:embed="rId5">
            <a:alphaModFix/>
          </a:blip>
          <a:stretch>
            <a:fillRect/>
          </a:stretch>
        </p:blipFill>
        <p:spPr>
          <a:xfrm>
            <a:off x="187800" y="1030525"/>
            <a:ext cx="8773613" cy="4883947"/>
          </a:xfrm>
          <a:prstGeom prst="rect">
            <a:avLst/>
          </a:prstGeom>
          <a:noFill/>
          <a:ln>
            <a:noFill/>
          </a:ln>
        </p:spPr>
      </p:pic>
      <p:pic>
        <p:nvPicPr>
          <p:cNvPr id="633" name="Google Shape;633;p110"/>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634" name="Google Shape;634;p110"/>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635" name="Google Shape;635;p110"/>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36" name="Google Shape;636;p110"/>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637" name="Google Shape;637;p110"/>
          <p:cNvSpPr/>
          <p:nvPr/>
        </p:nvSpPr>
        <p:spPr>
          <a:xfrm rot="10800000">
            <a:off x="6590675" y="1067225"/>
            <a:ext cx="189600" cy="23511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111"/>
          <p:cNvSpPr/>
          <p:nvPr/>
        </p:nvSpPr>
        <p:spPr>
          <a:xfrm>
            <a:off x="521138" y="3790350"/>
            <a:ext cx="765600" cy="744000"/>
          </a:xfrm>
          <a:prstGeom prst="ellipse">
            <a:avLst/>
          </a:prstGeom>
          <a:solidFill>
            <a:srgbClr val="8F92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11"/>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Check your knowledge!</a:t>
            </a:r>
            <a:endParaRPr>
              <a:latin typeface="Lexend Thin"/>
              <a:ea typeface="Lexend Thin"/>
              <a:cs typeface="Lexend Thin"/>
              <a:sym typeface="Lexend Thin"/>
            </a:endParaRPr>
          </a:p>
        </p:txBody>
      </p:sp>
      <p:sp>
        <p:nvSpPr>
          <p:cNvPr id="645" name="Google Shape;645;p111"/>
          <p:cNvSpPr txBox="1"/>
          <p:nvPr/>
        </p:nvSpPr>
        <p:spPr>
          <a:xfrm>
            <a:off x="808200" y="1624675"/>
            <a:ext cx="7623600" cy="172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b="1">
                <a:solidFill>
                  <a:srgbClr val="8587C2"/>
                </a:solidFill>
                <a:latin typeface="Calibri"/>
                <a:ea typeface="Calibri"/>
                <a:cs typeface="Calibri"/>
                <a:sym typeface="Calibri"/>
              </a:rPr>
              <a:t>What are the</a:t>
            </a:r>
            <a:r>
              <a:rPr lang="en-US" sz="5600" b="1">
                <a:solidFill>
                  <a:srgbClr val="8587C2"/>
                </a:solidFill>
                <a:latin typeface="Calibri"/>
                <a:ea typeface="Calibri"/>
                <a:cs typeface="Calibri"/>
                <a:sym typeface="Calibri"/>
              </a:rPr>
              <a:t> ✌🏻</a:t>
            </a:r>
            <a:r>
              <a:rPr lang="en-US" sz="4400" b="1">
                <a:solidFill>
                  <a:srgbClr val="8587C2"/>
                </a:solidFill>
                <a:latin typeface="Calibri"/>
                <a:ea typeface="Calibri"/>
                <a:cs typeface="Calibri"/>
                <a:sym typeface="Calibri"/>
              </a:rPr>
              <a:t> jobs </a:t>
            </a:r>
            <a:br>
              <a:rPr lang="en-US" sz="4400" b="1">
                <a:solidFill>
                  <a:srgbClr val="8587C2"/>
                </a:solidFill>
                <a:latin typeface="Calibri"/>
                <a:ea typeface="Calibri"/>
                <a:cs typeface="Calibri"/>
                <a:sym typeface="Calibri"/>
              </a:rPr>
            </a:br>
            <a:r>
              <a:rPr lang="en-US" sz="4400" b="1">
                <a:solidFill>
                  <a:srgbClr val="8587C2"/>
                </a:solidFill>
                <a:latin typeface="Calibri"/>
                <a:ea typeface="Calibri"/>
                <a:cs typeface="Calibri"/>
                <a:sym typeface="Calibri"/>
              </a:rPr>
              <a:t>of the ovaries?</a:t>
            </a:r>
            <a:endParaRPr>
              <a:latin typeface="Calibri"/>
              <a:ea typeface="Calibri"/>
              <a:cs typeface="Calibri"/>
              <a:sym typeface="Calibri"/>
            </a:endParaRPr>
          </a:p>
        </p:txBody>
      </p:sp>
      <p:sp>
        <p:nvSpPr>
          <p:cNvPr id="646" name="Google Shape;646;p111"/>
          <p:cNvSpPr txBox="1"/>
          <p:nvPr/>
        </p:nvSpPr>
        <p:spPr>
          <a:xfrm>
            <a:off x="1586513" y="3628875"/>
            <a:ext cx="5134500" cy="119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solidFill>
                <a:srgbClr val="8587C2"/>
              </a:solidFill>
              <a:latin typeface="Calibri"/>
              <a:ea typeface="Calibri"/>
              <a:cs typeface="Calibri"/>
              <a:sym typeface="Calibri"/>
            </a:endParaRPr>
          </a:p>
          <a:p>
            <a:pPr marL="0" lvl="0" indent="0" algn="l" rtl="0">
              <a:spcBef>
                <a:spcPts val="0"/>
              </a:spcBef>
              <a:spcAft>
                <a:spcPts val="0"/>
              </a:spcAft>
              <a:buNone/>
            </a:pPr>
            <a:r>
              <a:rPr lang="en-US" sz="3100" b="1">
                <a:solidFill>
                  <a:srgbClr val="757AA8"/>
                </a:solidFill>
                <a:latin typeface="Calibri"/>
                <a:ea typeface="Calibri"/>
                <a:cs typeface="Calibri"/>
                <a:sym typeface="Calibri"/>
              </a:rPr>
              <a:t>    To grow and release an egg </a:t>
            </a:r>
            <a:endParaRPr sz="3100" b="1">
              <a:solidFill>
                <a:srgbClr val="757AA8"/>
              </a:solidFill>
              <a:latin typeface="Calibri"/>
              <a:ea typeface="Calibri"/>
              <a:cs typeface="Calibri"/>
              <a:sym typeface="Calibri"/>
            </a:endParaRPr>
          </a:p>
          <a:p>
            <a:pPr marL="0" lvl="0" indent="0" algn="ctr" rtl="0">
              <a:spcBef>
                <a:spcPts val="0"/>
              </a:spcBef>
              <a:spcAft>
                <a:spcPts val="0"/>
              </a:spcAft>
              <a:buNone/>
            </a:pPr>
            <a:endParaRPr sz="4400" b="1">
              <a:solidFill>
                <a:srgbClr val="898989"/>
              </a:solidFill>
              <a:latin typeface="Calibri"/>
              <a:ea typeface="Calibri"/>
              <a:cs typeface="Calibri"/>
              <a:sym typeface="Calibri"/>
            </a:endParaRPr>
          </a:p>
        </p:txBody>
      </p:sp>
      <p:pic>
        <p:nvPicPr>
          <p:cNvPr id="647" name="Google Shape;647;p111"/>
          <p:cNvPicPr preferRelativeResize="0"/>
          <p:nvPr/>
        </p:nvPicPr>
        <p:blipFill rotWithShape="1">
          <a:blip r:embed="rId3">
            <a:alphaModFix/>
          </a:blip>
          <a:srcRect l="32526" t="28540" r="30141" b="18479"/>
          <a:stretch/>
        </p:blipFill>
        <p:spPr>
          <a:xfrm rot="-1117097">
            <a:off x="6265164" y="3437647"/>
            <a:ext cx="1803230" cy="1424654"/>
          </a:xfrm>
          <a:prstGeom prst="rect">
            <a:avLst/>
          </a:prstGeom>
          <a:noFill/>
          <a:ln>
            <a:noFill/>
          </a:ln>
        </p:spPr>
      </p:pic>
      <p:sp>
        <p:nvSpPr>
          <p:cNvPr id="648" name="Google Shape;648;p111"/>
          <p:cNvSpPr txBox="1"/>
          <p:nvPr/>
        </p:nvSpPr>
        <p:spPr>
          <a:xfrm>
            <a:off x="1586525" y="5175625"/>
            <a:ext cx="66621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b="1">
                <a:solidFill>
                  <a:srgbClr val="757AA8"/>
                </a:solidFill>
                <a:latin typeface="Calibri"/>
                <a:ea typeface="Calibri"/>
                <a:cs typeface="Calibri"/>
                <a:sym typeface="Calibri"/>
              </a:rPr>
              <a:t>    Produce</a:t>
            </a:r>
            <a:r>
              <a:rPr lang="en-US" sz="3100" b="1">
                <a:solidFill>
                  <a:srgbClr val="898989"/>
                </a:solidFill>
                <a:latin typeface="Calibri"/>
                <a:ea typeface="Calibri"/>
                <a:cs typeface="Calibri"/>
                <a:sym typeface="Calibri"/>
              </a:rPr>
              <a:t> </a:t>
            </a:r>
            <a:r>
              <a:rPr lang="en-US" sz="3100" b="1">
                <a:solidFill>
                  <a:srgbClr val="3C78D8"/>
                </a:solidFill>
                <a:latin typeface="Calibri"/>
                <a:ea typeface="Calibri"/>
                <a:cs typeface="Calibri"/>
                <a:sym typeface="Calibri"/>
              </a:rPr>
              <a:t>estrogen</a:t>
            </a:r>
            <a:r>
              <a:rPr lang="en-US" sz="3100" b="1">
                <a:solidFill>
                  <a:srgbClr val="898989"/>
                </a:solidFill>
                <a:latin typeface="Calibri"/>
                <a:ea typeface="Calibri"/>
                <a:cs typeface="Calibri"/>
                <a:sym typeface="Calibri"/>
              </a:rPr>
              <a:t> </a:t>
            </a:r>
            <a:r>
              <a:rPr lang="en-US" sz="3100" b="1">
                <a:solidFill>
                  <a:srgbClr val="757AA8"/>
                </a:solidFill>
                <a:latin typeface="Calibri"/>
                <a:ea typeface="Calibri"/>
                <a:cs typeface="Calibri"/>
                <a:sym typeface="Calibri"/>
              </a:rPr>
              <a:t>   + </a:t>
            </a:r>
            <a:r>
              <a:rPr lang="en-US" sz="3100" b="1">
                <a:solidFill>
                  <a:srgbClr val="888888"/>
                </a:solidFill>
                <a:latin typeface="Calibri"/>
                <a:ea typeface="Calibri"/>
                <a:cs typeface="Calibri"/>
                <a:sym typeface="Calibri"/>
              </a:rPr>
              <a:t>progesterone</a:t>
            </a:r>
            <a:endParaRPr sz="3100" b="1">
              <a:solidFill>
                <a:srgbClr val="888888"/>
              </a:solidFill>
              <a:latin typeface="Calibri"/>
              <a:ea typeface="Calibri"/>
              <a:cs typeface="Calibri"/>
              <a:sym typeface="Calibri"/>
            </a:endParaRPr>
          </a:p>
          <a:p>
            <a:pPr marL="0" lvl="0" indent="0" algn="l" rtl="0">
              <a:spcBef>
                <a:spcPts val="0"/>
              </a:spcBef>
              <a:spcAft>
                <a:spcPts val="0"/>
              </a:spcAft>
              <a:buNone/>
            </a:pPr>
            <a:endParaRPr/>
          </a:p>
        </p:txBody>
      </p:sp>
      <p:sp>
        <p:nvSpPr>
          <p:cNvPr id="649" name="Google Shape;649;p111"/>
          <p:cNvSpPr/>
          <p:nvPr/>
        </p:nvSpPr>
        <p:spPr>
          <a:xfrm rot="10800000">
            <a:off x="4912025" y="5145550"/>
            <a:ext cx="170100" cy="703500"/>
          </a:xfrm>
          <a:prstGeom prst="downArrow">
            <a:avLst>
              <a:gd name="adj1" fmla="val 50000"/>
              <a:gd name="adj2" fmla="val 128399"/>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11"/>
          <p:cNvSpPr/>
          <p:nvPr/>
        </p:nvSpPr>
        <p:spPr>
          <a:xfrm rot="10800000">
            <a:off x="7742575" y="5133700"/>
            <a:ext cx="189600" cy="7272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11"/>
          <p:cNvSpPr txBox="1"/>
          <p:nvPr/>
        </p:nvSpPr>
        <p:spPr>
          <a:xfrm>
            <a:off x="715313" y="3826725"/>
            <a:ext cx="427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rgbClr val="D9D2E9"/>
                </a:solidFill>
              </a:rPr>
              <a:t>1</a:t>
            </a:r>
            <a:endParaRPr sz="3000" b="1">
              <a:solidFill>
                <a:srgbClr val="D9D2E9"/>
              </a:solidFill>
            </a:endParaRPr>
          </a:p>
        </p:txBody>
      </p:sp>
      <p:sp>
        <p:nvSpPr>
          <p:cNvPr id="652" name="Google Shape;652;p111"/>
          <p:cNvSpPr/>
          <p:nvPr/>
        </p:nvSpPr>
        <p:spPr>
          <a:xfrm>
            <a:off x="521138" y="5125300"/>
            <a:ext cx="765600" cy="744000"/>
          </a:xfrm>
          <a:prstGeom prst="ellipse">
            <a:avLst/>
          </a:prstGeom>
          <a:solidFill>
            <a:srgbClr val="8F92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11"/>
          <p:cNvSpPr txBox="1"/>
          <p:nvPr/>
        </p:nvSpPr>
        <p:spPr>
          <a:xfrm>
            <a:off x="715313" y="5161675"/>
            <a:ext cx="427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rgbClr val="D9D2E9"/>
                </a:solidFill>
              </a:rPr>
              <a:t>2</a:t>
            </a:r>
            <a:endParaRPr sz="3000" b="1">
              <a:solidFill>
                <a:srgbClr val="D9D2E9"/>
              </a:solidFill>
            </a:endParaRPr>
          </a:p>
        </p:txBody>
      </p:sp>
      <p:sp>
        <p:nvSpPr>
          <p:cNvPr id="654" name="Google Shape;654;p111"/>
          <p:cNvSpPr/>
          <p:nvPr/>
        </p:nvSpPr>
        <p:spPr>
          <a:xfrm>
            <a:off x="1447463" y="3733275"/>
            <a:ext cx="7099200" cy="8772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11"/>
          <p:cNvSpPr/>
          <p:nvPr/>
        </p:nvSpPr>
        <p:spPr>
          <a:xfrm>
            <a:off x="1447475" y="5103875"/>
            <a:ext cx="7099200" cy="8772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5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1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b="0" i="0" u="none" strike="noStrike" cap="none">
                <a:solidFill>
                  <a:srgbClr val="343451"/>
                </a:solidFill>
                <a:latin typeface="Calibri"/>
                <a:ea typeface="Calibri"/>
                <a:cs typeface="Calibri"/>
                <a:sym typeface="Calibri"/>
              </a:rPr>
              <a:t>© FEMM</a:t>
            </a:r>
            <a:endParaRPr/>
          </a:p>
        </p:txBody>
      </p:sp>
      <p:sp>
        <p:nvSpPr>
          <p:cNvPr id="662" name="Google Shape;662;p112"/>
          <p:cNvSpPr txBox="1">
            <a:spLocks noGrp="1"/>
          </p:cNvSpPr>
          <p:nvPr>
            <p:ph type="title"/>
          </p:nvPr>
        </p:nvSpPr>
        <p:spPr>
          <a:xfrm>
            <a:off x="361362" y="216828"/>
            <a:ext cx="9144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The beginning of life</a:t>
            </a:r>
            <a:endParaRPr sz="3000">
              <a:solidFill>
                <a:schemeClr val="lt1"/>
              </a:solidFill>
              <a:latin typeface="Lexend Thin"/>
              <a:ea typeface="Lexend Thin"/>
              <a:cs typeface="Lexend Thin"/>
              <a:sym typeface="Lexend Thin"/>
            </a:endParaRPr>
          </a:p>
        </p:txBody>
      </p:sp>
      <p:pic>
        <p:nvPicPr>
          <p:cNvPr id="663" name="Google Shape;663;p112"/>
          <p:cNvPicPr preferRelativeResize="0"/>
          <p:nvPr/>
        </p:nvPicPr>
        <p:blipFill rotWithShape="1">
          <a:blip r:embed="rId3">
            <a:alphaModFix/>
          </a:blip>
          <a:srcRect/>
          <a:stretch/>
        </p:blipFill>
        <p:spPr>
          <a:xfrm>
            <a:off x="0" y="1375326"/>
            <a:ext cx="9143998" cy="5090115"/>
          </a:xfrm>
          <a:prstGeom prst="rect">
            <a:avLst/>
          </a:prstGeom>
          <a:noFill/>
          <a:ln>
            <a:noFill/>
          </a:ln>
        </p:spPr>
      </p:pic>
      <p:pic>
        <p:nvPicPr>
          <p:cNvPr id="664" name="Google Shape;664;p112"/>
          <p:cNvPicPr preferRelativeResize="0"/>
          <p:nvPr/>
        </p:nvPicPr>
        <p:blipFill rotWithShape="1">
          <a:blip r:embed="rId4">
            <a:alphaModFix/>
          </a:blip>
          <a:srcRect/>
          <a:stretch/>
        </p:blipFill>
        <p:spPr>
          <a:xfrm>
            <a:off x="0" y="1375326"/>
            <a:ext cx="9143998" cy="5090115"/>
          </a:xfrm>
          <a:prstGeom prst="rect">
            <a:avLst/>
          </a:prstGeom>
          <a:noFill/>
          <a:ln>
            <a:noFill/>
          </a:ln>
        </p:spPr>
      </p:pic>
      <p:pic>
        <p:nvPicPr>
          <p:cNvPr id="665" name="Google Shape;665;p112"/>
          <p:cNvPicPr preferRelativeResize="0"/>
          <p:nvPr/>
        </p:nvPicPr>
        <p:blipFill rotWithShape="1">
          <a:blip r:embed="rId5">
            <a:alphaModFix/>
          </a:blip>
          <a:srcRect/>
          <a:stretch/>
        </p:blipFill>
        <p:spPr>
          <a:xfrm>
            <a:off x="0" y="1375326"/>
            <a:ext cx="9143998" cy="5090115"/>
          </a:xfrm>
          <a:prstGeom prst="rect">
            <a:avLst/>
          </a:prstGeom>
          <a:noFill/>
          <a:ln>
            <a:noFill/>
          </a:ln>
        </p:spPr>
      </p:pic>
      <p:pic>
        <p:nvPicPr>
          <p:cNvPr id="666" name="Google Shape;666;p112"/>
          <p:cNvPicPr preferRelativeResize="0"/>
          <p:nvPr/>
        </p:nvPicPr>
        <p:blipFill rotWithShape="1">
          <a:blip r:embed="rId6">
            <a:alphaModFix/>
          </a:blip>
          <a:srcRect/>
          <a:stretch/>
        </p:blipFill>
        <p:spPr>
          <a:xfrm>
            <a:off x="0" y="1375326"/>
            <a:ext cx="9143998" cy="5090115"/>
          </a:xfrm>
          <a:prstGeom prst="rect">
            <a:avLst/>
          </a:prstGeom>
          <a:noFill/>
          <a:ln>
            <a:noFill/>
          </a:ln>
        </p:spPr>
      </p:pic>
      <p:pic>
        <p:nvPicPr>
          <p:cNvPr id="667" name="Google Shape;667;p112"/>
          <p:cNvPicPr preferRelativeResize="0"/>
          <p:nvPr/>
        </p:nvPicPr>
        <p:blipFill rotWithShape="1">
          <a:blip r:embed="rId7">
            <a:alphaModFix/>
          </a:blip>
          <a:srcRect/>
          <a:stretch/>
        </p:blipFill>
        <p:spPr>
          <a:xfrm>
            <a:off x="0" y="1375326"/>
            <a:ext cx="9143998" cy="5090115"/>
          </a:xfrm>
          <a:prstGeom prst="rect">
            <a:avLst/>
          </a:prstGeom>
          <a:noFill/>
          <a:ln>
            <a:noFill/>
          </a:ln>
        </p:spPr>
      </p:pic>
      <p:sp>
        <p:nvSpPr>
          <p:cNvPr id="668" name="Google Shape;668;p112"/>
          <p:cNvSpPr/>
          <p:nvPr/>
        </p:nvSpPr>
        <p:spPr>
          <a:xfrm>
            <a:off x="7095066" y="5176471"/>
            <a:ext cx="1829400" cy="1458600"/>
          </a:xfrm>
          <a:prstGeom prst="rect">
            <a:avLst/>
          </a:prstGeom>
          <a:noFill/>
          <a:ln w="12700" cap="flat" cmpd="sng">
            <a:solidFill>
              <a:srgbClr val="8F92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000000"/>
              </a:solidFill>
              <a:latin typeface="Calibri"/>
              <a:ea typeface="Calibri"/>
              <a:cs typeface="Calibri"/>
              <a:sym typeface="Calibri"/>
            </a:endParaRPr>
          </a:p>
        </p:txBody>
      </p:sp>
      <p:pic>
        <p:nvPicPr>
          <p:cNvPr id="669" name="Google Shape;669;p112"/>
          <p:cNvPicPr preferRelativeResize="0"/>
          <p:nvPr/>
        </p:nvPicPr>
        <p:blipFill rotWithShape="1">
          <a:blip r:embed="rId8">
            <a:alphaModFix/>
          </a:blip>
          <a:srcRect/>
          <a:stretch/>
        </p:blipFill>
        <p:spPr>
          <a:xfrm>
            <a:off x="7095134" y="5176414"/>
            <a:ext cx="1829269" cy="1458727"/>
          </a:xfrm>
          <a:prstGeom prst="rect">
            <a:avLst/>
          </a:prstGeom>
          <a:noFill/>
          <a:ln>
            <a:noFill/>
          </a:ln>
        </p:spPr>
      </p:pic>
      <p:pic>
        <p:nvPicPr>
          <p:cNvPr id="670" name="Google Shape;670;p112"/>
          <p:cNvPicPr preferRelativeResize="0"/>
          <p:nvPr/>
        </p:nvPicPr>
        <p:blipFill rotWithShape="1">
          <a:blip r:embed="rId9">
            <a:alphaModFix/>
          </a:blip>
          <a:srcRect/>
          <a:stretch/>
        </p:blipFill>
        <p:spPr>
          <a:xfrm>
            <a:off x="-29809" y="4994148"/>
            <a:ext cx="999325" cy="876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pic>
        <p:nvPicPr>
          <p:cNvPr id="676" name="Google Shape;676;p113"/>
          <p:cNvPicPr preferRelativeResize="0"/>
          <p:nvPr/>
        </p:nvPicPr>
        <p:blipFill>
          <a:blip r:embed="rId3">
            <a:alphaModFix amt="32000"/>
          </a:blip>
          <a:stretch>
            <a:fillRect/>
          </a:stretch>
        </p:blipFill>
        <p:spPr>
          <a:xfrm>
            <a:off x="56100" y="1074399"/>
            <a:ext cx="6578460" cy="3969902"/>
          </a:xfrm>
          <a:prstGeom prst="rect">
            <a:avLst/>
          </a:prstGeom>
          <a:noFill/>
          <a:ln>
            <a:noFill/>
          </a:ln>
        </p:spPr>
      </p:pic>
      <p:pic>
        <p:nvPicPr>
          <p:cNvPr id="677" name="Google Shape;677;p113"/>
          <p:cNvPicPr preferRelativeResize="0"/>
          <p:nvPr/>
        </p:nvPicPr>
        <p:blipFill>
          <a:blip r:embed="rId4">
            <a:alphaModFix amt="32000"/>
          </a:blip>
          <a:stretch>
            <a:fillRect/>
          </a:stretch>
        </p:blipFill>
        <p:spPr>
          <a:xfrm>
            <a:off x="143139" y="905525"/>
            <a:ext cx="6842735" cy="3809102"/>
          </a:xfrm>
          <a:prstGeom prst="rect">
            <a:avLst/>
          </a:prstGeom>
          <a:noFill/>
          <a:ln>
            <a:noFill/>
          </a:ln>
        </p:spPr>
      </p:pic>
      <p:pic>
        <p:nvPicPr>
          <p:cNvPr id="678" name="Google Shape;678;p113"/>
          <p:cNvPicPr preferRelativeResize="0"/>
          <p:nvPr/>
        </p:nvPicPr>
        <p:blipFill>
          <a:blip r:embed="rId5">
            <a:alphaModFix amt="51000"/>
          </a:blip>
          <a:stretch>
            <a:fillRect/>
          </a:stretch>
        </p:blipFill>
        <p:spPr>
          <a:xfrm>
            <a:off x="4157946" y="2749279"/>
            <a:ext cx="1530579" cy="976015"/>
          </a:xfrm>
          <a:prstGeom prst="rect">
            <a:avLst/>
          </a:prstGeom>
          <a:noFill/>
          <a:ln>
            <a:noFill/>
          </a:ln>
        </p:spPr>
      </p:pic>
      <p:pic>
        <p:nvPicPr>
          <p:cNvPr id="679" name="Google Shape;679;p113"/>
          <p:cNvPicPr preferRelativeResize="0"/>
          <p:nvPr/>
        </p:nvPicPr>
        <p:blipFill>
          <a:blip r:embed="rId6">
            <a:alphaModFix amt="32000"/>
          </a:blip>
          <a:stretch>
            <a:fillRect/>
          </a:stretch>
        </p:blipFill>
        <p:spPr>
          <a:xfrm>
            <a:off x="4450769" y="2159054"/>
            <a:ext cx="1237757" cy="976014"/>
          </a:xfrm>
          <a:prstGeom prst="rect">
            <a:avLst/>
          </a:prstGeom>
          <a:noFill/>
          <a:ln>
            <a:noFill/>
          </a:ln>
        </p:spPr>
      </p:pic>
      <p:pic>
        <p:nvPicPr>
          <p:cNvPr id="680" name="Google Shape;680;p113"/>
          <p:cNvPicPr preferRelativeResize="0"/>
          <p:nvPr/>
        </p:nvPicPr>
        <p:blipFill rotWithShape="1">
          <a:blip r:embed="rId3">
            <a:alphaModFix amt="32000"/>
          </a:blip>
          <a:srcRect l="12675" t="32672" r="72294" b="61004"/>
          <a:stretch/>
        </p:blipFill>
        <p:spPr>
          <a:xfrm>
            <a:off x="4815946" y="1596438"/>
            <a:ext cx="988762" cy="185777"/>
          </a:xfrm>
          <a:prstGeom prst="rect">
            <a:avLst/>
          </a:prstGeom>
          <a:noFill/>
          <a:ln>
            <a:noFill/>
          </a:ln>
        </p:spPr>
      </p:pic>
      <p:sp>
        <p:nvSpPr>
          <p:cNvPr id="681" name="Google Shape;681;p113"/>
          <p:cNvSpPr txBox="1">
            <a:spLocks noGrp="1"/>
          </p:cNvSpPr>
          <p:nvPr>
            <p:ph type="title"/>
          </p:nvPr>
        </p:nvSpPr>
        <p:spPr>
          <a:xfrm>
            <a:off x="260850" y="228600"/>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Menstruation </a:t>
            </a:r>
            <a:endParaRPr sz="3000">
              <a:solidFill>
                <a:schemeClr val="lt1"/>
              </a:solidFill>
              <a:latin typeface="Lexend Thin"/>
              <a:ea typeface="Lexend Thin"/>
              <a:cs typeface="Lexend Thin"/>
              <a:sym typeface="Lexend Thin"/>
            </a:endParaRPr>
          </a:p>
        </p:txBody>
      </p:sp>
      <p:sp>
        <p:nvSpPr>
          <p:cNvPr id="682" name="Google Shape;682;p113"/>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898989"/>
              </a:buClr>
              <a:buSzPts val="1800"/>
              <a:buFont typeface="Calibri"/>
              <a:buNone/>
            </a:pPr>
            <a:fld id="{00000000-1234-1234-1234-123412341234}" type="slidenum">
              <a:rPr lang="en-US"/>
              <a:t>12</a:t>
            </a:fld>
            <a:endParaRPr/>
          </a:p>
        </p:txBody>
      </p:sp>
      <p:grpSp>
        <p:nvGrpSpPr>
          <p:cNvPr id="683" name="Google Shape;683;p113"/>
          <p:cNvGrpSpPr/>
          <p:nvPr/>
        </p:nvGrpSpPr>
        <p:grpSpPr>
          <a:xfrm>
            <a:off x="2640698" y="3801284"/>
            <a:ext cx="5157253" cy="3056723"/>
            <a:chOff x="-4549439" y="278583"/>
            <a:chExt cx="13826415" cy="8194968"/>
          </a:xfrm>
        </p:grpSpPr>
        <p:pic>
          <p:nvPicPr>
            <p:cNvPr id="684" name="Google Shape;684;p113"/>
            <p:cNvPicPr preferRelativeResize="0"/>
            <p:nvPr/>
          </p:nvPicPr>
          <p:blipFill>
            <a:blip r:embed="rId7">
              <a:alphaModFix/>
            </a:blip>
            <a:stretch>
              <a:fillRect/>
            </a:stretch>
          </p:blipFill>
          <p:spPr>
            <a:xfrm>
              <a:off x="76200" y="1149350"/>
              <a:ext cx="8434766" cy="5090126"/>
            </a:xfrm>
            <a:prstGeom prst="rect">
              <a:avLst/>
            </a:prstGeom>
            <a:noFill/>
            <a:ln>
              <a:noFill/>
            </a:ln>
          </p:spPr>
        </p:pic>
        <p:pic>
          <p:nvPicPr>
            <p:cNvPr id="685" name="Google Shape;685;p113"/>
            <p:cNvPicPr preferRelativeResize="0"/>
            <p:nvPr/>
          </p:nvPicPr>
          <p:blipFill rotWithShape="1">
            <a:blip r:embed="rId8">
              <a:alphaModFix/>
            </a:blip>
            <a:srcRect l="-3359" b="11339"/>
            <a:stretch/>
          </p:blipFill>
          <p:spPr>
            <a:xfrm>
              <a:off x="-4549439" y="278583"/>
              <a:ext cx="13826415" cy="8194968"/>
            </a:xfrm>
            <a:prstGeom prst="rect">
              <a:avLst/>
            </a:prstGeom>
            <a:noFill/>
            <a:ln>
              <a:noFill/>
            </a:ln>
          </p:spPr>
        </p:pic>
      </p:grpSp>
      <p:cxnSp>
        <p:nvCxnSpPr>
          <p:cNvPr id="686" name="Google Shape;686;p113"/>
          <p:cNvCxnSpPr/>
          <p:nvPr/>
        </p:nvCxnSpPr>
        <p:spPr>
          <a:xfrm>
            <a:off x="1388387" y="2378034"/>
            <a:ext cx="3225600" cy="1913400"/>
          </a:xfrm>
          <a:prstGeom prst="straightConnector1">
            <a:avLst/>
          </a:prstGeom>
          <a:noFill/>
          <a:ln w="28575" cap="flat" cmpd="sng">
            <a:solidFill>
              <a:schemeClr val="dk2"/>
            </a:solidFill>
            <a:prstDash val="dot"/>
            <a:round/>
            <a:headEnd type="none" w="med" len="med"/>
            <a:tailEnd type="none" w="med" len="med"/>
          </a:ln>
        </p:spPr>
      </p:cxnSp>
      <p:sp>
        <p:nvSpPr>
          <p:cNvPr id="687" name="Google Shape;687;p113"/>
          <p:cNvSpPr/>
          <p:nvPr/>
        </p:nvSpPr>
        <p:spPr>
          <a:xfrm>
            <a:off x="3334125" y="3297600"/>
            <a:ext cx="3770400" cy="3560400"/>
          </a:xfrm>
          <a:prstGeom prst="ellipse">
            <a:avLst/>
          </a:prstGeom>
          <a:noFill/>
          <a:ln w="9525" cap="flat" cmpd="sng">
            <a:solidFill>
              <a:srgbClr val="FF00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11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694" name="Google Shape;694;p114"/>
          <p:cNvSpPr txBox="1">
            <a:spLocks noGrp="1"/>
          </p:cNvSpPr>
          <p:nvPr>
            <p:ph type="title"/>
          </p:nvPr>
        </p:nvSpPr>
        <p:spPr>
          <a:xfrm>
            <a:off x="146750" y="18626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a:latin typeface="Lexend Thin"/>
                <a:ea typeface="Lexend Thin"/>
                <a:cs typeface="Lexend Thin"/>
                <a:sym typeface="Lexend Thin"/>
              </a:rPr>
              <a:t>Complete the Cycle Sequence</a:t>
            </a:r>
            <a:endParaRPr>
              <a:latin typeface="Lexend Thin"/>
              <a:ea typeface="Lexend Thin"/>
              <a:cs typeface="Lexend Thin"/>
              <a:sym typeface="Lexend Thin"/>
            </a:endParaRPr>
          </a:p>
        </p:txBody>
      </p:sp>
      <p:pic>
        <p:nvPicPr>
          <p:cNvPr id="695" name="Google Shape;695;p114"/>
          <p:cNvPicPr preferRelativeResize="0"/>
          <p:nvPr/>
        </p:nvPicPr>
        <p:blipFill rotWithShape="1">
          <a:blip r:embed="rId3">
            <a:alphaModFix/>
          </a:blip>
          <a:srcRect t="10492" b="77787"/>
          <a:stretch/>
        </p:blipFill>
        <p:spPr>
          <a:xfrm>
            <a:off x="154517" y="2302803"/>
            <a:ext cx="7138264" cy="692988"/>
          </a:xfrm>
          <a:prstGeom prst="rect">
            <a:avLst/>
          </a:prstGeom>
          <a:noFill/>
          <a:ln>
            <a:noFill/>
          </a:ln>
        </p:spPr>
      </p:pic>
      <p:sp>
        <p:nvSpPr>
          <p:cNvPr id="696" name="Google Shape;696;p114"/>
          <p:cNvSpPr txBox="1"/>
          <p:nvPr/>
        </p:nvSpPr>
        <p:spPr>
          <a:xfrm>
            <a:off x="-20100" y="3115914"/>
            <a:ext cx="9256200" cy="95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a:latin typeface="Caveat"/>
                <a:ea typeface="Caveat"/>
                <a:cs typeface="Caveat"/>
                <a:sym typeface="Caveat"/>
              </a:rPr>
              <a:t>Growing egg + follicle -&gt; HIGH estrogen -&gt; Ovulation! -&gt; Corpus Luteum -&gt; Progesterone! -&gt; Menstruation </a:t>
            </a:r>
            <a:endParaRPr sz="1900">
              <a:latin typeface="Caveat"/>
              <a:ea typeface="Caveat"/>
              <a:cs typeface="Caveat"/>
              <a:sym typeface="Caveat"/>
            </a:endParaRPr>
          </a:p>
        </p:txBody>
      </p:sp>
      <p:pic>
        <p:nvPicPr>
          <p:cNvPr id="697" name="Google Shape;697;p114"/>
          <p:cNvPicPr preferRelativeResize="0"/>
          <p:nvPr/>
        </p:nvPicPr>
        <p:blipFill>
          <a:blip r:embed="rId4">
            <a:alphaModFix/>
          </a:blip>
          <a:stretch>
            <a:fillRect/>
          </a:stretch>
        </p:blipFill>
        <p:spPr>
          <a:xfrm>
            <a:off x="7215659" y="2019525"/>
            <a:ext cx="1908990" cy="12595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1"/>
        <p:cNvGrpSpPr/>
        <p:nvPr/>
      </p:nvGrpSpPr>
      <p:grpSpPr>
        <a:xfrm>
          <a:off x="0" y="0"/>
          <a:ext cx="0" cy="0"/>
          <a:chOff x="0" y="0"/>
          <a:chExt cx="0" cy="0"/>
        </a:xfrm>
      </p:grpSpPr>
      <p:sp>
        <p:nvSpPr>
          <p:cNvPr id="702" name="Google Shape;702;p115"/>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703" name="Google Shape;703;p115"/>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704" name="Google Shape;704;p115"/>
          <p:cNvSpPr txBox="1"/>
          <p:nvPr/>
        </p:nvSpPr>
        <p:spPr>
          <a:xfrm>
            <a:off x="226725" y="54080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Effects of</a:t>
            </a:r>
            <a:r>
              <a:rPr lang="en-US" sz="3000">
                <a:solidFill>
                  <a:srgbClr val="FFFFFF"/>
                </a:solidFill>
                <a:latin typeface="Lexend ExtraLight"/>
                <a:ea typeface="Lexend ExtraLight"/>
                <a:cs typeface="Lexend ExtraLight"/>
                <a:sym typeface="Lexend ExtraLight"/>
              </a:rPr>
              <a:t> </a:t>
            </a:r>
            <a:r>
              <a:rPr lang="en-US" sz="3000" b="1">
                <a:solidFill>
                  <a:srgbClr val="FFFFFF"/>
                </a:solidFill>
                <a:latin typeface="Lexend"/>
                <a:ea typeface="Lexend"/>
                <a:cs typeface="Lexend"/>
                <a:sym typeface="Lexend"/>
              </a:rPr>
              <a:t>estrogen</a:t>
            </a:r>
            <a:r>
              <a:rPr lang="en-US" sz="3000">
                <a:solidFill>
                  <a:srgbClr val="FFFFFF"/>
                </a:solidFill>
                <a:latin typeface="Lexend ExtraLight"/>
                <a:ea typeface="Lexend ExtraLight"/>
                <a:cs typeface="Lexend ExtraLight"/>
                <a:sym typeface="Lexend ExtraLight"/>
              </a:rPr>
              <a:t> &amp; </a:t>
            </a:r>
            <a:r>
              <a:rPr lang="en-US" sz="3000" b="1">
                <a:solidFill>
                  <a:srgbClr val="FFFFFF"/>
                </a:solidFill>
                <a:latin typeface="Lexend"/>
                <a:ea typeface="Lexend"/>
                <a:cs typeface="Lexend"/>
                <a:sym typeface="Lexend"/>
              </a:rPr>
              <a:t>progesterone </a:t>
            </a:r>
            <a:endParaRPr b="1">
              <a:latin typeface="Lexend"/>
              <a:ea typeface="Lexend"/>
              <a:cs typeface="Lexend"/>
              <a:sym typeface="Lexend"/>
            </a:endParaRPr>
          </a:p>
        </p:txBody>
      </p:sp>
      <p:graphicFrame>
        <p:nvGraphicFramePr>
          <p:cNvPr id="705" name="Google Shape;705;p115"/>
          <p:cNvGraphicFramePr/>
          <p:nvPr/>
        </p:nvGraphicFramePr>
        <p:xfrm>
          <a:off x="289413" y="1662125"/>
          <a:ext cx="8565150" cy="3870325"/>
        </p:xfrm>
        <a:graphic>
          <a:graphicData uri="http://schemas.openxmlformats.org/drawingml/2006/table">
            <a:tbl>
              <a:tblPr>
                <a:noFill/>
                <a:tableStyleId>{CCDF4510-754D-43B7-8E92-90597CF6379D}</a:tableStyleId>
              </a:tblPr>
              <a:tblGrid>
                <a:gridCol w="2267250">
                  <a:extLst>
                    <a:ext uri="{9D8B030D-6E8A-4147-A177-3AD203B41FA5}">
                      <a16:colId xmlns:a16="http://schemas.microsoft.com/office/drawing/2014/main" val="20000"/>
                    </a:ext>
                  </a:extLst>
                </a:gridCol>
                <a:gridCol w="3183300">
                  <a:extLst>
                    <a:ext uri="{9D8B030D-6E8A-4147-A177-3AD203B41FA5}">
                      <a16:colId xmlns:a16="http://schemas.microsoft.com/office/drawing/2014/main" val="20001"/>
                    </a:ext>
                  </a:extLst>
                </a:gridCol>
                <a:gridCol w="3114600">
                  <a:extLst>
                    <a:ext uri="{9D8B030D-6E8A-4147-A177-3AD203B41FA5}">
                      <a16:colId xmlns:a16="http://schemas.microsoft.com/office/drawing/2014/main" val="20002"/>
                    </a:ext>
                  </a:extLst>
                </a:gridCol>
              </a:tblGrid>
              <a:tr h="49850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i="0" u="none" strike="noStrike" cap="none">
                          <a:solidFill>
                            <a:srgbClr val="3C78D8"/>
                          </a:solidFill>
                          <a:latin typeface="Arial"/>
                          <a:ea typeface="Arial"/>
                          <a:cs typeface="Arial"/>
                          <a:sym typeface="Arial"/>
                        </a:rPr>
                        <a:t>estrogen</a:t>
                      </a:r>
                      <a:endParaRPr>
                        <a:solidFill>
                          <a:srgbClr val="3C78D8"/>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i="0" u="none" strike="noStrike" cap="none">
                          <a:solidFill>
                            <a:srgbClr val="595959"/>
                          </a:solidFill>
                          <a:latin typeface="Arial"/>
                          <a:ea typeface="Arial"/>
                          <a:cs typeface="Arial"/>
                          <a:sym typeface="Arial"/>
                        </a:rPr>
                        <a:t>progesterone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uterus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tones, contracts</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relaxes</a:t>
                      </a:r>
                      <a:r>
                        <a:rPr lang="en-US" sz="1600" b="1" i="0" u="none" strike="noStrike" cap="none">
                          <a:solidFill>
                            <a:srgbClr val="595959"/>
                          </a:solidFill>
                          <a:latin typeface="Calibri"/>
                          <a:ea typeface="Calibri"/>
                          <a:cs typeface="Calibri"/>
                          <a:sym typeface="Calibri"/>
                        </a:rPr>
                        <a:t>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uterine lining</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maintains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breast</a:t>
                      </a:r>
                      <a:r>
                        <a:rPr lang="en-US" sz="1800" b="1">
                          <a:solidFill>
                            <a:srgbClr val="595959"/>
                          </a:solidFill>
                          <a:latin typeface="Calibri"/>
                          <a:ea typeface="Calibri"/>
                          <a:cs typeface="Calibri"/>
                          <a:sym typeface="Calibri"/>
                        </a:rPr>
                        <a:t>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normalizes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bones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forms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a:t>
                      </a:r>
                      <a:endParaRPr sz="160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i="0" u="none" strike="noStrike" cap="none">
                          <a:solidFill>
                            <a:srgbClr val="595959"/>
                          </a:solidFill>
                          <a:latin typeface="Calibri"/>
                          <a:ea typeface="Calibri"/>
                          <a:cs typeface="Calibri"/>
                          <a:sym typeface="Calibri"/>
                        </a:rPr>
                        <a:t>blood vessels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i="0" u="none" strike="noStrike" cap="none">
                          <a:solidFill>
                            <a:srgbClr val="595959"/>
                          </a:solidFill>
                          <a:latin typeface="Calibri"/>
                          <a:ea typeface="Calibri"/>
                          <a:cs typeface="Calibri"/>
                          <a:sym typeface="Calibri"/>
                        </a:rPr>
                        <a:t>dilates, increases flow</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relaxes, normalizes clotting</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extLst>
                  <a:ext uri="{0D108BD9-81ED-4DB2-BD59-A6C34878D82A}">
                    <a16:rowId xmlns:a16="http://schemas.microsoft.com/office/drawing/2014/main" val="10005"/>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brain cells</a:t>
                      </a:r>
                      <a:endParaRPr sz="18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stimulates</a:t>
                      </a:r>
                      <a:endParaRPr sz="16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 and heals</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extLst>
                  <a:ext uri="{0D108BD9-81ED-4DB2-BD59-A6C34878D82A}">
                    <a16:rowId xmlns:a16="http://schemas.microsoft.com/office/drawing/2014/main" val="10006"/>
                  </a:ext>
                </a:extLst>
              </a:tr>
              <a:tr h="6845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normal levels promote well-being; high levels increase anxiety</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promotes sleep and relaxation;</a:t>
                      </a:r>
                      <a:endParaRPr sz="1600">
                        <a:solidFill>
                          <a:srgbClr val="595959"/>
                        </a:solidFill>
                        <a:latin typeface="Calibri"/>
                        <a:ea typeface="Calibri"/>
                        <a:cs typeface="Calibri"/>
                        <a:sym typeface="Calibri"/>
                      </a:endParaRPr>
                    </a:p>
                    <a:p>
                      <a:pPr marL="0" marR="0" lvl="0" indent="0" algn="l" rtl="0">
                        <a:spcBef>
                          <a:spcPts val="0"/>
                        </a:spcBef>
                        <a:spcAft>
                          <a:spcPts val="0"/>
                        </a:spcAft>
                        <a:buNone/>
                      </a:pPr>
                      <a:r>
                        <a:rPr lang="en-US" sz="1600">
                          <a:solidFill>
                            <a:srgbClr val="595959"/>
                          </a:solidFill>
                          <a:latin typeface="Calibri"/>
                          <a:ea typeface="Calibri"/>
                          <a:cs typeface="Calibri"/>
                          <a:sym typeface="Calibri"/>
                        </a:rPr>
                        <a:t>decreases anxiety</a:t>
                      </a:r>
                      <a:endParaRPr sz="1600">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extLst>
                  <a:ext uri="{0D108BD9-81ED-4DB2-BD59-A6C34878D82A}">
                    <a16:rowId xmlns:a16="http://schemas.microsoft.com/office/drawing/2014/main" val="10007"/>
                  </a:ext>
                </a:extLst>
              </a:tr>
            </a:tbl>
          </a:graphicData>
        </a:graphic>
      </p:graphicFrame>
      <p:sp>
        <p:nvSpPr>
          <p:cNvPr id="706" name="Google Shape;706;p115"/>
          <p:cNvSpPr/>
          <p:nvPr/>
        </p:nvSpPr>
        <p:spPr>
          <a:xfrm>
            <a:off x="91350" y="1385875"/>
            <a:ext cx="8961300" cy="4494600"/>
          </a:xfrm>
          <a:prstGeom prst="roundRect">
            <a:avLst>
              <a:gd name="adj" fmla="val 16667"/>
            </a:avLst>
          </a:prstGeom>
          <a:noFill/>
          <a:ln w="28575" cap="flat" cmpd="sng">
            <a:solidFill>
              <a:srgbClr val="8F92BC"/>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pic>
        <p:nvPicPr>
          <p:cNvPr id="712" name="Google Shape;712;p116"/>
          <p:cNvPicPr preferRelativeResize="0"/>
          <p:nvPr/>
        </p:nvPicPr>
        <p:blipFill rotWithShape="1">
          <a:blip r:embed="rId3">
            <a:alphaModFix/>
          </a:blip>
          <a:srcRect l="35928" t="15236" r="49106" b="9485"/>
          <a:stretch/>
        </p:blipFill>
        <p:spPr>
          <a:xfrm>
            <a:off x="933550" y="1149400"/>
            <a:ext cx="2247798" cy="5708600"/>
          </a:xfrm>
          <a:prstGeom prst="rect">
            <a:avLst/>
          </a:prstGeom>
          <a:noFill/>
          <a:ln>
            <a:noFill/>
          </a:ln>
        </p:spPr>
      </p:pic>
      <p:sp>
        <p:nvSpPr>
          <p:cNvPr id="713" name="Google Shape;713;p116"/>
          <p:cNvSpPr txBox="1"/>
          <p:nvPr/>
        </p:nvSpPr>
        <p:spPr>
          <a:xfrm>
            <a:off x="8565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your bones!</a:t>
            </a:r>
            <a:endParaRPr>
              <a:latin typeface="Lexend Thin"/>
              <a:ea typeface="Lexend Thin"/>
              <a:cs typeface="Lexend Thin"/>
              <a:sym typeface="Lexend Thin"/>
            </a:endParaRPr>
          </a:p>
        </p:txBody>
      </p:sp>
      <p:sp>
        <p:nvSpPr>
          <p:cNvPr id="714" name="Google Shape;714;p11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15" name="Google Shape;715;p116"/>
          <p:cNvSpPr/>
          <p:nvPr/>
        </p:nvSpPr>
        <p:spPr>
          <a:xfrm>
            <a:off x="3405375" y="1992325"/>
            <a:ext cx="4497600" cy="1517100"/>
          </a:xfrm>
          <a:prstGeom prst="wedgeRectCallout">
            <a:avLst>
              <a:gd name="adj1" fmla="val -76074"/>
              <a:gd name="adj2" fmla="val -57340"/>
            </a:avLst>
          </a:prstGeom>
          <a:solidFill>
            <a:srgbClr val="CFE2F3"/>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endParaRPr/>
          </a:p>
        </p:txBody>
      </p:sp>
      <p:sp>
        <p:nvSpPr>
          <p:cNvPr id="716" name="Google Shape;716;p116"/>
          <p:cNvSpPr/>
          <p:nvPr/>
        </p:nvSpPr>
        <p:spPr>
          <a:xfrm>
            <a:off x="3181350" y="3929150"/>
            <a:ext cx="4079700" cy="1468800"/>
          </a:xfrm>
          <a:prstGeom prst="wedgeRectCallout">
            <a:avLst>
              <a:gd name="adj1" fmla="val -77277"/>
              <a:gd name="adj2" fmla="val -189445"/>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16"/>
          <p:cNvSpPr txBox="1"/>
          <p:nvPr/>
        </p:nvSpPr>
        <p:spPr>
          <a:xfrm>
            <a:off x="3614325" y="2181650"/>
            <a:ext cx="4079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b="1">
                <a:solidFill>
                  <a:schemeClr val="accent1"/>
                </a:solidFill>
                <a:latin typeface="Comfortaa"/>
                <a:ea typeface="Comfortaa"/>
                <a:cs typeface="Comfortaa"/>
                <a:sym typeface="Comfortaa"/>
              </a:rPr>
              <a:t>Estrogen</a:t>
            </a:r>
            <a:r>
              <a:rPr lang="en-US" sz="2200">
                <a:solidFill>
                  <a:schemeClr val="dk1"/>
                </a:solidFill>
                <a:latin typeface="Comfortaa"/>
                <a:ea typeface="Comfortaa"/>
                <a:cs typeface="Comfortaa"/>
                <a:sym typeface="Comfortaa"/>
              </a:rPr>
              <a:t> </a:t>
            </a:r>
            <a:r>
              <a:rPr lang="en-US" sz="2600">
                <a:solidFill>
                  <a:schemeClr val="dk1"/>
                </a:solidFill>
                <a:latin typeface="Comfortaa"/>
                <a:ea typeface="Comfortaa"/>
                <a:cs typeface="Comfortaa"/>
                <a:sym typeface="Comfortaa"/>
              </a:rPr>
              <a:t>+ </a:t>
            </a:r>
            <a:r>
              <a:rPr lang="en-US" sz="2300" b="1">
                <a:solidFill>
                  <a:srgbClr val="888888"/>
                </a:solidFill>
                <a:latin typeface="Comfortaa"/>
                <a:ea typeface="Comfortaa"/>
                <a:cs typeface="Comfortaa"/>
                <a:sym typeface="Comfortaa"/>
              </a:rPr>
              <a:t>Progesterone</a:t>
            </a:r>
            <a:r>
              <a:rPr lang="en-US" sz="2000" b="1">
                <a:solidFill>
                  <a:srgbClr val="888888"/>
                </a:solidFill>
                <a:latin typeface="Comfortaa"/>
                <a:ea typeface="Comfortaa"/>
                <a:cs typeface="Comfortaa"/>
                <a:sym typeface="Comfortaa"/>
              </a:rPr>
              <a:t> </a:t>
            </a:r>
            <a:endParaRPr/>
          </a:p>
        </p:txBody>
      </p:sp>
      <p:sp>
        <p:nvSpPr>
          <p:cNvPr id="718" name="Google Shape;718;p116"/>
          <p:cNvSpPr txBox="1"/>
          <p:nvPr/>
        </p:nvSpPr>
        <p:spPr>
          <a:xfrm>
            <a:off x="3709800" y="2631825"/>
            <a:ext cx="3770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chemeClr val="dk1"/>
                </a:solidFill>
                <a:latin typeface="Comfortaa"/>
                <a:ea typeface="Comfortaa"/>
                <a:cs typeface="Comfortaa"/>
                <a:sym typeface="Comfortaa"/>
              </a:rPr>
              <a:t>are really important for bone health and strength! </a:t>
            </a:r>
            <a:endParaRPr>
              <a:solidFill>
                <a:schemeClr val="dk1"/>
              </a:solidFill>
            </a:endParaRPr>
          </a:p>
        </p:txBody>
      </p:sp>
      <p:sp>
        <p:nvSpPr>
          <p:cNvPr id="719" name="Google Shape;719;p116"/>
          <p:cNvSpPr txBox="1"/>
          <p:nvPr/>
        </p:nvSpPr>
        <p:spPr>
          <a:xfrm>
            <a:off x="3320250" y="4247890"/>
            <a:ext cx="38019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omfortaa"/>
                <a:ea typeface="Comfortaa"/>
                <a:cs typeface="Comfortaa"/>
                <a:sym typeface="Comfortaa"/>
              </a:rPr>
              <a:t>Too much or too little </a:t>
            </a:r>
            <a:r>
              <a:rPr lang="en-US" b="1">
                <a:solidFill>
                  <a:srgbClr val="4A86E8"/>
                </a:solidFill>
                <a:latin typeface="Comfortaa"/>
                <a:ea typeface="Comfortaa"/>
                <a:cs typeface="Comfortaa"/>
                <a:sym typeface="Comfortaa"/>
              </a:rPr>
              <a:t>estrogen</a:t>
            </a:r>
            <a:r>
              <a:rPr lang="en-US">
                <a:latin typeface="Comfortaa"/>
                <a:ea typeface="Comfortaa"/>
                <a:cs typeface="Comfortaa"/>
                <a:sym typeface="Comfortaa"/>
              </a:rPr>
              <a:t> or </a:t>
            </a:r>
            <a:r>
              <a:rPr lang="en-US" b="1">
                <a:solidFill>
                  <a:srgbClr val="595959"/>
                </a:solidFill>
                <a:latin typeface="Comfortaa"/>
                <a:ea typeface="Comfortaa"/>
                <a:cs typeface="Comfortaa"/>
                <a:sym typeface="Comfortaa"/>
              </a:rPr>
              <a:t>progesterone</a:t>
            </a:r>
            <a:r>
              <a:rPr lang="en-US">
                <a:solidFill>
                  <a:srgbClr val="898989"/>
                </a:solidFill>
                <a:latin typeface="Comfortaa"/>
                <a:ea typeface="Comfortaa"/>
                <a:cs typeface="Comfortaa"/>
                <a:sym typeface="Comfortaa"/>
              </a:rPr>
              <a:t> </a:t>
            </a:r>
            <a:r>
              <a:rPr lang="en-US">
                <a:latin typeface="Comfortaa"/>
                <a:ea typeface="Comfortaa"/>
                <a:cs typeface="Comfortaa"/>
                <a:sym typeface="Comfortaa"/>
              </a:rPr>
              <a:t>can contribute to osteoporosis.</a:t>
            </a:r>
            <a:endParaRPr sz="1200">
              <a:latin typeface="Comfortaa"/>
              <a:ea typeface="Comfortaa"/>
              <a:cs typeface="Comfortaa"/>
              <a:sym typeface="Comforta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17"/>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your hair!</a:t>
            </a:r>
            <a:endParaRPr>
              <a:latin typeface="Lexend Thin"/>
              <a:ea typeface="Lexend Thin"/>
              <a:cs typeface="Lexend Thin"/>
              <a:sym typeface="Lexend Thin"/>
            </a:endParaRPr>
          </a:p>
        </p:txBody>
      </p:sp>
      <p:sp>
        <p:nvSpPr>
          <p:cNvPr id="726" name="Google Shape;726;p11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727" name="Google Shape;727;p117"/>
          <p:cNvPicPr preferRelativeResize="0"/>
          <p:nvPr/>
        </p:nvPicPr>
        <p:blipFill rotWithShape="1">
          <a:blip r:embed="rId3">
            <a:alphaModFix/>
          </a:blip>
          <a:srcRect b="16784"/>
          <a:stretch/>
        </p:blipFill>
        <p:spPr>
          <a:xfrm>
            <a:off x="1076800" y="1302875"/>
            <a:ext cx="1738425" cy="5555126"/>
          </a:xfrm>
          <a:prstGeom prst="rect">
            <a:avLst/>
          </a:prstGeom>
          <a:noFill/>
          <a:ln>
            <a:noFill/>
          </a:ln>
        </p:spPr>
      </p:pic>
      <p:sp>
        <p:nvSpPr>
          <p:cNvPr id="728" name="Google Shape;728;p117"/>
          <p:cNvSpPr/>
          <p:nvPr/>
        </p:nvSpPr>
        <p:spPr>
          <a:xfrm>
            <a:off x="3057975" y="1516925"/>
            <a:ext cx="4497600" cy="1700100"/>
          </a:xfrm>
          <a:prstGeom prst="wedgeRectCallout">
            <a:avLst>
              <a:gd name="adj1" fmla="val -21290"/>
              <a:gd name="adj2" fmla="val 8833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17"/>
          <p:cNvSpPr/>
          <p:nvPr/>
        </p:nvSpPr>
        <p:spPr>
          <a:xfrm>
            <a:off x="3599600" y="3977325"/>
            <a:ext cx="3849000" cy="1139400"/>
          </a:xfrm>
          <a:prstGeom prst="wedgeRectCallout">
            <a:avLst>
              <a:gd name="adj1" fmla="val -20913"/>
              <a:gd name="adj2" fmla="val -96465"/>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17"/>
          <p:cNvSpPr txBox="1"/>
          <p:nvPr/>
        </p:nvSpPr>
        <p:spPr>
          <a:xfrm>
            <a:off x="3763400" y="4239225"/>
            <a:ext cx="368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omfortaa"/>
                <a:ea typeface="Comfortaa"/>
                <a:cs typeface="Comfortaa"/>
                <a:sym typeface="Comfortaa"/>
              </a:rPr>
              <a:t>Too little </a:t>
            </a:r>
            <a:r>
              <a:rPr lang="en-US" b="1">
                <a:solidFill>
                  <a:schemeClr val="accent1"/>
                </a:solidFill>
                <a:latin typeface="Comfortaa"/>
                <a:ea typeface="Comfortaa"/>
                <a:cs typeface="Comfortaa"/>
                <a:sym typeface="Comfortaa"/>
              </a:rPr>
              <a:t>estrogen </a:t>
            </a:r>
            <a:r>
              <a:rPr lang="en-US">
                <a:solidFill>
                  <a:schemeClr val="dk1"/>
                </a:solidFill>
                <a:latin typeface="Comfortaa"/>
                <a:ea typeface="Comfortaa"/>
                <a:cs typeface="Comfortaa"/>
                <a:sym typeface="Comfortaa"/>
              </a:rPr>
              <a:t>and </a:t>
            </a:r>
            <a:r>
              <a:rPr lang="en-US" b="1">
                <a:solidFill>
                  <a:srgbClr val="898989"/>
                </a:solidFill>
                <a:latin typeface="Comfortaa"/>
                <a:ea typeface="Comfortaa"/>
                <a:cs typeface="Comfortaa"/>
                <a:sym typeface="Comfortaa"/>
              </a:rPr>
              <a:t>progesterone</a:t>
            </a:r>
            <a:r>
              <a:rPr lang="en-US" b="1">
                <a:solidFill>
                  <a:srgbClr val="888888"/>
                </a:solidFill>
                <a:latin typeface="Comfortaa"/>
                <a:ea typeface="Comfortaa"/>
                <a:cs typeface="Comfortaa"/>
                <a:sym typeface="Comfortaa"/>
              </a:rPr>
              <a:t> </a:t>
            </a:r>
            <a:r>
              <a:rPr lang="en-US" b="1">
                <a:solidFill>
                  <a:srgbClr val="3F3F3F"/>
                </a:solidFill>
                <a:latin typeface="Comfortaa"/>
                <a:ea typeface="Comfortaa"/>
                <a:cs typeface="Comfortaa"/>
                <a:sym typeface="Comfortaa"/>
              </a:rPr>
              <a:t>c</a:t>
            </a:r>
            <a:r>
              <a:rPr lang="en-US">
                <a:solidFill>
                  <a:srgbClr val="3F3F3F"/>
                </a:solidFill>
                <a:latin typeface="Comfortaa"/>
                <a:ea typeface="Comfortaa"/>
                <a:cs typeface="Comfortaa"/>
                <a:sym typeface="Comfortaa"/>
              </a:rPr>
              <a:t>an cause hair thinning or hair loss. </a:t>
            </a:r>
            <a:endParaRPr>
              <a:solidFill>
                <a:srgbClr val="3F3F3F"/>
              </a:solidFill>
              <a:latin typeface="Comfortaa"/>
              <a:ea typeface="Comfortaa"/>
              <a:cs typeface="Comfortaa"/>
              <a:sym typeface="Comfortaa"/>
            </a:endParaRPr>
          </a:p>
        </p:txBody>
      </p:sp>
      <p:sp>
        <p:nvSpPr>
          <p:cNvPr id="731" name="Google Shape;731;p117"/>
          <p:cNvSpPr txBox="1"/>
          <p:nvPr/>
        </p:nvSpPr>
        <p:spPr>
          <a:xfrm>
            <a:off x="3265125" y="2151975"/>
            <a:ext cx="4235700" cy="68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500">
                <a:solidFill>
                  <a:schemeClr val="dk1"/>
                </a:solidFill>
                <a:latin typeface="Comfortaa Light"/>
                <a:ea typeface="Comfortaa Light"/>
                <a:cs typeface="Comfortaa Light"/>
                <a:sym typeface="Comfortaa Light"/>
              </a:rPr>
              <a:t>stimulate hair growth. They can even help your hair grow faster!</a:t>
            </a:r>
            <a:endParaRPr sz="1500">
              <a:latin typeface="Comfortaa Light"/>
              <a:ea typeface="Comfortaa Light"/>
              <a:cs typeface="Comfortaa Light"/>
              <a:sym typeface="Comfortaa Light"/>
            </a:endParaRPr>
          </a:p>
        </p:txBody>
      </p:sp>
      <p:sp>
        <p:nvSpPr>
          <p:cNvPr id="732" name="Google Shape;732;p117"/>
          <p:cNvSpPr txBox="1"/>
          <p:nvPr/>
        </p:nvSpPr>
        <p:spPr>
          <a:xfrm>
            <a:off x="3212900" y="1683025"/>
            <a:ext cx="4235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b="1">
                <a:solidFill>
                  <a:schemeClr val="accent1"/>
                </a:solidFill>
                <a:latin typeface="Comfortaa"/>
                <a:ea typeface="Comfortaa"/>
                <a:cs typeface="Comfortaa"/>
                <a:sym typeface="Comfortaa"/>
              </a:rPr>
              <a:t>Estrogen</a:t>
            </a:r>
            <a:r>
              <a:rPr lang="en-US" sz="2200">
                <a:solidFill>
                  <a:schemeClr val="dk1"/>
                </a:solidFill>
                <a:latin typeface="Comfortaa"/>
                <a:ea typeface="Comfortaa"/>
                <a:cs typeface="Comfortaa"/>
                <a:sym typeface="Comfortaa"/>
              </a:rPr>
              <a:t> </a:t>
            </a:r>
            <a:r>
              <a:rPr lang="en-US" sz="2600">
                <a:solidFill>
                  <a:schemeClr val="dk1"/>
                </a:solidFill>
                <a:latin typeface="Comfortaa"/>
                <a:ea typeface="Comfortaa"/>
                <a:cs typeface="Comfortaa"/>
                <a:sym typeface="Comfortaa"/>
              </a:rPr>
              <a:t>+ </a:t>
            </a:r>
            <a:r>
              <a:rPr lang="en-US" sz="2300" b="1">
                <a:solidFill>
                  <a:srgbClr val="888888"/>
                </a:solidFill>
                <a:latin typeface="Comfortaa"/>
                <a:ea typeface="Comfortaa"/>
                <a:cs typeface="Comfortaa"/>
                <a:sym typeface="Comfortaa"/>
              </a:rPr>
              <a:t>Progesterone</a:t>
            </a:r>
            <a:r>
              <a:rPr lang="en-US" sz="2000" b="1">
                <a:solidFill>
                  <a:srgbClr val="888888"/>
                </a:solidFill>
                <a:latin typeface="Comfortaa"/>
                <a:ea typeface="Comfortaa"/>
                <a:cs typeface="Comfortaa"/>
                <a:sym typeface="Comfortaa"/>
              </a:rPr>
              <a:t> </a:t>
            </a:r>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118"/>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healthy breasts</a:t>
            </a:r>
            <a:endParaRPr>
              <a:latin typeface="Lexend Thin"/>
              <a:ea typeface="Lexend Thin"/>
              <a:cs typeface="Lexend Thin"/>
              <a:sym typeface="Lexend Thin"/>
            </a:endParaRPr>
          </a:p>
        </p:txBody>
      </p:sp>
      <p:pic>
        <p:nvPicPr>
          <p:cNvPr id="739" name="Google Shape;739;p118"/>
          <p:cNvPicPr preferRelativeResize="0"/>
          <p:nvPr/>
        </p:nvPicPr>
        <p:blipFill rotWithShape="1">
          <a:blip r:embed="rId3">
            <a:alphaModFix/>
          </a:blip>
          <a:srcRect b="18929"/>
          <a:stretch/>
        </p:blipFill>
        <p:spPr>
          <a:xfrm>
            <a:off x="1166750" y="1446250"/>
            <a:ext cx="1738425" cy="5411751"/>
          </a:xfrm>
          <a:prstGeom prst="rect">
            <a:avLst/>
          </a:prstGeom>
          <a:noFill/>
          <a:ln>
            <a:noFill/>
          </a:ln>
        </p:spPr>
      </p:pic>
      <p:sp>
        <p:nvSpPr>
          <p:cNvPr id="740" name="Google Shape;740;p118"/>
          <p:cNvSpPr/>
          <p:nvPr/>
        </p:nvSpPr>
        <p:spPr>
          <a:xfrm>
            <a:off x="2905175" y="1527300"/>
            <a:ext cx="5073300" cy="1576500"/>
          </a:xfrm>
          <a:prstGeom prst="wedgeRectCallout">
            <a:avLst>
              <a:gd name="adj1" fmla="val 2601"/>
              <a:gd name="adj2" fmla="val 100612"/>
            </a:avLst>
          </a:prstGeom>
          <a:solidFill>
            <a:schemeClr val="lt1"/>
          </a:solid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18"/>
          <p:cNvSpPr/>
          <p:nvPr/>
        </p:nvSpPr>
        <p:spPr>
          <a:xfrm>
            <a:off x="3569099" y="3512575"/>
            <a:ext cx="4439100" cy="1397700"/>
          </a:xfrm>
          <a:prstGeom prst="wedgeRectCallout">
            <a:avLst>
              <a:gd name="adj1" fmla="val -25628"/>
              <a:gd name="adj2" fmla="val 101998"/>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18"/>
          <p:cNvSpPr txBox="1"/>
          <p:nvPr/>
        </p:nvSpPr>
        <p:spPr>
          <a:xfrm>
            <a:off x="3794988" y="3788125"/>
            <a:ext cx="36852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dk1"/>
                </a:solidFill>
                <a:latin typeface="Comfortaa"/>
                <a:ea typeface="Comfortaa"/>
                <a:cs typeface="Comfortaa"/>
                <a:sym typeface="Comfortaa"/>
              </a:rPr>
              <a:t>Progesterone</a:t>
            </a:r>
            <a:r>
              <a:rPr lang="en-US" sz="1500" b="1">
                <a:solidFill>
                  <a:srgbClr val="898989"/>
                </a:solidFill>
                <a:latin typeface="Comfortaa"/>
                <a:ea typeface="Comfortaa"/>
                <a:cs typeface="Comfortaa"/>
                <a:sym typeface="Comfortaa"/>
              </a:rPr>
              <a:t> </a:t>
            </a:r>
            <a:r>
              <a:rPr lang="en-US">
                <a:latin typeface="Comfortaa"/>
                <a:ea typeface="Comfortaa"/>
                <a:cs typeface="Comfortaa"/>
                <a:sym typeface="Comfortaa"/>
              </a:rPr>
              <a:t>balances </a:t>
            </a:r>
            <a:r>
              <a:rPr lang="en-US" b="1">
                <a:solidFill>
                  <a:schemeClr val="accent1"/>
                </a:solidFill>
                <a:latin typeface="Comfortaa"/>
                <a:ea typeface="Comfortaa"/>
                <a:cs typeface="Comfortaa"/>
                <a:sym typeface="Comfortaa"/>
              </a:rPr>
              <a:t>estrogen-ic</a:t>
            </a:r>
            <a:r>
              <a:rPr lang="en-US">
                <a:solidFill>
                  <a:schemeClr val="accent1"/>
                </a:solidFill>
                <a:latin typeface="Comfortaa"/>
                <a:ea typeface="Comfortaa"/>
                <a:cs typeface="Comfortaa"/>
                <a:sym typeface="Comfortaa"/>
              </a:rPr>
              <a:t> </a:t>
            </a:r>
            <a:r>
              <a:rPr lang="en-US">
                <a:latin typeface="Comfortaa"/>
                <a:ea typeface="Comfortaa"/>
                <a:cs typeface="Comfortaa"/>
                <a:sym typeface="Comfortaa"/>
              </a:rPr>
              <a:t>growth which is especially important with regards to preventing cancer. </a:t>
            </a:r>
            <a:endParaRPr>
              <a:solidFill>
                <a:srgbClr val="3F3F3F"/>
              </a:solidFill>
              <a:latin typeface="Comfortaa"/>
              <a:ea typeface="Comfortaa"/>
              <a:cs typeface="Comfortaa"/>
              <a:sym typeface="Comfortaa"/>
            </a:endParaRPr>
          </a:p>
        </p:txBody>
      </p:sp>
      <p:sp>
        <p:nvSpPr>
          <p:cNvPr id="743" name="Google Shape;743;p118"/>
          <p:cNvSpPr txBox="1"/>
          <p:nvPr/>
        </p:nvSpPr>
        <p:spPr>
          <a:xfrm>
            <a:off x="3973225" y="1650150"/>
            <a:ext cx="47025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rgbClr val="4A86E8"/>
                </a:solidFill>
                <a:latin typeface="Comfortaa"/>
                <a:ea typeface="Comfortaa"/>
                <a:cs typeface="Comfortaa"/>
                <a:sym typeface="Comfortaa"/>
              </a:rPr>
              <a:t>Estrogen</a:t>
            </a:r>
            <a:r>
              <a:rPr lang="en-US" sz="2000" b="1">
                <a:solidFill>
                  <a:srgbClr val="4A86E8"/>
                </a:solidFill>
                <a:latin typeface="Comfortaa"/>
                <a:ea typeface="Comfortaa"/>
                <a:cs typeface="Comfortaa"/>
                <a:sym typeface="Comfortaa"/>
              </a:rPr>
              <a:t> </a:t>
            </a:r>
            <a:r>
              <a:rPr lang="en-US" sz="2300">
                <a:solidFill>
                  <a:srgbClr val="595959"/>
                </a:solidFill>
                <a:latin typeface="Comfortaa"/>
                <a:ea typeface="Comfortaa"/>
                <a:cs typeface="Comfortaa"/>
                <a:sym typeface="Comfortaa"/>
              </a:rPr>
              <a:t>+</a:t>
            </a:r>
            <a:r>
              <a:rPr lang="en-US" sz="2300" b="1">
                <a:solidFill>
                  <a:schemeClr val="dk1"/>
                </a:solidFill>
                <a:latin typeface="Comfortaa"/>
                <a:ea typeface="Comfortaa"/>
                <a:cs typeface="Comfortaa"/>
                <a:sym typeface="Comfortaa"/>
              </a:rPr>
              <a:t> </a:t>
            </a:r>
            <a:r>
              <a:rPr lang="en-US" sz="2100" b="1">
                <a:solidFill>
                  <a:srgbClr val="898989"/>
                </a:solidFill>
                <a:latin typeface="Comfortaa"/>
                <a:ea typeface="Comfortaa"/>
                <a:cs typeface="Comfortaa"/>
                <a:sym typeface="Comfortaa"/>
              </a:rPr>
              <a:t>Progesterone</a:t>
            </a:r>
            <a:r>
              <a:rPr lang="en-US" sz="2400" b="1">
                <a:solidFill>
                  <a:srgbClr val="898989"/>
                </a:solidFill>
                <a:latin typeface="Comfortaa"/>
                <a:ea typeface="Comfortaa"/>
                <a:cs typeface="Comfortaa"/>
                <a:sym typeface="Comfortaa"/>
              </a:rPr>
              <a:t> </a:t>
            </a:r>
            <a:endParaRPr sz="1500">
              <a:solidFill>
                <a:srgbClr val="898989"/>
              </a:solidFill>
            </a:endParaRPr>
          </a:p>
        </p:txBody>
      </p:sp>
      <p:sp>
        <p:nvSpPr>
          <p:cNvPr id="744" name="Google Shape;744;p118"/>
          <p:cNvSpPr txBox="1"/>
          <p:nvPr/>
        </p:nvSpPr>
        <p:spPr>
          <a:xfrm>
            <a:off x="4059175" y="2065850"/>
            <a:ext cx="32769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595959"/>
                </a:solidFill>
                <a:latin typeface="Comfortaa"/>
                <a:ea typeface="Comfortaa"/>
                <a:cs typeface="Comfortaa"/>
                <a:sym typeface="Comfortaa"/>
              </a:rPr>
              <a:t>are necessary for normal breast   development through puberty. </a:t>
            </a:r>
            <a:endParaRPr sz="1600">
              <a:solidFill>
                <a:srgbClr val="595959"/>
              </a:solidFill>
              <a:latin typeface="Comfortaa Light"/>
              <a:ea typeface="Comfortaa Light"/>
              <a:cs typeface="Comfortaa Light"/>
              <a:sym typeface="Comfortaa Light"/>
            </a:endParaRPr>
          </a:p>
          <a:p>
            <a:pPr marL="0" lvl="0" indent="0" algn="l" rtl="0">
              <a:spcBef>
                <a:spcPts val="0"/>
              </a:spcBef>
              <a:spcAft>
                <a:spcPts val="0"/>
              </a:spcAft>
              <a:buNone/>
            </a:pPr>
            <a:endParaRPr>
              <a:solidFill>
                <a:schemeClr val="dk1"/>
              </a:solidFill>
              <a:latin typeface="Comfortaa"/>
              <a:ea typeface="Comfortaa"/>
              <a:cs typeface="Comfortaa"/>
              <a:sym typeface="Comfortaa"/>
            </a:endParaRPr>
          </a:p>
        </p:txBody>
      </p:sp>
      <p:pic>
        <p:nvPicPr>
          <p:cNvPr id="745" name="Google Shape;745;p118"/>
          <p:cNvPicPr preferRelativeResize="0"/>
          <p:nvPr/>
        </p:nvPicPr>
        <p:blipFill>
          <a:blip r:embed="rId4">
            <a:alphaModFix/>
          </a:blip>
          <a:stretch>
            <a:fillRect/>
          </a:stretch>
        </p:blipFill>
        <p:spPr>
          <a:xfrm>
            <a:off x="3053873" y="1838404"/>
            <a:ext cx="856600" cy="90898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119"/>
          <p:cNvSpPr/>
          <p:nvPr/>
        </p:nvSpPr>
        <p:spPr>
          <a:xfrm>
            <a:off x="3420975" y="1580050"/>
            <a:ext cx="5073300" cy="1576500"/>
          </a:xfrm>
          <a:prstGeom prst="wedgeRectCallout">
            <a:avLst>
              <a:gd name="adj1" fmla="val 2601"/>
              <a:gd name="adj2" fmla="val 100612"/>
            </a:avLst>
          </a:prstGeom>
          <a:noFill/>
          <a:ln w="381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19"/>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your skin!</a:t>
            </a:r>
            <a:endParaRPr>
              <a:latin typeface="Lexend Thin"/>
              <a:ea typeface="Lexend Thin"/>
              <a:cs typeface="Lexend Thin"/>
              <a:sym typeface="Lexend Thin"/>
            </a:endParaRPr>
          </a:p>
        </p:txBody>
      </p:sp>
      <p:pic>
        <p:nvPicPr>
          <p:cNvPr id="753" name="Google Shape;753;p119"/>
          <p:cNvPicPr preferRelativeResize="0"/>
          <p:nvPr/>
        </p:nvPicPr>
        <p:blipFill rotWithShape="1">
          <a:blip r:embed="rId3">
            <a:alphaModFix/>
          </a:blip>
          <a:srcRect b="18929"/>
          <a:stretch/>
        </p:blipFill>
        <p:spPr>
          <a:xfrm>
            <a:off x="1149150" y="1446250"/>
            <a:ext cx="1738425" cy="5411751"/>
          </a:xfrm>
          <a:prstGeom prst="rect">
            <a:avLst/>
          </a:prstGeom>
          <a:noFill/>
          <a:ln>
            <a:noFill/>
          </a:ln>
        </p:spPr>
      </p:pic>
      <p:sp>
        <p:nvSpPr>
          <p:cNvPr id="754" name="Google Shape;754;p119"/>
          <p:cNvSpPr/>
          <p:nvPr/>
        </p:nvSpPr>
        <p:spPr>
          <a:xfrm>
            <a:off x="3344775" y="4355575"/>
            <a:ext cx="5360700" cy="1624500"/>
          </a:xfrm>
          <a:prstGeom prst="wedgeRectCallout">
            <a:avLst>
              <a:gd name="adj1" fmla="val -1097"/>
              <a:gd name="adj2" fmla="val -90679"/>
            </a:avLst>
          </a:prstGeom>
          <a:noFill/>
          <a:ln w="76200" cap="flat" cmpd="sng">
            <a:solidFill>
              <a:srgbClr val="FBE1D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19"/>
          <p:cNvSpPr txBox="1"/>
          <p:nvPr/>
        </p:nvSpPr>
        <p:spPr>
          <a:xfrm>
            <a:off x="3567575" y="4567525"/>
            <a:ext cx="38130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b="1">
                <a:solidFill>
                  <a:srgbClr val="999999"/>
                </a:solidFill>
                <a:latin typeface="Comfortaa"/>
                <a:ea typeface="Comfortaa"/>
                <a:cs typeface="Comfortaa"/>
                <a:sym typeface="Comfortaa"/>
              </a:rPr>
              <a:t>Progesterone </a:t>
            </a:r>
            <a:r>
              <a:rPr lang="en-US">
                <a:latin typeface="Comfortaa"/>
                <a:ea typeface="Comfortaa"/>
                <a:cs typeface="Comfortaa"/>
                <a:sym typeface="Comfortaa"/>
              </a:rPr>
              <a:t>balances </a:t>
            </a:r>
            <a:r>
              <a:rPr lang="en-US" sz="1600">
                <a:solidFill>
                  <a:schemeClr val="accent1"/>
                </a:solidFill>
                <a:latin typeface="Comfortaa"/>
                <a:ea typeface="Comfortaa"/>
                <a:cs typeface="Comfortaa"/>
                <a:sym typeface="Comfortaa"/>
              </a:rPr>
              <a:t>estrogen</a:t>
            </a:r>
            <a:r>
              <a:rPr lang="en-US" b="1">
                <a:solidFill>
                  <a:schemeClr val="accent1"/>
                </a:solidFill>
                <a:latin typeface="Comfortaa"/>
                <a:ea typeface="Comfortaa"/>
                <a:cs typeface="Comfortaa"/>
                <a:sym typeface="Comfortaa"/>
              </a:rPr>
              <a:t> </a:t>
            </a:r>
            <a:r>
              <a:rPr lang="en-US">
                <a:latin typeface="Comfortaa"/>
                <a:ea typeface="Comfortaa"/>
                <a:cs typeface="Comfortaa"/>
                <a:sym typeface="Comfortaa"/>
              </a:rPr>
              <a:t>and contributes to sebaceous gland (oil production) activity. </a:t>
            </a:r>
            <a:endParaRPr>
              <a:solidFill>
                <a:srgbClr val="3F3F3F"/>
              </a:solidFill>
              <a:latin typeface="Comfortaa"/>
              <a:ea typeface="Comfortaa"/>
              <a:cs typeface="Comfortaa"/>
              <a:sym typeface="Comfortaa"/>
            </a:endParaRPr>
          </a:p>
        </p:txBody>
      </p:sp>
      <p:sp>
        <p:nvSpPr>
          <p:cNvPr id="756" name="Google Shape;756;p119"/>
          <p:cNvSpPr txBox="1"/>
          <p:nvPr/>
        </p:nvSpPr>
        <p:spPr>
          <a:xfrm>
            <a:off x="3430525" y="1698700"/>
            <a:ext cx="4702500" cy="507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100">
                <a:solidFill>
                  <a:srgbClr val="4A86E8"/>
                </a:solidFill>
                <a:latin typeface="Comfortaa"/>
                <a:ea typeface="Comfortaa"/>
                <a:cs typeface="Comfortaa"/>
                <a:sym typeface="Comfortaa"/>
              </a:rPr>
              <a:t>Estrogen</a:t>
            </a:r>
            <a:r>
              <a:rPr lang="en-US" sz="2000" b="1">
                <a:solidFill>
                  <a:srgbClr val="4A86E8"/>
                </a:solidFill>
                <a:latin typeface="Comfortaa"/>
                <a:ea typeface="Comfortaa"/>
                <a:cs typeface="Comfortaa"/>
                <a:sym typeface="Comfortaa"/>
              </a:rPr>
              <a:t> </a:t>
            </a:r>
            <a:endParaRPr sz="1500">
              <a:solidFill>
                <a:srgbClr val="898989"/>
              </a:solidFill>
            </a:endParaRPr>
          </a:p>
        </p:txBody>
      </p:sp>
      <p:sp>
        <p:nvSpPr>
          <p:cNvPr id="757" name="Google Shape;757;p119"/>
          <p:cNvSpPr txBox="1"/>
          <p:nvPr/>
        </p:nvSpPr>
        <p:spPr>
          <a:xfrm>
            <a:off x="3909050" y="2141900"/>
            <a:ext cx="4113300" cy="969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700">
                <a:solidFill>
                  <a:srgbClr val="595959"/>
                </a:solidFill>
                <a:latin typeface="Comfortaa"/>
                <a:ea typeface="Comfortaa"/>
                <a:cs typeface="Comfortaa"/>
                <a:sym typeface="Comfortaa"/>
              </a:rPr>
              <a:t>increases skin hydration, and supports increased skin thickness. </a:t>
            </a:r>
            <a:br>
              <a:rPr lang="en-US" sz="1700">
                <a:solidFill>
                  <a:srgbClr val="595959"/>
                </a:solidFill>
                <a:latin typeface="Comfortaa"/>
                <a:ea typeface="Comfortaa"/>
                <a:cs typeface="Comfortaa"/>
                <a:sym typeface="Comfortaa"/>
              </a:rPr>
            </a:br>
            <a:endParaRPr sz="1700">
              <a:solidFill>
                <a:schemeClr val="dk1"/>
              </a:solidFill>
              <a:latin typeface="Comfortaa"/>
              <a:ea typeface="Comfortaa"/>
              <a:cs typeface="Comfortaa"/>
              <a:sym typeface="Comforta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120"/>
          <p:cNvSpPr/>
          <p:nvPr/>
        </p:nvSpPr>
        <p:spPr>
          <a:xfrm>
            <a:off x="4556250" y="4289400"/>
            <a:ext cx="3977700" cy="1518000"/>
          </a:xfrm>
          <a:prstGeom prst="wedgeRectCallout">
            <a:avLst>
              <a:gd name="adj1" fmla="val -21354"/>
              <a:gd name="adj2" fmla="val -77206"/>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20"/>
          <p:cNvSpPr/>
          <p:nvPr/>
        </p:nvSpPr>
        <p:spPr>
          <a:xfrm>
            <a:off x="3731500" y="1538425"/>
            <a:ext cx="4497600" cy="2170200"/>
          </a:xfrm>
          <a:prstGeom prst="wedgeRectCallout">
            <a:avLst>
              <a:gd name="adj1" fmla="val -18293"/>
              <a:gd name="adj2" fmla="val 68686"/>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7500"/>
              <a:t> </a:t>
            </a:r>
            <a:endParaRPr sz="7500"/>
          </a:p>
        </p:txBody>
      </p:sp>
      <p:sp>
        <p:nvSpPr>
          <p:cNvPr id="765" name="Google Shape;765;p120"/>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your mood!</a:t>
            </a:r>
            <a:endParaRPr>
              <a:latin typeface="Lexend Thin"/>
              <a:ea typeface="Lexend Thin"/>
              <a:cs typeface="Lexend Thin"/>
              <a:sym typeface="Lexend Thin"/>
            </a:endParaRPr>
          </a:p>
        </p:txBody>
      </p:sp>
      <p:sp>
        <p:nvSpPr>
          <p:cNvPr id="766" name="Google Shape;766;p120"/>
          <p:cNvSpPr txBox="1"/>
          <p:nvPr/>
        </p:nvSpPr>
        <p:spPr>
          <a:xfrm>
            <a:off x="4095400" y="1746063"/>
            <a:ext cx="3769800" cy="229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700" b="1">
                <a:solidFill>
                  <a:schemeClr val="accent1"/>
                </a:solidFill>
                <a:latin typeface="Comfortaa"/>
                <a:ea typeface="Comfortaa"/>
                <a:cs typeface="Comfortaa"/>
                <a:sym typeface="Comfortaa"/>
              </a:rPr>
              <a:t>Estrogen </a:t>
            </a:r>
            <a:r>
              <a:rPr lang="en-US" sz="3100">
                <a:latin typeface="Comfortaa"/>
                <a:ea typeface="Comfortaa"/>
                <a:cs typeface="Comfortaa"/>
                <a:sym typeface="Comfortaa"/>
              </a:rPr>
              <a:t>+ </a:t>
            </a:r>
            <a:r>
              <a:rPr lang="en-US" sz="2800" b="1">
                <a:solidFill>
                  <a:srgbClr val="888888"/>
                </a:solidFill>
                <a:latin typeface="Comfortaa"/>
                <a:ea typeface="Comfortaa"/>
                <a:cs typeface="Comfortaa"/>
                <a:sym typeface="Comfortaa"/>
              </a:rPr>
              <a:t>Progesterone </a:t>
            </a:r>
            <a:br>
              <a:rPr lang="en-US" sz="2500" b="1">
                <a:solidFill>
                  <a:srgbClr val="888888"/>
                </a:solidFill>
                <a:latin typeface="Comfortaa"/>
                <a:ea typeface="Comfortaa"/>
                <a:cs typeface="Comfortaa"/>
                <a:sym typeface="Comfortaa"/>
              </a:rPr>
            </a:br>
            <a:r>
              <a:rPr lang="en-US" sz="2000">
                <a:latin typeface="Comfortaa"/>
                <a:ea typeface="Comfortaa"/>
                <a:cs typeface="Comfortaa"/>
                <a:sym typeface="Comfortaa"/>
              </a:rPr>
              <a:t>are so important for our mental health.</a:t>
            </a:r>
            <a:br>
              <a:rPr lang="en-US" sz="1900">
                <a:latin typeface="Comfortaa"/>
                <a:ea typeface="Comfortaa"/>
                <a:cs typeface="Comfortaa"/>
                <a:sym typeface="Comfortaa"/>
              </a:rPr>
            </a:br>
            <a:br>
              <a:rPr lang="en-US" sz="1900">
                <a:latin typeface="Comfortaa"/>
                <a:ea typeface="Comfortaa"/>
                <a:cs typeface="Comfortaa"/>
                <a:sym typeface="Comfortaa"/>
              </a:rPr>
            </a:br>
            <a:endParaRPr sz="1900">
              <a:latin typeface="Comfortaa"/>
              <a:ea typeface="Comfortaa"/>
              <a:cs typeface="Comfortaa"/>
              <a:sym typeface="Comfortaa"/>
            </a:endParaRPr>
          </a:p>
        </p:txBody>
      </p:sp>
      <p:sp>
        <p:nvSpPr>
          <p:cNvPr id="767" name="Google Shape;767;p120"/>
          <p:cNvSpPr txBox="1"/>
          <p:nvPr/>
        </p:nvSpPr>
        <p:spPr>
          <a:xfrm>
            <a:off x="4667650" y="4350975"/>
            <a:ext cx="3769800" cy="197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a:solidFill>
                  <a:srgbClr val="3F3F3F"/>
                </a:solidFill>
                <a:latin typeface="Comfortaa"/>
                <a:ea typeface="Comfortaa"/>
                <a:cs typeface="Comfortaa"/>
                <a:sym typeface="Comfortaa"/>
              </a:rPr>
            </a:br>
            <a:r>
              <a:rPr lang="en-US">
                <a:solidFill>
                  <a:srgbClr val="3F3F3F"/>
                </a:solidFill>
                <a:latin typeface="Comfortaa"/>
                <a:ea typeface="Comfortaa"/>
                <a:cs typeface="Comfortaa"/>
                <a:sym typeface="Comfortaa"/>
              </a:rPr>
              <a:t>Drops in </a:t>
            </a:r>
            <a:r>
              <a:rPr lang="en-US" sz="1800" b="1">
                <a:solidFill>
                  <a:schemeClr val="accent1"/>
                </a:solidFill>
                <a:latin typeface="Comfortaa"/>
                <a:ea typeface="Comfortaa"/>
                <a:cs typeface="Comfortaa"/>
                <a:sym typeface="Comfortaa"/>
              </a:rPr>
              <a:t>Estrogen</a:t>
            </a:r>
            <a:r>
              <a:rPr lang="en-US" sz="1100">
                <a:solidFill>
                  <a:schemeClr val="dk1"/>
                </a:solidFill>
                <a:latin typeface="Comfortaa"/>
                <a:ea typeface="Comfortaa"/>
                <a:cs typeface="Comfortaa"/>
                <a:sym typeface="Comfortaa"/>
              </a:rPr>
              <a:t> </a:t>
            </a:r>
            <a:r>
              <a:rPr lang="en-US">
                <a:solidFill>
                  <a:srgbClr val="3F3F3F"/>
                </a:solidFill>
                <a:latin typeface="Comfortaa"/>
                <a:ea typeface="Comfortaa"/>
                <a:cs typeface="Comfortaa"/>
                <a:sym typeface="Comfortaa"/>
              </a:rPr>
              <a:t>can make us feel irritable and anxious. </a:t>
            </a:r>
            <a:br>
              <a:rPr lang="en-US">
                <a:solidFill>
                  <a:srgbClr val="3F3F3F"/>
                </a:solidFill>
                <a:latin typeface="Comfortaa"/>
                <a:ea typeface="Comfortaa"/>
                <a:cs typeface="Comfortaa"/>
                <a:sym typeface="Comfortaa"/>
              </a:rPr>
            </a:br>
            <a:r>
              <a:rPr lang="en-US" sz="2900">
                <a:solidFill>
                  <a:srgbClr val="3F3F3F"/>
                </a:solidFill>
                <a:latin typeface="Comfortaa"/>
                <a:ea typeface="Comfortaa"/>
                <a:cs typeface="Comfortaa"/>
                <a:sym typeface="Comfortaa"/>
              </a:rPr>
              <a:t>😨</a:t>
            </a:r>
            <a:br>
              <a:rPr lang="en-US">
                <a:solidFill>
                  <a:srgbClr val="3F3F3F"/>
                </a:solidFill>
                <a:latin typeface="Comfortaa"/>
                <a:ea typeface="Comfortaa"/>
                <a:cs typeface="Comfortaa"/>
                <a:sym typeface="Comfortaa"/>
              </a:rPr>
            </a:br>
            <a:endParaRPr sz="2700">
              <a:solidFill>
                <a:srgbClr val="3F3F3F"/>
              </a:solidFill>
              <a:latin typeface="Comfortaa"/>
              <a:ea typeface="Comfortaa"/>
              <a:cs typeface="Comfortaa"/>
              <a:sym typeface="Comfortaa"/>
            </a:endParaRPr>
          </a:p>
          <a:p>
            <a:pPr marL="0" lvl="0" indent="0" algn="l" rtl="0">
              <a:spcBef>
                <a:spcPts val="0"/>
              </a:spcBef>
              <a:spcAft>
                <a:spcPts val="0"/>
              </a:spcAft>
              <a:buNone/>
            </a:pPr>
            <a:endParaRPr>
              <a:solidFill>
                <a:srgbClr val="757AA8"/>
              </a:solidFill>
            </a:endParaRPr>
          </a:p>
        </p:txBody>
      </p:sp>
      <p:pic>
        <p:nvPicPr>
          <p:cNvPr id="768" name="Google Shape;768;p120"/>
          <p:cNvPicPr preferRelativeResize="0"/>
          <p:nvPr/>
        </p:nvPicPr>
        <p:blipFill rotWithShape="1">
          <a:blip r:embed="rId3">
            <a:alphaModFix/>
          </a:blip>
          <a:srcRect/>
          <a:stretch/>
        </p:blipFill>
        <p:spPr>
          <a:xfrm>
            <a:off x="332471" y="1523475"/>
            <a:ext cx="3322834" cy="53345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21"/>
          <p:cNvSpPr/>
          <p:nvPr/>
        </p:nvSpPr>
        <p:spPr>
          <a:xfrm>
            <a:off x="3887500" y="3771450"/>
            <a:ext cx="4497600" cy="1304400"/>
          </a:xfrm>
          <a:prstGeom prst="wedgeRectCallout">
            <a:avLst>
              <a:gd name="adj1" fmla="val -14839"/>
              <a:gd name="adj2" fmla="val -69984"/>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21"/>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your mood!</a:t>
            </a:r>
            <a:endParaRPr>
              <a:latin typeface="Lexend Thin"/>
              <a:ea typeface="Lexend Thin"/>
              <a:cs typeface="Lexend Thin"/>
              <a:sym typeface="Lexend Thin"/>
            </a:endParaRPr>
          </a:p>
        </p:txBody>
      </p:sp>
      <p:sp>
        <p:nvSpPr>
          <p:cNvPr id="776" name="Google Shape;776;p121"/>
          <p:cNvSpPr txBox="1"/>
          <p:nvPr/>
        </p:nvSpPr>
        <p:spPr>
          <a:xfrm>
            <a:off x="6094925" y="6377400"/>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77" name="Google Shape;777;p121"/>
          <p:cNvSpPr txBox="1"/>
          <p:nvPr/>
        </p:nvSpPr>
        <p:spPr>
          <a:xfrm>
            <a:off x="4062225" y="3915750"/>
            <a:ext cx="41481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a:solidFill>
                  <a:srgbClr val="888888"/>
                </a:solidFill>
                <a:latin typeface="Comfortaa"/>
                <a:ea typeface="Comfortaa"/>
                <a:cs typeface="Comfortaa"/>
                <a:sym typeface="Comfortaa"/>
              </a:rPr>
              <a:t>Progesterone</a:t>
            </a:r>
            <a:r>
              <a:rPr lang="en-US" sz="1800">
                <a:solidFill>
                  <a:srgbClr val="3F3F3F"/>
                </a:solidFill>
                <a:latin typeface="Comfortaa"/>
                <a:ea typeface="Comfortaa"/>
                <a:cs typeface="Comfortaa"/>
                <a:sym typeface="Comfortaa"/>
              </a:rPr>
              <a:t>, produced by </a:t>
            </a:r>
            <a:endParaRPr sz="1800">
              <a:solidFill>
                <a:srgbClr val="3F3F3F"/>
              </a:solidFill>
              <a:latin typeface="Comfortaa"/>
              <a:ea typeface="Comfortaa"/>
              <a:cs typeface="Comfortaa"/>
              <a:sym typeface="Comfortaa"/>
            </a:endParaRPr>
          </a:p>
          <a:p>
            <a:pPr marL="0" lvl="0" indent="0" algn="l" rtl="0">
              <a:spcBef>
                <a:spcPts val="0"/>
              </a:spcBef>
              <a:spcAft>
                <a:spcPts val="0"/>
              </a:spcAft>
              <a:buNone/>
            </a:pPr>
            <a:r>
              <a:rPr lang="en-US" sz="1800" b="1">
                <a:solidFill>
                  <a:srgbClr val="3F3F3F"/>
                </a:solidFill>
                <a:latin typeface="Comfortaa"/>
                <a:ea typeface="Comfortaa"/>
                <a:cs typeface="Comfortaa"/>
                <a:sym typeface="Comfortaa"/>
              </a:rPr>
              <a:t>ovulation</a:t>
            </a:r>
            <a:r>
              <a:rPr lang="en-US" sz="1800">
                <a:solidFill>
                  <a:srgbClr val="3F3F3F"/>
                </a:solidFill>
                <a:latin typeface="Comfortaa"/>
                <a:ea typeface="Comfortaa"/>
                <a:cs typeface="Comfortaa"/>
                <a:sym typeface="Comfortaa"/>
              </a:rPr>
              <a:t>, calms us down and helps us sleep better. </a:t>
            </a:r>
            <a:endParaRPr sz="1800">
              <a:solidFill>
                <a:srgbClr val="757AA8"/>
              </a:solidFill>
            </a:endParaRPr>
          </a:p>
        </p:txBody>
      </p:sp>
      <p:pic>
        <p:nvPicPr>
          <p:cNvPr id="778" name="Google Shape;778;p121"/>
          <p:cNvPicPr preferRelativeResize="0"/>
          <p:nvPr/>
        </p:nvPicPr>
        <p:blipFill rotWithShape="1">
          <a:blip r:embed="rId3">
            <a:alphaModFix/>
          </a:blip>
          <a:srcRect/>
          <a:stretch/>
        </p:blipFill>
        <p:spPr>
          <a:xfrm>
            <a:off x="332471" y="1523475"/>
            <a:ext cx="3322834" cy="5334526"/>
          </a:xfrm>
          <a:prstGeom prst="rect">
            <a:avLst/>
          </a:prstGeom>
          <a:noFill/>
          <a:ln>
            <a:noFill/>
          </a:ln>
        </p:spPr>
      </p:pic>
      <p:sp>
        <p:nvSpPr>
          <p:cNvPr id="779" name="Google Shape;779;p121"/>
          <p:cNvSpPr/>
          <p:nvPr/>
        </p:nvSpPr>
        <p:spPr>
          <a:xfrm>
            <a:off x="3887475" y="1523475"/>
            <a:ext cx="4497600" cy="1700100"/>
          </a:xfrm>
          <a:prstGeom prst="wedgeRectCallout">
            <a:avLst>
              <a:gd name="adj1" fmla="val -23355"/>
              <a:gd name="adj2" fmla="val 67686"/>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21"/>
          <p:cNvSpPr txBox="1"/>
          <p:nvPr/>
        </p:nvSpPr>
        <p:spPr>
          <a:xfrm>
            <a:off x="4233600" y="1555225"/>
            <a:ext cx="3697500" cy="152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400" b="1">
                <a:solidFill>
                  <a:schemeClr val="accent1"/>
                </a:solidFill>
                <a:latin typeface="Comfortaa"/>
                <a:ea typeface="Comfortaa"/>
                <a:cs typeface="Comfortaa"/>
                <a:sym typeface="Comfortaa"/>
              </a:rPr>
              <a:t>Estrogen </a:t>
            </a:r>
            <a:r>
              <a:rPr lang="en-US" sz="2800">
                <a:solidFill>
                  <a:schemeClr val="dk1"/>
                </a:solidFill>
                <a:latin typeface="Comfortaa"/>
                <a:ea typeface="Comfortaa"/>
                <a:cs typeface="Comfortaa"/>
                <a:sym typeface="Comfortaa"/>
              </a:rPr>
              <a:t>+ </a:t>
            </a:r>
            <a:r>
              <a:rPr lang="en-US" sz="2500" b="1">
                <a:solidFill>
                  <a:srgbClr val="888888"/>
                </a:solidFill>
                <a:latin typeface="Comfortaa"/>
                <a:ea typeface="Comfortaa"/>
                <a:cs typeface="Comfortaa"/>
                <a:sym typeface="Comfortaa"/>
              </a:rPr>
              <a:t>Progesterone </a:t>
            </a:r>
            <a:br>
              <a:rPr lang="en-US" sz="2200" b="1">
                <a:solidFill>
                  <a:srgbClr val="888888"/>
                </a:solidFill>
                <a:latin typeface="Comfortaa"/>
                <a:ea typeface="Comfortaa"/>
                <a:cs typeface="Comfortaa"/>
                <a:sym typeface="Comfortaa"/>
              </a:rPr>
            </a:br>
            <a:r>
              <a:rPr lang="en-US" sz="1700">
                <a:solidFill>
                  <a:schemeClr val="dk1"/>
                </a:solidFill>
                <a:latin typeface="Comfortaa"/>
                <a:ea typeface="Comfortaa"/>
                <a:cs typeface="Comfortaa"/>
                <a:sym typeface="Comfortaa"/>
              </a:rPr>
              <a:t>are so important for our mental health.</a:t>
            </a:r>
            <a:endParaRPr sz="1100">
              <a:latin typeface="Comfortaa"/>
              <a:ea typeface="Comfortaa"/>
              <a:cs typeface="Comfortaa"/>
              <a:sym typeface="Comfortaa"/>
            </a:endParaRPr>
          </a:p>
        </p:txBody>
      </p:sp>
      <p:sp>
        <p:nvSpPr>
          <p:cNvPr id="781" name="Google Shape;781;p121"/>
          <p:cNvSpPr/>
          <p:nvPr/>
        </p:nvSpPr>
        <p:spPr>
          <a:xfrm>
            <a:off x="3887500" y="5328925"/>
            <a:ext cx="4392300" cy="1353300"/>
          </a:xfrm>
          <a:prstGeom prst="wedgeRectCallout">
            <a:avLst>
              <a:gd name="adj1" fmla="val -21834"/>
              <a:gd name="adj2" fmla="val -49157"/>
            </a:avLst>
          </a:prstGeom>
          <a:noFill/>
          <a:ln w="38100" cap="flat" cmpd="sng">
            <a:solidFill>
              <a:srgbClr val="FFE599"/>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21"/>
          <p:cNvSpPr txBox="1"/>
          <p:nvPr/>
        </p:nvSpPr>
        <p:spPr>
          <a:xfrm>
            <a:off x="4266400" y="5352925"/>
            <a:ext cx="3739800" cy="1305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888888"/>
                </a:solidFill>
                <a:latin typeface="Comfortaa"/>
                <a:ea typeface="Comfortaa"/>
                <a:cs typeface="Comfortaa"/>
                <a:sym typeface="Comfortaa"/>
              </a:rPr>
              <a:t>But that doesn’t mean you want ONLY Progesterone as you need Estrogen, too! </a:t>
            </a:r>
            <a:br>
              <a:rPr lang="en-US" sz="1300">
                <a:solidFill>
                  <a:srgbClr val="888888"/>
                </a:solidFill>
                <a:latin typeface="Comfortaa"/>
                <a:ea typeface="Comfortaa"/>
                <a:cs typeface="Comfortaa"/>
                <a:sym typeface="Comfortaa"/>
              </a:rPr>
            </a:br>
            <a:br>
              <a:rPr lang="en-US" sz="1300">
                <a:solidFill>
                  <a:srgbClr val="888888"/>
                </a:solidFill>
                <a:latin typeface="Comfortaa"/>
                <a:ea typeface="Comfortaa"/>
                <a:cs typeface="Comfortaa"/>
                <a:sym typeface="Comfortaa"/>
              </a:rPr>
            </a:br>
            <a:r>
              <a:rPr lang="en-US" sz="1300" b="1">
                <a:solidFill>
                  <a:srgbClr val="888888"/>
                </a:solidFill>
                <a:latin typeface="Comfortaa"/>
                <a:ea typeface="Comfortaa"/>
                <a:cs typeface="Comfortaa"/>
                <a:sym typeface="Comfortaa"/>
              </a:rPr>
              <a:t>REMEMBER: </a:t>
            </a:r>
            <a:r>
              <a:rPr lang="en-US" sz="1300">
                <a:solidFill>
                  <a:srgbClr val="888888"/>
                </a:solidFill>
                <a:latin typeface="Comfortaa"/>
                <a:ea typeface="Comfortaa"/>
                <a:cs typeface="Comfortaa"/>
                <a:sym typeface="Comfortaa"/>
              </a:rPr>
              <a:t>Estrogen and Progesterone balance each other out during the cycle.</a:t>
            </a:r>
            <a:endParaRPr sz="1600">
              <a:solidFill>
                <a:srgbClr val="888888"/>
              </a:solidFill>
              <a:latin typeface="Comfortaa"/>
              <a:ea typeface="Comfortaa"/>
              <a:cs typeface="Comfortaa"/>
              <a:sym typeface="Comfortaa"/>
            </a:endParaRPr>
          </a:p>
        </p:txBody>
      </p:sp>
      <p:sp>
        <p:nvSpPr>
          <p:cNvPr id="783" name="Google Shape;783;p121"/>
          <p:cNvSpPr/>
          <p:nvPr/>
        </p:nvSpPr>
        <p:spPr>
          <a:xfrm>
            <a:off x="3655288" y="5164250"/>
            <a:ext cx="647700" cy="647700"/>
          </a:xfrm>
          <a:prstGeom prst="star12">
            <a:avLst>
              <a:gd name="adj" fmla="val 37500"/>
            </a:avLst>
          </a:prstGeom>
          <a:solidFill>
            <a:srgbClr val="89898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122"/>
          <p:cNvSpPr/>
          <p:nvPr/>
        </p:nvSpPr>
        <p:spPr>
          <a:xfrm>
            <a:off x="4037684" y="4071567"/>
            <a:ext cx="3937800" cy="1258200"/>
          </a:xfrm>
          <a:prstGeom prst="wedgeRectCallout">
            <a:avLst>
              <a:gd name="adj1" fmla="val -20268"/>
              <a:gd name="adj2" fmla="val -76241"/>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22"/>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help your brain!</a:t>
            </a:r>
            <a:endParaRPr>
              <a:latin typeface="Lexend Thin"/>
              <a:ea typeface="Lexend Thin"/>
              <a:cs typeface="Lexend Thin"/>
              <a:sym typeface="Lexend Thin"/>
            </a:endParaRPr>
          </a:p>
        </p:txBody>
      </p:sp>
      <p:sp>
        <p:nvSpPr>
          <p:cNvPr id="791" name="Google Shape;791;p122"/>
          <p:cNvSpPr txBox="1"/>
          <p:nvPr/>
        </p:nvSpPr>
        <p:spPr>
          <a:xfrm>
            <a:off x="6684325" y="4276075"/>
            <a:ext cx="1188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800"/>
              <a:t>🧠</a:t>
            </a:r>
            <a:endParaRPr sz="4800"/>
          </a:p>
        </p:txBody>
      </p:sp>
      <p:sp>
        <p:nvSpPr>
          <p:cNvPr id="792" name="Google Shape;792;p122"/>
          <p:cNvSpPr/>
          <p:nvPr/>
        </p:nvSpPr>
        <p:spPr>
          <a:xfrm>
            <a:off x="3215700" y="1639500"/>
            <a:ext cx="5013300" cy="1941300"/>
          </a:xfrm>
          <a:prstGeom prst="wedgeRectCallout">
            <a:avLst>
              <a:gd name="adj1" fmla="val -20378"/>
              <a:gd name="adj2" fmla="val 6804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22"/>
          <p:cNvSpPr txBox="1"/>
          <p:nvPr/>
        </p:nvSpPr>
        <p:spPr>
          <a:xfrm>
            <a:off x="3711795" y="1819534"/>
            <a:ext cx="4021200" cy="140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1500">
                <a:solidFill>
                  <a:srgbClr val="595959"/>
                </a:solidFill>
                <a:latin typeface="Comfortaa"/>
                <a:ea typeface="Comfortaa"/>
                <a:cs typeface="Comfortaa"/>
                <a:sym typeface="Comfortaa"/>
              </a:rPr>
              <a:t>Proper amounts of </a:t>
            </a:r>
            <a:r>
              <a:rPr lang="en-US" sz="2200" b="1">
                <a:solidFill>
                  <a:schemeClr val="accent1"/>
                </a:solidFill>
                <a:latin typeface="Comfortaa"/>
                <a:ea typeface="Comfortaa"/>
                <a:cs typeface="Comfortaa"/>
                <a:sym typeface="Comfortaa"/>
              </a:rPr>
              <a:t>Estrogen</a:t>
            </a:r>
            <a:r>
              <a:rPr lang="en-US" sz="2200">
                <a:latin typeface="Comfortaa"/>
                <a:ea typeface="Comfortaa"/>
                <a:cs typeface="Comfortaa"/>
                <a:sym typeface="Comfortaa"/>
              </a:rPr>
              <a:t> </a:t>
            </a:r>
            <a:r>
              <a:rPr lang="en-US" sz="2600">
                <a:latin typeface="Comfortaa"/>
                <a:ea typeface="Comfortaa"/>
                <a:cs typeface="Comfortaa"/>
                <a:sym typeface="Comfortaa"/>
              </a:rPr>
              <a:t>+ </a:t>
            </a:r>
            <a:r>
              <a:rPr lang="en-US" sz="2300" b="1">
                <a:solidFill>
                  <a:srgbClr val="888888"/>
                </a:solidFill>
                <a:latin typeface="Comfortaa"/>
                <a:ea typeface="Comfortaa"/>
                <a:cs typeface="Comfortaa"/>
                <a:sym typeface="Comfortaa"/>
              </a:rPr>
              <a:t>Progesterone</a:t>
            </a:r>
            <a:r>
              <a:rPr lang="en-US">
                <a:solidFill>
                  <a:srgbClr val="595959"/>
                </a:solidFill>
                <a:latin typeface="Comfortaa"/>
                <a:ea typeface="Comfortaa"/>
                <a:cs typeface="Comfortaa"/>
                <a:sym typeface="Comfortaa"/>
              </a:rPr>
              <a:t> </a:t>
            </a:r>
            <a:r>
              <a:rPr lang="en-US" sz="1500">
                <a:solidFill>
                  <a:srgbClr val="595959"/>
                </a:solidFill>
                <a:latin typeface="Comfortaa"/>
                <a:ea typeface="Comfortaa"/>
                <a:cs typeface="Comfortaa"/>
                <a:sym typeface="Comfortaa"/>
              </a:rPr>
              <a:t>facilitate higher order cognitive functioning such as memory, attention, and language!</a:t>
            </a:r>
            <a:endParaRPr sz="1500">
              <a:solidFill>
                <a:srgbClr val="595959"/>
              </a:solidFill>
              <a:latin typeface="Comfortaa"/>
              <a:ea typeface="Comfortaa"/>
              <a:cs typeface="Comfortaa"/>
              <a:sym typeface="Comfortaa"/>
            </a:endParaRPr>
          </a:p>
        </p:txBody>
      </p:sp>
      <p:sp>
        <p:nvSpPr>
          <p:cNvPr id="794" name="Google Shape;794;p122"/>
          <p:cNvSpPr txBox="1"/>
          <p:nvPr/>
        </p:nvSpPr>
        <p:spPr>
          <a:xfrm>
            <a:off x="4387650" y="4454676"/>
            <a:ext cx="3841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3F3F3F"/>
                </a:solidFill>
                <a:latin typeface="Comfortaa"/>
                <a:ea typeface="Comfortaa"/>
                <a:cs typeface="Comfortaa"/>
                <a:sym typeface="Comfortaa"/>
              </a:rPr>
              <a:t>can I get a fist bump, </a:t>
            </a:r>
            <a:br>
              <a:rPr lang="en-US">
                <a:solidFill>
                  <a:srgbClr val="3F3F3F"/>
                </a:solidFill>
                <a:latin typeface="Comfortaa"/>
                <a:ea typeface="Comfortaa"/>
                <a:cs typeface="Comfortaa"/>
                <a:sym typeface="Comfortaa"/>
              </a:rPr>
            </a:br>
            <a:r>
              <a:rPr lang="en-US">
                <a:solidFill>
                  <a:srgbClr val="3F3F3F"/>
                </a:solidFill>
                <a:latin typeface="Comfortaa"/>
                <a:ea typeface="Comfortaa"/>
                <a:cs typeface="Comfortaa"/>
                <a:sym typeface="Comfortaa"/>
              </a:rPr>
              <a:t>you brainiac, you?!</a:t>
            </a:r>
            <a:endParaRPr sz="2700">
              <a:solidFill>
                <a:srgbClr val="3F3F3F"/>
              </a:solidFill>
              <a:latin typeface="Comfortaa"/>
              <a:ea typeface="Comfortaa"/>
              <a:cs typeface="Comfortaa"/>
              <a:sym typeface="Comfortaa"/>
            </a:endParaRPr>
          </a:p>
          <a:p>
            <a:pPr marL="0" lvl="0" indent="0" algn="l" rtl="0">
              <a:spcBef>
                <a:spcPts val="0"/>
              </a:spcBef>
              <a:spcAft>
                <a:spcPts val="0"/>
              </a:spcAft>
              <a:buNone/>
            </a:pPr>
            <a:endParaRPr>
              <a:solidFill>
                <a:srgbClr val="757AA8"/>
              </a:solidFill>
            </a:endParaRPr>
          </a:p>
        </p:txBody>
      </p:sp>
      <p:pic>
        <p:nvPicPr>
          <p:cNvPr id="795" name="Google Shape;795;p122"/>
          <p:cNvPicPr preferRelativeResize="0"/>
          <p:nvPr/>
        </p:nvPicPr>
        <p:blipFill rotWithShape="1">
          <a:blip r:embed="rId3">
            <a:alphaModFix/>
          </a:blip>
          <a:srcRect r="6542"/>
          <a:stretch/>
        </p:blipFill>
        <p:spPr>
          <a:xfrm>
            <a:off x="64250" y="1418400"/>
            <a:ext cx="3005400" cy="51625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pic>
        <p:nvPicPr>
          <p:cNvPr id="801" name="Google Shape;801;p123"/>
          <p:cNvPicPr preferRelativeResize="0"/>
          <p:nvPr/>
        </p:nvPicPr>
        <p:blipFill rotWithShape="1">
          <a:blip r:embed="rId3">
            <a:alphaModFix/>
          </a:blip>
          <a:srcRect l="6552" r="6543"/>
          <a:stretch/>
        </p:blipFill>
        <p:spPr>
          <a:xfrm>
            <a:off x="104200" y="2373000"/>
            <a:ext cx="2255900" cy="4167350"/>
          </a:xfrm>
          <a:prstGeom prst="rect">
            <a:avLst/>
          </a:prstGeom>
          <a:noFill/>
          <a:ln>
            <a:noFill/>
          </a:ln>
        </p:spPr>
      </p:pic>
      <p:sp>
        <p:nvSpPr>
          <p:cNvPr id="802" name="Google Shape;802;p123"/>
          <p:cNvSpPr/>
          <p:nvPr/>
        </p:nvSpPr>
        <p:spPr>
          <a:xfrm>
            <a:off x="2663300" y="1222188"/>
            <a:ext cx="5013300" cy="1608600"/>
          </a:xfrm>
          <a:prstGeom prst="wedgeRectCallout">
            <a:avLst>
              <a:gd name="adj1" fmla="val -62480"/>
              <a:gd name="adj2" fmla="val 44505"/>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23"/>
          <p:cNvSpPr txBox="1"/>
          <p:nvPr/>
        </p:nvSpPr>
        <p:spPr>
          <a:xfrm>
            <a:off x="3810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organize your brain!</a:t>
            </a:r>
            <a:endParaRPr>
              <a:latin typeface="Lexend Thin"/>
              <a:ea typeface="Lexend Thin"/>
              <a:cs typeface="Lexend Thin"/>
              <a:sym typeface="Lexend Thin"/>
            </a:endParaRPr>
          </a:p>
        </p:txBody>
      </p:sp>
      <p:sp>
        <p:nvSpPr>
          <p:cNvPr id="804" name="Google Shape;804;p123"/>
          <p:cNvSpPr txBox="1"/>
          <p:nvPr/>
        </p:nvSpPr>
        <p:spPr>
          <a:xfrm>
            <a:off x="3030450" y="1299475"/>
            <a:ext cx="43314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Did you know that proper amounts of </a:t>
            </a:r>
            <a:r>
              <a:rPr lang="en-US" sz="2200">
                <a:solidFill>
                  <a:schemeClr val="accent1"/>
                </a:solidFill>
                <a:latin typeface="Comfortaa"/>
                <a:ea typeface="Comfortaa"/>
                <a:cs typeface="Comfortaa"/>
                <a:sym typeface="Comfortaa"/>
              </a:rPr>
              <a:t>Estrogen</a:t>
            </a:r>
            <a:r>
              <a:rPr lang="en-US" sz="2200">
                <a:latin typeface="Comfortaa"/>
                <a:ea typeface="Comfortaa"/>
                <a:cs typeface="Comfortaa"/>
                <a:sym typeface="Comfortaa"/>
              </a:rPr>
              <a:t> </a:t>
            </a:r>
            <a:r>
              <a:rPr lang="en-US" sz="2600">
                <a:latin typeface="Comfortaa"/>
                <a:ea typeface="Comfortaa"/>
                <a:cs typeface="Comfortaa"/>
                <a:sym typeface="Comfortaa"/>
              </a:rPr>
              <a:t>+ </a:t>
            </a:r>
            <a:r>
              <a:rPr lang="en-US" sz="2300">
                <a:solidFill>
                  <a:srgbClr val="888888"/>
                </a:solidFill>
                <a:latin typeface="Comfortaa"/>
                <a:ea typeface="Comfortaa"/>
                <a:cs typeface="Comfortaa"/>
                <a:sym typeface="Comfortaa"/>
              </a:rPr>
              <a:t>Progesterone</a:t>
            </a:r>
            <a:r>
              <a:rPr lang="en-US">
                <a:solidFill>
                  <a:srgbClr val="595959"/>
                </a:solidFill>
                <a:latin typeface="Comfortaa"/>
                <a:ea typeface="Comfortaa"/>
                <a:cs typeface="Comfortaa"/>
                <a:sym typeface="Comfortaa"/>
              </a:rPr>
              <a:t> </a:t>
            </a:r>
            <a:r>
              <a:rPr lang="en-US" sz="1500">
                <a:solidFill>
                  <a:srgbClr val="595959"/>
                </a:solidFill>
                <a:latin typeface="Comfortaa"/>
                <a:ea typeface="Comfortaa"/>
                <a:cs typeface="Comfortaa"/>
                <a:sym typeface="Comfortaa"/>
              </a:rPr>
              <a:t>produced through ovulation help to</a:t>
            </a:r>
            <a:br>
              <a:rPr lang="en-US" sz="500">
                <a:solidFill>
                  <a:srgbClr val="595959"/>
                </a:solidFill>
                <a:latin typeface="Comfortaa"/>
                <a:ea typeface="Comfortaa"/>
                <a:cs typeface="Comfortaa"/>
                <a:sym typeface="Comfortaa"/>
              </a:rPr>
            </a:br>
            <a:br>
              <a:rPr lang="en-US" sz="500">
                <a:solidFill>
                  <a:srgbClr val="595959"/>
                </a:solidFill>
                <a:latin typeface="Comfortaa"/>
                <a:ea typeface="Comfortaa"/>
                <a:cs typeface="Comfortaa"/>
                <a:sym typeface="Comfortaa"/>
              </a:rPr>
            </a:br>
            <a:r>
              <a:rPr lang="en-US" sz="1500">
                <a:solidFill>
                  <a:srgbClr val="595959"/>
                </a:solidFill>
                <a:latin typeface="Comfortaa"/>
                <a:ea typeface="Comfortaa"/>
                <a:cs typeface="Comfortaa"/>
                <a:sym typeface="Comfortaa"/>
              </a:rPr>
              <a:t>ORGANIZE the developing teen brain? </a:t>
            </a:r>
            <a:br>
              <a:rPr lang="en-US" sz="400">
                <a:solidFill>
                  <a:srgbClr val="595959"/>
                </a:solidFill>
                <a:latin typeface="Comfortaa"/>
                <a:ea typeface="Comfortaa"/>
                <a:cs typeface="Comfortaa"/>
                <a:sym typeface="Comfortaa"/>
              </a:rPr>
            </a:br>
            <a:endParaRPr>
              <a:solidFill>
                <a:srgbClr val="595959"/>
              </a:solidFill>
              <a:latin typeface="Comfortaa"/>
              <a:ea typeface="Comfortaa"/>
              <a:cs typeface="Comfortaa"/>
              <a:sym typeface="Comfortaa"/>
            </a:endParaRPr>
          </a:p>
        </p:txBody>
      </p:sp>
      <p:pic>
        <p:nvPicPr>
          <p:cNvPr id="805" name="Google Shape;805;p123"/>
          <p:cNvPicPr preferRelativeResize="0"/>
          <p:nvPr/>
        </p:nvPicPr>
        <p:blipFill rotWithShape="1">
          <a:blip r:embed="rId4">
            <a:alphaModFix/>
          </a:blip>
          <a:srcRect r="50583"/>
          <a:stretch/>
        </p:blipFill>
        <p:spPr>
          <a:xfrm>
            <a:off x="3393800" y="3095625"/>
            <a:ext cx="2125750" cy="3441300"/>
          </a:xfrm>
          <a:prstGeom prst="rect">
            <a:avLst/>
          </a:prstGeom>
          <a:noFill/>
          <a:ln>
            <a:noFill/>
          </a:ln>
        </p:spPr>
      </p:pic>
      <p:pic>
        <p:nvPicPr>
          <p:cNvPr id="806" name="Google Shape;806;p123"/>
          <p:cNvPicPr preferRelativeResize="0"/>
          <p:nvPr/>
        </p:nvPicPr>
        <p:blipFill rotWithShape="1">
          <a:blip r:embed="rId4">
            <a:alphaModFix/>
          </a:blip>
          <a:srcRect l="50583"/>
          <a:stretch/>
        </p:blipFill>
        <p:spPr>
          <a:xfrm>
            <a:off x="6334175" y="3063500"/>
            <a:ext cx="2125750" cy="3441300"/>
          </a:xfrm>
          <a:prstGeom prst="rect">
            <a:avLst/>
          </a:prstGeom>
          <a:noFill/>
          <a:ln>
            <a:noFill/>
          </a:ln>
        </p:spPr>
      </p:pic>
      <p:sp>
        <p:nvSpPr>
          <p:cNvPr id="807" name="Google Shape;807;p123"/>
          <p:cNvSpPr txBox="1"/>
          <p:nvPr/>
        </p:nvSpPr>
        <p:spPr>
          <a:xfrm>
            <a:off x="5566900" y="4625250"/>
            <a:ext cx="803100" cy="73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Comfortaa"/>
                <a:ea typeface="Comfortaa"/>
                <a:cs typeface="Comfortaa"/>
                <a:sym typeface="Comfortaa"/>
              </a:rPr>
              <a:t>Instead of this…</a:t>
            </a:r>
            <a:endParaRPr sz="1000">
              <a:latin typeface="Comfortaa"/>
              <a:ea typeface="Comfortaa"/>
              <a:cs typeface="Comfortaa"/>
              <a:sym typeface="Comfortaa"/>
            </a:endParaRPr>
          </a:p>
        </p:txBody>
      </p:sp>
      <p:sp>
        <p:nvSpPr>
          <p:cNvPr id="808" name="Google Shape;808;p123"/>
          <p:cNvSpPr txBox="1"/>
          <p:nvPr/>
        </p:nvSpPr>
        <p:spPr>
          <a:xfrm>
            <a:off x="2358500" y="4086500"/>
            <a:ext cx="918600" cy="73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Comfortaa"/>
                <a:ea typeface="Comfortaa"/>
                <a:cs typeface="Comfortaa"/>
                <a:sym typeface="Comfortaa"/>
              </a:rPr>
              <a:t>That means that your brain looks like this…</a:t>
            </a:r>
            <a:endParaRPr sz="1000">
              <a:latin typeface="Comfortaa"/>
              <a:ea typeface="Comfortaa"/>
              <a:cs typeface="Comfortaa"/>
              <a:sym typeface="Comfortaa"/>
            </a:endParaRPr>
          </a:p>
        </p:txBody>
      </p:sp>
      <p:cxnSp>
        <p:nvCxnSpPr>
          <p:cNvPr id="809" name="Google Shape;809;p123"/>
          <p:cNvCxnSpPr/>
          <p:nvPr/>
        </p:nvCxnSpPr>
        <p:spPr>
          <a:xfrm>
            <a:off x="2551950" y="5127450"/>
            <a:ext cx="754800" cy="361500"/>
          </a:xfrm>
          <a:prstGeom prst="bentConnector3">
            <a:avLst>
              <a:gd name="adj1" fmla="val -1067"/>
            </a:avLst>
          </a:prstGeom>
          <a:noFill/>
          <a:ln w="9525" cap="flat" cmpd="sng">
            <a:solidFill>
              <a:schemeClr val="dk2"/>
            </a:solidFill>
            <a:prstDash val="solid"/>
            <a:round/>
            <a:headEnd type="none" w="med" len="med"/>
            <a:tailEnd type="triangle" w="med" len="med"/>
          </a:ln>
        </p:spPr>
      </p:cxnSp>
      <p:cxnSp>
        <p:nvCxnSpPr>
          <p:cNvPr id="810" name="Google Shape;810;p123"/>
          <p:cNvCxnSpPr/>
          <p:nvPr/>
        </p:nvCxnSpPr>
        <p:spPr>
          <a:xfrm>
            <a:off x="5759000" y="5143325"/>
            <a:ext cx="787200" cy="666600"/>
          </a:xfrm>
          <a:prstGeom prst="bentConnector3">
            <a:avLst>
              <a:gd name="adj1" fmla="val 50000"/>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814"/>
        <p:cNvGrpSpPr/>
        <p:nvPr/>
      </p:nvGrpSpPr>
      <p:grpSpPr>
        <a:xfrm>
          <a:off x="0" y="0"/>
          <a:ext cx="0" cy="0"/>
          <a:chOff x="0" y="0"/>
          <a:chExt cx="0" cy="0"/>
        </a:xfrm>
      </p:grpSpPr>
      <p:sp>
        <p:nvSpPr>
          <p:cNvPr id="815" name="Google Shape;815;p12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16" name="Google Shape;816;p124"/>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817" name="Google Shape;817;p12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818" name="Google Shape;818;p124"/>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19" name="Google Shape;819;p124"/>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820" name="Google Shape;820;p12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2358</Words>
  <Application>Microsoft Office PowerPoint</Application>
  <PresentationFormat>On-screen Show (4:3)</PresentationFormat>
  <Paragraphs>202</Paragraphs>
  <Slides>23</Slides>
  <Notes>23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23</vt:i4>
      </vt:variant>
    </vt:vector>
  </HeadingPairs>
  <TitlesOfParts>
    <vt:vector size="36" baseType="lpstr">
      <vt:lpstr>Arial</vt:lpstr>
      <vt:lpstr>Comfortaa Light</vt:lpstr>
      <vt:lpstr>Calibri</vt:lpstr>
      <vt:lpstr>Lexend Medium</vt:lpstr>
      <vt:lpstr>Comfortaa</vt:lpstr>
      <vt:lpstr>Lexend Thin</vt:lpstr>
      <vt:lpstr>Caveat</vt:lpstr>
      <vt:lpstr>Lexend ExtraLight</vt:lpstr>
      <vt:lpstr>Lexend</vt:lpstr>
      <vt:lpstr>3_femmtrial</vt:lpstr>
      <vt:lpstr>4_FEMM Powerpoint_VER02</vt:lpstr>
      <vt:lpstr>2_femmtrial</vt:lpstr>
      <vt:lpstr>94_femmtrial</vt:lpstr>
      <vt:lpstr>Grade 7</vt:lpstr>
      <vt:lpstr>Cycle Sequence</vt:lpstr>
      <vt:lpstr>Answers | Cycle Sequence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beginning of life</vt:lpstr>
      <vt:lpstr>Menstruation </vt:lpstr>
      <vt:lpstr>Complete the Cycle Sequence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2024-11-19T06:03:45Z</dcterms:modified>
</cp:coreProperties>
</file>