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 id="2147483661" r:id="rId3"/>
    <p:sldMasterId id="2147483662"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9144000" cy="6858000" type="screen4x3"/>
  <p:notesSz cx="6858000" cy="9144000"/>
  <p:embeddedFontLst>
    <p:embeddedFont>
      <p:font typeface="Caveat" pitchFamily="2" charset="0"/>
      <p:regular r:id="rId21"/>
      <p:bold r:id="rId22"/>
    </p:embeddedFont>
    <p:embeddedFont>
      <p:font typeface="Lexend" pitchFamily="2" charset="0"/>
      <p:regular r:id="rId23"/>
      <p:bold r:id="rId24"/>
    </p:embeddedFont>
    <p:embeddedFont>
      <p:font typeface="Lexend Medium" pitchFamily="2" charset="0"/>
      <p:regular r:id="rId25"/>
      <p:bold r:id="rId26"/>
    </p:embeddedFont>
    <p:embeddedFont>
      <p:font typeface="Lexend Thin" pitchFamily="2" charset="0"/>
      <p:regular r:id="rId27"/>
      <p:bold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01600A0-D73B-4E5E-BB0B-E0BF183E7BD9}">
  <a:tblStyle styleId="{201600A0-D73B-4E5E-BB0B-E0BF183E7BD9}"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cfbafc16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g1cfbafc16c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1b38261c3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PROCEDURE</a:t>
            </a:r>
            <a:endParaRPr sz="1300" b="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(10 minutes): </a:t>
            </a:r>
            <a:r>
              <a:rPr lang="en-US" sz="1300" i="1">
                <a:solidFill>
                  <a:srgbClr val="757AA8"/>
                </a:solidFill>
                <a:latin typeface="Calibri"/>
                <a:ea typeface="Calibri"/>
                <a:cs typeface="Calibri"/>
                <a:sym typeface="Calibri"/>
              </a:rPr>
              <a:t>Review the importance of hormones; </a:t>
            </a:r>
            <a:r>
              <a:rPr lang="en-US" sz="1300" b="1" i="1">
                <a:solidFill>
                  <a:srgbClr val="757AA8"/>
                </a:solidFill>
                <a:latin typeface="Calibri"/>
                <a:ea typeface="Calibri"/>
                <a:cs typeface="Calibri"/>
                <a:sym typeface="Calibri"/>
              </a:rPr>
              <a:t>Worksheet: Fill in the Blanks</a:t>
            </a: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we’ve discussed in the previous lessons, hormones begin and direct all of the physical changes of puberty. The two main female hormones are estrogen and progesterone and like best friends, they need each other!</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i="1">
              <a:solidFill>
                <a:srgbClr val="757AA8"/>
              </a:solidFill>
              <a:latin typeface="Calibri"/>
              <a:ea typeface="Calibri"/>
              <a:cs typeface="Calibri"/>
              <a:sym typeface="Calibri"/>
            </a:endParaRPr>
          </a:p>
        </p:txBody>
      </p:sp>
      <p:sp>
        <p:nvSpPr>
          <p:cNvPr id="108" name="Google Shape;108;g21b38261c34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0c76d8922b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rgbClr val="757AA8"/>
                </a:solidFill>
                <a:latin typeface="Calibri"/>
                <a:ea typeface="Calibri"/>
                <a:cs typeface="Calibri"/>
                <a:sym typeface="Calibri"/>
              </a:rPr>
              <a:t>Group students into pairs, and hand out the </a:t>
            </a:r>
            <a:r>
              <a:rPr lang="en-US" sz="1300" b="1" i="1">
                <a:solidFill>
                  <a:srgbClr val="757AA8"/>
                </a:solidFill>
                <a:latin typeface="Calibri"/>
                <a:ea typeface="Calibri"/>
                <a:cs typeface="Calibri"/>
                <a:sym typeface="Calibri"/>
              </a:rPr>
              <a:t>Worksheet: Fill in the Blanks. </a:t>
            </a:r>
            <a:br>
              <a:rPr lang="en-US" sz="1300" b="1" i="1">
                <a:solidFill>
                  <a:srgbClr val="757AA8"/>
                </a:solidFill>
                <a:latin typeface="Calibri"/>
                <a:ea typeface="Calibri"/>
                <a:cs typeface="Calibri"/>
                <a:sym typeface="Calibri"/>
              </a:rPr>
            </a:br>
            <a:r>
              <a:rPr lang="en-US" sz="1300" i="1">
                <a:solidFill>
                  <a:srgbClr val="757AA8"/>
                </a:solidFill>
                <a:latin typeface="Calibri"/>
                <a:ea typeface="Calibri"/>
                <a:cs typeface="Calibri"/>
                <a:sym typeface="Calibri"/>
              </a:rPr>
              <a:t>When groups are finished, review the answers as a class using the Answer Key slide or with the Teacher’s Answer Key provided in the materials. </a:t>
            </a:r>
            <a:r>
              <a:rPr lang="en-US" sz="1300" b="1" i="1">
                <a:solidFill>
                  <a:srgbClr val="757AA8"/>
                </a:solidFill>
                <a:latin typeface="Calibri"/>
                <a:ea typeface="Calibri"/>
                <a:cs typeface="Calibri"/>
                <a:sym typeface="Calibri"/>
              </a:rPr>
              <a:t> </a:t>
            </a: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22" name="Google Shape;122;g20c76d8922b_0_1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7ece352cbb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Estrogen and progesterone don’t just influence parts of the female reproductive system; estrogen and progesterone influence every part of </a:t>
            </a:r>
            <a:r>
              <a:rPr lang="en-US" sz="1300" b="1">
                <a:solidFill>
                  <a:schemeClr val="dk1"/>
                </a:solidFill>
                <a:latin typeface="Calibri"/>
                <a:ea typeface="Calibri"/>
                <a:cs typeface="Calibri"/>
                <a:sym typeface="Calibri"/>
              </a:rPr>
              <a:t>your whole body</a:t>
            </a:r>
            <a:r>
              <a:rPr lang="en-US" sz="1300">
                <a:solidFill>
                  <a:schemeClr val="dk1"/>
                </a:solidFill>
                <a:latin typeface="Calibri"/>
                <a:ea typeface="Calibri"/>
                <a:cs typeface="Calibri"/>
                <a:sym typeface="Calibri"/>
              </a:rPr>
              <a:t>. The two hormones need each other to balance the effects of the other.</a:t>
            </a:r>
            <a:br>
              <a:rPr lang="en-US" sz="1300">
                <a:solidFill>
                  <a:schemeClr val="dk1"/>
                </a:solidFill>
                <a:latin typeface="Calibri"/>
                <a:ea typeface="Calibri"/>
                <a:cs typeface="Calibri"/>
                <a:sym typeface="Calibri"/>
              </a:rPr>
            </a:br>
            <a:endParaRPr sz="1300" b="1" i="1">
              <a:solidFill>
                <a:schemeClr val="dk1"/>
              </a:solidFill>
              <a:latin typeface="Calibri"/>
              <a:ea typeface="Calibri"/>
              <a:cs typeface="Calibri"/>
              <a:sym typeface="Calibri"/>
            </a:endParaRPr>
          </a:p>
        </p:txBody>
      </p:sp>
      <p:sp>
        <p:nvSpPr>
          <p:cNvPr id="133" name="Google Shape;133;g27ece352cbb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01a91373f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01a91373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is why we’re learning about these hormones: because your whole body needs both estrogen </a:t>
            </a:r>
            <a:r>
              <a:rPr lang="en-US" sz="1300" i="1">
                <a:solidFill>
                  <a:schemeClr val="dk1"/>
                </a:solidFill>
                <a:latin typeface="Calibri"/>
                <a:ea typeface="Calibri"/>
                <a:cs typeface="Calibri"/>
                <a:sym typeface="Calibri"/>
              </a:rPr>
              <a:t>and</a:t>
            </a:r>
            <a:r>
              <a:rPr lang="en-US" sz="1300">
                <a:solidFill>
                  <a:schemeClr val="dk1"/>
                </a:solidFill>
                <a:latin typeface="Calibri"/>
                <a:ea typeface="Calibri"/>
                <a:cs typeface="Calibri"/>
                <a:sym typeface="Calibri"/>
              </a:rPr>
              <a:t> progesterone </a:t>
            </a:r>
            <a:r>
              <a:rPr lang="en-US" sz="1300" i="1">
                <a:solidFill>
                  <a:schemeClr val="dk1"/>
                </a:solidFill>
                <a:latin typeface="Calibri"/>
                <a:ea typeface="Calibri"/>
                <a:cs typeface="Calibri"/>
                <a:sym typeface="Calibri"/>
              </a:rPr>
              <a:t>in the right amounts</a:t>
            </a:r>
            <a:r>
              <a:rPr lang="en-US" sz="1300">
                <a:solidFill>
                  <a:schemeClr val="dk1"/>
                </a:solidFill>
                <a:latin typeface="Calibri"/>
                <a:ea typeface="Calibri"/>
                <a:cs typeface="Calibri"/>
                <a:sym typeface="Calibri"/>
              </a:rPr>
              <a:t>, for you to feel your best.</a:t>
            </a:r>
            <a:br>
              <a:rPr lang="en-US" sz="1300">
                <a:solidFill>
                  <a:schemeClr val="dk1"/>
                </a:solidFill>
                <a:latin typeface="Calibri"/>
                <a:ea typeface="Calibri"/>
                <a:cs typeface="Calibri"/>
                <a:sym typeface="Calibri"/>
              </a:rPr>
            </a:br>
            <a:endParaRPr sz="13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143" name="Google Shape;143;g201a91373f9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0c76d8922b_0_2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0c76d8922b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Because Estrogen and Progesterone impact our overall health, it is important to learn to track or “chart” our cycles. What is </a:t>
            </a:r>
            <a:r>
              <a:rPr lang="en-US" sz="1300" i="1">
                <a:solidFill>
                  <a:schemeClr val="dk1"/>
                </a:solidFill>
                <a:latin typeface="Calibri"/>
                <a:ea typeface="Calibri"/>
                <a:cs typeface="Calibri"/>
                <a:sym typeface="Calibri"/>
              </a:rPr>
              <a:t>charting</a:t>
            </a:r>
            <a:r>
              <a:rPr lang="en-US" sz="1300">
                <a:solidFill>
                  <a:schemeClr val="dk1"/>
                </a:solidFill>
                <a:latin typeface="Calibri"/>
                <a:ea typeface="Calibri"/>
                <a:cs typeface="Calibri"/>
                <a:sym typeface="Calibri"/>
              </a:rPr>
              <a:t>? </a:t>
            </a:r>
            <a:r>
              <a:rPr lang="en-US" sz="1300" b="1">
                <a:solidFill>
                  <a:srgbClr val="757AA8"/>
                </a:solidFill>
                <a:latin typeface="Calibri"/>
                <a:ea typeface="Calibri"/>
                <a:cs typeface="Calibri"/>
                <a:sym typeface="Calibri"/>
              </a:rPr>
              <a:t>Charting </a:t>
            </a:r>
            <a:r>
              <a:rPr lang="en-US" sz="1300">
                <a:solidFill>
                  <a:schemeClr val="dk1"/>
                </a:solidFill>
                <a:latin typeface="Calibri"/>
                <a:ea typeface="Calibri"/>
                <a:cs typeface="Calibri"/>
                <a:sym typeface="Calibri"/>
              </a:rPr>
              <a:t>is simply</a:t>
            </a:r>
            <a:r>
              <a:rPr lang="en-US" sz="1300" b="1">
                <a:solidFill>
                  <a:srgbClr val="8E7CC3"/>
                </a:solidFill>
                <a:latin typeface="Calibri"/>
                <a:ea typeface="Calibri"/>
                <a:cs typeface="Calibri"/>
                <a:sym typeface="Calibri"/>
              </a:rPr>
              <a:t> </a:t>
            </a:r>
            <a:r>
              <a:rPr lang="en-US" sz="1300" i="1">
                <a:solidFill>
                  <a:schemeClr val="dk1"/>
                </a:solidFill>
                <a:latin typeface="Calibri"/>
                <a:ea typeface="Calibri"/>
                <a:cs typeface="Calibri"/>
                <a:sym typeface="Calibri"/>
              </a:rPr>
              <a:t>a way to write down health observations</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rgbClr val="757AA8"/>
                </a:solidFill>
                <a:latin typeface="Calibri"/>
                <a:ea typeface="Calibri"/>
                <a:cs typeface="Calibri"/>
                <a:sym typeface="Calibri"/>
              </a:rPr>
              <a:t>Biomarkers</a:t>
            </a:r>
            <a:r>
              <a:rPr lang="en-US" sz="1300">
                <a:solidFill>
                  <a:schemeClr val="dk1"/>
                </a:solidFill>
                <a:latin typeface="Calibri"/>
                <a:ea typeface="Calibri"/>
                <a:cs typeface="Calibri"/>
                <a:sym typeface="Calibri"/>
              </a:rPr>
              <a:t> are signs that the body gives us, like menstrual bleeding, cervical fluid, and physical or emotional symptoms, to tell us what our hormones are doing inside the body.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Remember: </a:t>
            </a:r>
            <a:r>
              <a:rPr lang="en-US" sz="1300" b="1">
                <a:solidFill>
                  <a:schemeClr val="dk1"/>
                </a:solidFill>
                <a:latin typeface="Calibri"/>
                <a:ea typeface="Calibri"/>
                <a:cs typeface="Calibri"/>
                <a:sym typeface="Calibri"/>
              </a:rPr>
              <a:t>right now, as you enter puberty, some of you will see signs of estrogen and progesterone before other girls do, and that’s completely normal and healthy. </a:t>
            </a:r>
            <a:r>
              <a:rPr lang="en-US" sz="1300">
                <a:solidFill>
                  <a:schemeClr val="dk1"/>
                </a:solidFill>
                <a:latin typeface="Calibri"/>
                <a:ea typeface="Calibri"/>
                <a:cs typeface="Calibri"/>
                <a:sym typeface="Calibri"/>
              </a:rPr>
              <a:t>If you have not yet begun to menstruate (you have not experienced your first period), your hormones may be rising and falling a little bit but it’s unlikely that you will have high enough hormone levels to be ovulating yet. But, as you grow through your teen years, charting your biomarkers will help you understand your hormones and their impact on your mood and behaviors.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50" name="Google Shape;150;g20c76d8922b_0_254: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d42150cb0a_0_31: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7" name="Google Shape;167;g1d42150cb0a_0_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(15 minutes)</a:t>
            </a:r>
            <a:r>
              <a:rPr lang="en-US" sz="1300">
                <a:solidFill>
                  <a:srgbClr val="757AA8"/>
                </a:solidFill>
                <a:latin typeface="Calibri"/>
                <a:ea typeface="Calibri"/>
                <a:cs typeface="Calibri"/>
                <a:sym typeface="Calibri"/>
              </a:rPr>
              <a:t>:</a:t>
            </a:r>
            <a:r>
              <a:rPr lang="en-US" sz="1300" i="1">
                <a:solidFill>
                  <a:srgbClr val="757AA8"/>
                </a:solidFill>
                <a:latin typeface="Calibri"/>
                <a:ea typeface="Calibri"/>
                <a:cs typeface="Calibri"/>
                <a:sym typeface="Calibri"/>
              </a:rPr>
              <a:t> Review biomarkers; hand out second worksheet to fill in together</a:t>
            </a: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Today, we are going to start to chart (to record on paper) the biomarkers that can be observed in the body. By recording these, we can understand what our hormones are doing and know that they are healthy!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First, we will review the different hormonal changes and the color we use to chart them.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take a few moments and fill in our worksheet and see if you can remember the different colors that we use for each biomarker.</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Worksheet: Learning to Chart Hormones</a:t>
            </a:r>
            <a:r>
              <a:rPr lang="en-US" sz="1300" i="1">
                <a:solidFill>
                  <a:schemeClr val="dk1"/>
                </a:solidFill>
                <a:latin typeface="Calibri"/>
                <a:ea typeface="Calibri"/>
                <a:cs typeface="Calibri"/>
                <a:sym typeface="Calibri"/>
              </a:rPr>
              <a:t> from the materials and begin to fill it in together as a class, reviewing the biomarkers and colors.</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SzPts val="1100"/>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168" name="Google Shape;168;g1d42150cb0a_0_31:notes"/>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7</a:t>
            </a:fld>
            <a:endParaRPr>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c8cefd9ec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that you have this handy chart filled in, you have a great reference sheet to understand the hormones inside your body and how you can observe them. Knowing these hormonal biomarkers is called body literacy. It’s about being able to read the different signs of your body.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300">
              <a:solidFill>
                <a:schemeClr val="dk1"/>
              </a:solidFill>
              <a:latin typeface="Calibri"/>
              <a:ea typeface="Calibri"/>
              <a:cs typeface="Calibri"/>
              <a:sym typeface="Calibri"/>
            </a:endParaRPr>
          </a:p>
        </p:txBody>
      </p:sp>
      <p:sp>
        <p:nvSpPr>
          <p:cNvPr id="174" name="Google Shape;174;g1c8cefd9ec8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b4a883975e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b4a883975e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first observed biomarker on the worksheet is bleeding. This is maybe an obvious sign and easy to chart. Hormonally, bleeding means that the lining of your uterus, called the </a:t>
            </a:r>
            <a:r>
              <a:rPr lang="en-US" sz="1300" b="1">
                <a:solidFill>
                  <a:schemeClr val="dk1"/>
                </a:solidFill>
                <a:latin typeface="Calibri"/>
                <a:ea typeface="Calibri"/>
                <a:cs typeface="Calibri"/>
                <a:sym typeface="Calibri"/>
              </a:rPr>
              <a:t>endometrium</a:t>
            </a:r>
            <a:r>
              <a:rPr lang="en-US" sz="1300">
                <a:solidFill>
                  <a:schemeClr val="dk1"/>
                </a:solidFill>
                <a:latin typeface="Calibri"/>
                <a:ea typeface="Calibri"/>
                <a:cs typeface="Calibri"/>
                <a:sym typeface="Calibri"/>
              </a:rPr>
              <a:t>, is shedding. You will know and experience this as your period, or menstruation. This is a normal sign of reproductive health.  On the chart what color do we use to note bleeding? </a:t>
            </a:r>
            <a:r>
              <a:rPr lang="en-US" sz="1300" i="1">
                <a:solidFill>
                  <a:schemeClr val="dk1"/>
                </a:solidFill>
                <a:latin typeface="Calibri"/>
                <a:ea typeface="Calibri"/>
                <a:cs typeface="Calibri"/>
                <a:sym typeface="Calibri"/>
              </a:rPr>
              <a:t>Students should answer “red” and fill in the appropriate box on their worksheet. </a:t>
            </a:r>
            <a:r>
              <a:rPr lang="en-US" sz="1300">
                <a:solidFill>
                  <a:schemeClr val="dk1"/>
                </a:solidFill>
                <a:latin typeface="Calibri"/>
                <a:ea typeface="Calibri"/>
                <a:cs typeface="Calibri"/>
                <a:sym typeface="Calibri"/>
              </a:rPr>
              <a:t>Tracking your bleeding pattern will be easy and obvious and is something that every woman can do to understand and manage her body. Each day that you have your period, you simply color in “red” on your chart. If the bleeding is heavy, you can write the letter </a:t>
            </a:r>
            <a:r>
              <a:rPr lang="en-US" sz="1300" b="1">
                <a:solidFill>
                  <a:schemeClr val="dk1"/>
                </a:solidFill>
                <a:latin typeface="Calibri"/>
                <a:ea typeface="Calibri"/>
                <a:cs typeface="Calibri"/>
                <a:sym typeface="Calibri"/>
              </a:rPr>
              <a:t>H</a:t>
            </a:r>
            <a:r>
              <a:rPr lang="en-US" sz="1300">
                <a:solidFill>
                  <a:schemeClr val="dk1"/>
                </a:solidFill>
                <a:latin typeface="Calibri"/>
                <a:ea typeface="Calibri"/>
                <a:cs typeface="Calibri"/>
                <a:sym typeface="Calibri"/>
              </a:rPr>
              <a:t> on your chart. If it is moderate, you use the letter</a:t>
            </a:r>
            <a:r>
              <a:rPr lang="en-US" sz="1300" b="1">
                <a:solidFill>
                  <a:schemeClr val="dk1"/>
                </a:solidFill>
                <a:latin typeface="Calibri"/>
                <a:ea typeface="Calibri"/>
                <a:cs typeface="Calibri"/>
                <a:sym typeface="Calibri"/>
              </a:rPr>
              <a:t> M</a:t>
            </a:r>
            <a:r>
              <a:rPr lang="en-US" sz="1300">
                <a:solidFill>
                  <a:schemeClr val="dk1"/>
                </a:solidFill>
                <a:latin typeface="Calibri"/>
                <a:ea typeface="Calibri"/>
                <a:cs typeface="Calibri"/>
                <a:sym typeface="Calibri"/>
              </a:rPr>
              <a:t>. If it is light, use </a:t>
            </a:r>
            <a:r>
              <a:rPr lang="en-US" sz="1300" b="1">
                <a:solidFill>
                  <a:schemeClr val="dk1"/>
                </a:solidFill>
                <a:latin typeface="Calibri"/>
                <a:ea typeface="Calibri"/>
                <a:cs typeface="Calibri"/>
                <a:sym typeface="Calibri"/>
              </a:rPr>
              <a:t>L</a:t>
            </a:r>
            <a:r>
              <a:rPr lang="en-US" sz="1300">
                <a:solidFill>
                  <a:schemeClr val="dk1"/>
                </a:solidFill>
                <a:latin typeface="Calibri"/>
                <a:ea typeface="Calibri"/>
                <a:cs typeface="Calibri"/>
                <a:sym typeface="Calibri"/>
              </a:rPr>
              <a:t>. If you have bleeding that is very light, irregular, or is outside the time of your normal menstruation, you call that kind of bleeding spotting and write an </a:t>
            </a:r>
            <a:r>
              <a:rPr lang="en-US" sz="1300" b="1">
                <a:solidFill>
                  <a:schemeClr val="dk1"/>
                </a:solidFill>
                <a:latin typeface="Calibri"/>
                <a:ea typeface="Calibri"/>
                <a:cs typeface="Calibri"/>
                <a:sym typeface="Calibri"/>
              </a:rPr>
              <a:t>S</a:t>
            </a:r>
            <a:r>
              <a:rPr lang="en-US" sz="1300">
                <a:solidFill>
                  <a:schemeClr val="dk1"/>
                </a:solidFill>
                <a:latin typeface="Calibri"/>
                <a:ea typeface="Calibri"/>
                <a:cs typeface="Calibri"/>
                <a:sym typeface="Calibri"/>
              </a:rPr>
              <a:t> on your chart.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If your bleeding is heavy, you might find that sometimes it will get on to your bedsheets or onto your clothes. Sometimes, it’s just a matter of finding the right product for you. Other times, it might be good to talk to your parents or doctor about this, especially if it becomes a problem for you.</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next biomarker (in other words “what you notice” during the day as you use the bathroom or when you change your clothes after playing sports) is listed as “pasty.” The hormone Estrogen is what causes the cervix to produce cervical fluid. Low levels of estrogen produce low levels of cervical fluid. You might notice this as a pasty or crumbly observation on the inside of your underwear. What color do we note on our chart if we see this? </a:t>
            </a:r>
            <a:r>
              <a:rPr lang="en-US" sz="1300" i="1">
                <a:solidFill>
                  <a:schemeClr val="dk1"/>
                </a:solidFill>
                <a:latin typeface="Calibri"/>
                <a:ea typeface="Calibri"/>
                <a:cs typeface="Calibri"/>
                <a:sym typeface="Calibri"/>
              </a:rPr>
              <a:t>Students answer “yellow.” </a:t>
            </a:r>
            <a:r>
              <a:rPr lang="en-US" sz="1300">
                <a:solidFill>
                  <a:schemeClr val="dk1"/>
                </a:solidFill>
                <a:latin typeface="Calibri"/>
                <a:ea typeface="Calibri"/>
                <a:cs typeface="Calibri"/>
                <a:sym typeface="Calibri"/>
              </a:rPr>
              <a:t>This represents the presence of low estrogen in our body.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estrogen rises you may feel this fluid/wet sensation when you wipe. Instead of wondering what it is, why it’s there, and if there might be something wrong with you, tracking your cycle will help you recognize that this mucus is very normal and healthy!</a:t>
            </a:r>
            <a:r>
              <a:rPr lang="en-US" sz="1300" i="1">
                <a:solidFill>
                  <a:schemeClr val="dk1"/>
                </a:solidFill>
                <a:latin typeface="Calibri"/>
                <a:ea typeface="Calibri"/>
                <a:cs typeface="Calibri"/>
                <a:sym typeface="Calibri"/>
              </a:rPr>
              <a:t> It’s a sign that estrogen is reaching peak levels and impacting every part of your body. High levels of estrogen, high levels of cervical fluid. </a:t>
            </a:r>
            <a:r>
              <a:rPr lang="en-US" sz="1300">
                <a:solidFill>
                  <a:schemeClr val="dk1"/>
                </a:solidFill>
                <a:latin typeface="Calibri"/>
                <a:ea typeface="Calibri"/>
                <a:cs typeface="Calibri"/>
                <a:sym typeface="Calibri"/>
              </a:rPr>
              <a:t>Do you remember which color we put on our chart when we feel or see this fluid sensation? </a:t>
            </a:r>
            <a:r>
              <a:rPr lang="en-US" sz="1300" i="1">
                <a:solidFill>
                  <a:schemeClr val="dk1"/>
                </a:solidFill>
                <a:latin typeface="Calibri"/>
                <a:ea typeface="Calibri"/>
                <a:cs typeface="Calibri"/>
                <a:sym typeface="Calibri"/>
              </a:rPr>
              <a:t>Students should answer blue.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Lastly, we see the biomarker observation “dry”. Dry days after ovulation are a sign of progesterone in your body. You may also have dry days before ovulation as your estrogen is not yet rising. </a:t>
            </a:r>
            <a:r>
              <a:rPr lang="en-US" sz="1300" i="1">
                <a:solidFill>
                  <a:schemeClr val="dk1"/>
                </a:solidFill>
                <a:latin typeface="Calibri"/>
                <a:ea typeface="Calibri"/>
                <a:cs typeface="Calibri"/>
                <a:sym typeface="Calibri"/>
              </a:rPr>
              <a:t>What color do we put on our chart when we feel this sensation? Gray.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400" i="1">
              <a:solidFill>
                <a:schemeClr val="dk1"/>
              </a:solidFill>
            </a:endParaRPr>
          </a:p>
          <a:p>
            <a:pPr marL="0" lvl="0" indent="0" algn="l" rtl="0">
              <a:spcBef>
                <a:spcPts val="0"/>
              </a:spcBef>
              <a:spcAft>
                <a:spcPts val="0"/>
              </a:spcAft>
              <a:buClr>
                <a:schemeClr val="dk1"/>
              </a:buClr>
              <a:buSzPts val="1400"/>
              <a:buFont typeface="Arial"/>
              <a:buNone/>
            </a:pPr>
            <a:endParaRPr sz="1400">
              <a:solidFill>
                <a:schemeClr val="dk1"/>
              </a:solidFill>
            </a:endParaRPr>
          </a:p>
          <a:p>
            <a:pPr marL="0" lvl="0" indent="0" algn="l" rtl="0">
              <a:spcBef>
                <a:spcPts val="0"/>
              </a:spcBef>
              <a:spcAft>
                <a:spcPts val="0"/>
              </a:spcAft>
              <a:buClr>
                <a:schemeClr val="dk1"/>
              </a:buClr>
              <a:buSzPts val="1400"/>
              <a:buFont typeface="Arial"/>
              <a:buNone/>
            </a:pP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83" name="Google Shape;183;g2b4a883975e_0_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01a91373f9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(15 minutes): Charting</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Worksheet</a:t>
            </a:r>
            <a:r>
              <a:rPr lang="en-US" sz="1300">
                <a:solidFill>
                  <a:srgbClr val="757AA8"/>
                </a:solidFill>
                <a:latin typeface="Calibri"/>
                <a:ea typeface="Calibri"/>
                <a:cs typeface="Calibri"/>
                <a:sym typeface="Calibri"/>
              </a:rPr>
              <a:t>; review chart together.</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Did you know that FEMM has a free app to support you in your charting? The app is available for android and apple devices and is easy to use, so you can chart your biomarkers, physical symptoms and emotions. For today, we’ll use a paper chart, but the concept is the same.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Let’s take a look at this practice chart together. The left side is the first day of this girl’s chart and moves from left to right, each square representing one day. In this example, the first day of her period is charted as red, and she also notes the calendar date as October 30th.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189" name="Google Shape;189;g201a91373f9_0_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d42150cb0a_1_19: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0" name="Google Shape;200;g1d42150cb0a_1_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 the next slide, at the top of the page, you can see the follicle. There is not much happening with it yet! Then, there is a graph of the level of progesterone in gray and estrogen in blue. The graph shows that progesterone stays the same, but the estrogen is just beginning to rise a little and then fall in her body.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Even though estrogen levels are low, these levels are still important to help her body to grow and mature. In the third row, we see the impact of the estrogen rises on the cervix, producing some small amounts of cervical mucus.  What biomarkers do you think she would observe?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01" name="Google Shape;201;g1d42150cb0a_1_19: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11</a:t>
            </a:fld>
            <a:endParaRPr sz="120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7ece352cbb_0_2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7ece352cbb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Charting Worksheet</a:t>
            </a:r>
            <a:r>
              <a:rPr lang="en-US" sz="1300" i="1">
                <a:solidFill>
                  <a:schemeClr val="dk1"/>
                </a:solidFill>
                <a:latin typeface="Calibri"/>
                <a:ea typeface="Calibri"/>
                <a:cs typeface="Calibri"/>
                <a:sym typeface="Calibri"/>
              </a:rPr>
              <a:t> for students to fill in with pencil crayons. If needed, students can use the </a:t>
            </a:r>
            <a:r>
              <a:rPr lang="en-US" sz="1300" b="1" i="1">
                <a:solidFill>
                  <a:srgbClr val="757AA8"/>
                </a:solidFill>
                <a:latin typeface="Calibri"/>
                <a:ea typeface="Calibri"/>
                <a:cs typeface="Calibri"/>
                <a:sym typeface="Calibri"/>
              </a:rPr>
              <a:t>Worksheet: Learning to Chart Hormones</a:t>
            </a:r>
            <a:r>
              <a:rPr lang="en-US" sz="1300" i="1">
                <a:solidFill>
                  <a:schemeClr val="dk1"/>
                </a:solidFill>
                <a:latin typeface="Calibri"/>
                <a:ea typeface="Calibri"/>
                <a:cs typeface="Calibri"/>
                <a:sym typeface="Calibri"/>
              </a:rPr>
              <a:t> filled in at the beginning of the class for reference.</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Give students a few minutes to fill in the practice chart on their own. Once students are finished, show the following slide:</a:t>
            </a:r>
            <a:endParaRPr sz="1300"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26" name="Google Shape;226;g27ece352cbb_0_25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d42150cb0a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Talk through the answers as a class.</a:t>
            </a:r>
            <a:r>
              <a:rPr lang="en-US" sz="1300" i="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You can see from days 1-8 she doesn’t notice anything, and feels dry. What color should you have filled in for those days? </a:t>
            </a:r>
            <a:r>
              <a:rPr lang="en-US" sz="1300" i="1">
                <a:solidFill>
                  <a:schemeClr val="dk1"/>
                </a:solidFill>
                <a:latin typeface="Calibri"/>
                <a:ea typeface="Calibri"/>
                <a:cs typeface="Calibri"/>
                <a:sym typeface="Calibri"/>
              </a:rPr>
              <a:t>Students should answer Gray. </a:t>
            </a:r>
            <a:r>
              <a:rPr lang="en-US" sz="1300">
                <a:solidFill>
                  <a:schemeClr val="dk1"/>
                </a:solidFill>
                <a:latin typeface="Calibri"/>
                <a:ea typeface="Calibri"/>
                <a:cs typeface="Calibri"/>
                <a:sym typeface="Calibri"/>
              </a:rPr>
              <a:t>On day 9, she notices something sticky in her underwear. What color should she chart that with on day 9? </a:t>
            </a:r>
            <a:r>
              <a:rPr lang="en-US" sz="1300" i="1">
                <a:solidFill>
                  <a:schemeClr val="dk1"/>
                </a:solidFill>
                <a:latin typeface="Calibri"/>
                <a:ea typeface="Calibri"/>
                <a:cs typeface="Calibri"/>
                <a:sym typeface="Calibri"/>
              </a:rPr>
              <a:t>Yellow. Low estrogen. </a:t>
            </a:r>
            <a:r>
              <a:rPr lang="en-US" sz="1300">
                <a:solidFill>
                  <a:schemeClr val="dk1"/>
                </a:solidFill>
                <a:latin typeface="Calibri"/>
                <a:ea typeface="Calibri"/>
                <a:cs typeface="Calibri"/>
                <a:sym typeface="Calibri"/>
              </a:rPr>
              <a:t>On days 10, 11, and 12, she doesn’t feel anything when she wipes. Dry. What color do we use? </a:t>
            </a:r>
            <a:r>
              <a:rPr lang="en-US" sz="1300" i="1">
                <a:solidFill>
                  <a:schemeClr val="dk1"/>
                </a:solidFill>
                <a:latin typeface="Calibri"/>
                <a:ea typeface="Calibri"/>
                <a:cs typeface="Calibri"/>
                <a:sym typeface="Calibri"/>
              </a:rPr>
              <a:t>Gray. </a:t>
            </a:r>
            <a:r>
              <a:rPr lang="en-US" sz="1300">
                <a:solidFill>
                  <a:schemeClr val="dk1"/>
                </a:solidFill>
                <a:latin typeface="Calibri"/>
                <a:ea typeface="Calibri"/>
                <a:cs typeface="Calibri"/>
                <a:sym typeface="Calibri"/>
              </a:rPr>
              <a:t>On day 13, she notices something similar to what she saw on day 9. What color? </a:t>
            </a:r>
            <a:r>
              <a:rPr lang="en-US" sz="1300" i="1">
                <a:solidFill>
                  <a:schemeClr val="dk1"/>
                </a:solidFill>
                <a:latin typeface="Calibri"/>
                <a:ea typeface="Calibri"/>
                <a:cs typeface="Calibri"/>
                <a:sym typeface="Calibri"/>
              </a:rPr>
              <a:t>Yellow. </a:t>
            </a:r>
            <a:r>
              <a:rPr lang="en-US" sz="1300">
                <a:solidFill>
                  <a:schemeClr val="dk1"/>
                </a:solidFill>
                <a:latin typeface="Calibri"/>
                <a:ea typeface="Calibri"/>
                <a:cs typeface="Calibri"/>
                <a:sym typeface="Calibri"/>
              </a:rPr>
              <a:t>On days 14-19, she doesn’t notice anything. </a:t>
            </a:r>
            <a:r>
              <a:rPr lang="en-US" sz="1300" i="1">
                <a:solidFill>
                  <a:schemeClr val="dk1"/>
                </a:solidFill>
                <a:latin typeface="Calibri"/>
                <a:ea typeface="Calibri"/>
                <a:cs typeface="Calibri"/>
                <a:sym typeface="Calibri"/>
              </a:rPr>
              <a:t>Gray. </a:t>
            </a:r>
            <a:r>
              <a:rPr lang="en-US" sz="1300">
                <a:solidFill>
                  <a:schemeClr val="dk1"/>
                </a:solidFill>
                <a:latin typeface="Calibri"/>
                <a:ea typeface="Calibri"/>
                <a:cs typeface="Calibri"/>
                <a:sym typeface="Calibri"/>
              </a:rPr>
              <a:t>On day 20, she notices a crumbly mucus again. </a:t>
            </a:r>
            <a:r>
              <a:rPr lang="en-US" sz="1300" i="1">
                <a:solidFill>
                  <a:schemeClr val="dk1"/>
                </a:solidFill>
                <a:latin typeface="Calibri"/>
                <a:ea typeface="Calibri"/>
                <a:cs typeface="Calibri"/>
                <a:sym typeface="Calibri"/>
              </a:rPr>
              <a:t>Yellow. </a:t>
            </a:r>
            <a:r>
              <a:rPr lang="en-US" sz="1300">
                <a:solidFill>
                  <a:schemeClr val="dk1"/>
                </a:solidFill>
                <a:latin typeface="Calibri"/>
                <a:ea typeface="Calibri"/>
                <a:cs typeface="Calibri"/>
                <a:sym typeface="Calibri"/>
              </a:rPr>
              <a:t>On day 21 she feels dry again. </a:t>
            </a:r>
            <a:r>
              <a:rPr lang="en-US" sz="1300" i="1">
                <a:solidFill>
                  <a:schemeClr val="dk1"/>
                </a:solidFill>
                <a:latin typeface="Calibri"/>
                <a:ea typeface="Calibri"/>
                <a:cs typeface="Calibri"/>
                <a:sym typeface="Calibri"/>
              </a:rPr>
              <a:t>Gray. </a:t>
            </a:r>
            <a:r>
              <a:rPr lang="en-US" sz="1300">
                <a:solidFill>
                  <a:schemeClr val="dk1"/>
                </a:solidFill>
                <a:latin typeface="Calibri"/>
                <a:ea typeface="Calibri"/>
                <a:cs typeface="Calibri"/>
                <a:sym typeface="Calibri"/>
              </a:rPr>
              <a:t>Then, on day 22, she notices something pasty again. </a:t>
            </a:r>
            <a:r>
              <a:rPr lang="en-US" sz="1300" i="1">
                <a:solidFill>
                  <a:schemeClr val="dk1"/>
                </a:solidFill>
                <a:latin typeface="Calibri"/>
                <a:ea typeface="Calibri"/>
                <a:cs typeface="Calibri"/>
                <a:sym typeface="Calibri"/>
              </a:rPr>
              <a:t>Yellow. </a:t>
            </a:r>
            <a:r>
              <a:rPr lang="en-US" sz="1300">
                <a:solidFill>
                  <a:schemeClr val="dk1"/>
                </a:solidFill>
                <a:latin typeface="Calibri"/>
                <a:ea typeface="Calibri"/>
                <a:cs typeface="Calibri"/>
                <a:sym typeface="Calibri"/>
              </a:rPr>
              <a:t>After that, as you can see, progesterone remains the same and estrogen drops down. What do you think she is feeling/seeing when there is no hormonal activity? </a:t>
            </a:r>
            <a:r>
              <a:rPr lang="en-US" sz="1300" i="1">
                <a:solidFill>
                  <a:schemeClr val="dk1"/>
                </a:solidFill>
                <a:latin typeface="Calibri"/>
                <a:ea typeface="Calibri"/>
                <a:cs typeface="Calibri"/>
                <a:sym typeface="Calibri"/>
              </a:rPr>
              <a:t>Dry. Gray for the rest of this cycle.</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i="1">
              <a:solidFill>
                <a:srgbClr val="757AA8"/>
              </a:solidFill>
              <a:latin typeface="Calibri"/>
              <a:ea typeface="Calibri"/>
              <a:cs typeface="Calibri"/>
              <a:sym typeface="Calibri"/>
            </a:endParaRPr>
          </a:p>
        </p:txBody>
      </p:sp>
      <p:sp>
        <p:nvSpPr>
          <p:cNvPr id="232" name="Google Shape;232;g1d42150cb0a_1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d42150cb0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did a great job charting today! Charting can be a bit overwhelming at first but once you understand what’s happening in your body it’s an easy habit to track your hormones! Throughout the next few lessons, we will be able to talk about what we can do to help keep our hormones and bodies healthy.</a:t>
            </a:r>
            <a:endParaRPr sz="13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300">
              <a:solidFill>
                <a:schemeClr val="dk1"/>
              </a:solidFill>
              <a:latin typeface="Calibri"/>
              <a:ea typeface="Calibri"/>
              <a:cs typeface="Calibri"/>
              <a:sym typeface="Calibri"/>
            </a:endParaRPr>
          </a:p>
        </p:txBody>
      </p:sp>
      <p:sp>
        <p:nvSpPr>
          <p:cNvPr id="239" name="Google Shape;239;g1d42150cb0a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1d6ca84d2e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g1d6ca84d2e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7" name="Google Shape;37;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9" name="Google Shape;39;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3" name="Google Shape;53;p8"/>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 name="Google Shape;56;p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7" name="Google Shape;57;p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0" name="Google Shape;60;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1" name="Google Shape;61;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66" name="Google Shape;66;p10"/>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67" name="Google Shape;67;p10"/>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8" name="Google Shape;68;p10"/>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 name="Google Shape;78;p12"/>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1" name="Google Shape;81;p12"/>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2" name="Google Shape;82;p12"/>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5" name="Google Shape;85;p1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1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 name="Google Shape;87;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8" name="Google Shape;88;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9" name="Google Shape;89;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solidFill>
                <a:srgbClr val="888888"/>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4" name="Google Shape;94;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5" name="Google Shape;95;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3.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theme" Target="../theme/theme4.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 name="Google Shape;47;p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 name="Google Shape;49;p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 name="Google Shape;50;p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2" name="Google Shape;72;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3" name="Google Shape;73;p1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5" name="Google Shape;75;p1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21.pn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100"/>
        <p:cNvGrpSpPr/>
        <p:nvPr/>
      </p:nvGrpSpPr>
      <p:grpSpPr>
        <a:xfrm>
          <a:off x="0" y="0"/>
          <a:ext cx="0" cy="0"/>
          <a:chOff x="0" y="0"/>
          <a:chExt cx="0" cy="0"/>
        </a:xfrm>
      </p:grpSpPr>
      <p:sp>
        <p:nvSpPr>
          <p:cNvPr id="101" name="Google Shape;101;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2" name="Google Shape;102;p16"/>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103" name="Google Shape;103;p16"/>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4" name="Google Shape;104;p16"/>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105" name="Google Shape;105;p1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110" name="Google Shape;110;p17"/>
          <p:cNvSpPr/>
          <p:nvPr/>
        </p:nvSpPr>
        <p:spPr>
          <a:xfrm>
            <a:off x="4971575" y="2167975"/>
            <a:ext cx="2566800" cy="3702900"/>
          </a:xfrm>
          <a:prstGeom prst="roundRect">
            <a:avLst>
              <a:gd name="adj" fmla="val 16667"/>
            </a:avLst>
          </a:prstGeom>
          <a:solidFill>
            <a:srgbClr val="DEDDD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1" name="Google Shape;111;p17"/>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12" name="Google Shape;112;p17"/>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3" name="Google Shape;113;p17"/>
          <p:cNvSpPr txBox="1"/>
          <p:nvPr/>
        </p:nvSpPr>
        <p:spPr>
          <a:xfrm>
            <a:off x="1885125" y="496675"/>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Command Center</a:t>
            </a:r>
            <a:endParaRPr>
              <a:latin typeface="Lexend Thin"/>
              <a:ea typeface="Lexend Thin"/>
              <a:cs typeface="Lexend Thin"/>
              <a:sym typeface="Lexend Thin"/>
            </a:endParaRPr>
          </a:p>
        </p:txBody>
      </p:sp>
      <p:pic>
        <p:nvPicPr>
          <p:cNvPr id="114" name="Google Shape;114;p17"/>
          <p:cNvPicPr preferRelativeResize="0"/>
          <p:nvPr/>
        </p:nvPicPr>
        <p:blipFill rotWithShape="1">
          <a:blip r:embed="rId4">
            <a:alphaModFix/>
          </a:blip>
          <a:srcRect b="10458"/>
          <a:stretch/>
        </p:blipFill>
        <p:spPr>
          <a:xfrm>
            <a:off x="374575" y="1194650"/>
            <a:ext cx="3884850" cy="5663349"/>
          </a:xfrm>
          <a:prstGeom prst="rect">
            <a:avLst/>
          </a:prstGeom>
          <a:noFill/>
          <a:ln>
            <a:noFill/>
          </a:ln>
        </p:spPr>
      </p:pic>
      <p:pic>
        <p:nvPicPr>
          <p:cNvPr id="115" name="Google Shape;115;p17"/>
          <p:cNvPicPr preferRelativeResize="0"/>
          <p:nvPr/>
        </p:nvPicPr>
        <p:blipFill>
          <a:blip r:embed="rId5">
            <a:alphaModFix/>
          </a:blip>
          <a:stretch>
            <a:fillRect/>
          </a:stretch>
        </p:blipFill>
        <p:spPr>
          <a:xfrm>
            <a:off x="48825" y="542000"/>
            <a:ext cx="1936701" cy="508774"/>
          </a:xfrm>
          <a:prstGeom prst="rect">
            <a:avLst/>
          </a:prstGeom>
          <a:noFill/>
          <a:ln>
            <a:noFill/>
          </a:ln>
        </p:spPr>
      </p:pic>
      <p:pic>
        <p:nvPicPr>
          <p:cNvPr id="116" name="Google Shape;116;p17"/>
          <p:cNvPicPr preferRelativeResize="0"/>
          <p:nvPr/>
        </p:nvPicPr>
        <p:blipFill rotWithShape="1">
          <a:blip r:embed="rId6">
            <a:alphaModFix/>
          </a:blip>
          <a:srcRect t="1215" r="52276"/>
          <a:stretch/>
        </p:blipFill>
        <p:spPr>
          <a:xfrm>
            <a:off x="5211850" y="2271250"/>
            <a:ext cx="2052899" cy="3399525"/>
          </a:xfrm>
          <a:prstGeom prst="rect">
            <a:avLst/>
          </a:prstGeom>
          <a:noFill/>
          <a:ln>
            <a:noFill/>
          </a:ln>
        </p:spPr>
      </p:pic>
      <p:sp>
        <p:nvSpPr>
          <p:cNvPr id="117" name="Google Shape;117;p17"/>
          <p:cNvSpPr/>
          <p:nvPr/>
        </p:nvSpPr>
        <p:spPr>
          <a:xfrm>
            <a:off x="5109575" y="2259925"/>
            <a:ext cx="2290800" cy="3519000"/>
          </a:xfrm>
          <a:prstGeom prst="roundRect">
            <a:avLst>
              <a:gd name="adj" fmla="val 16667"/>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8" name="Google Shape;118;p17"/>
          <p:cNvSpPr/>
          <p:nvPr/>
        </p:nvSpPr>
        <p:spPr>
          <a:xfrm>
            <a:off x="4985375" y="2167975"/>
            <a:ext cx="2539200" cy="3702900"/>
          </a:xfrm>
          <a:prstGeom prst="roundRect">
            <a:avLst>
              <a:gd name="adj" fmla="val 16667"/>
            </a:avLst>
          </a:prstGeom>
          <a:noFill/>
          <a:ln w="38100" cap="flat" cmpd="sng">
            <a:solidFill>
              <a:srgbClr val="7C7DA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9" name="Google Shape;119;p17"/>
          <p:cNvCxnSpPr/>
          <p:nvPr/>
        </p:nvCxnSpPr>
        <p:spPr>
          <a:xfrm>
            <a:off x="2503475" y="1855450"/>
            <a:ext cx="2516700" cy="1893900"/>
          </a:xfrm>
          <a:prstGeom prst="straightConnector1">
            <a:avLst/>
          </a:prstGeom>
          <a:noFill/>
          <a:ln w="28575" cap="flat" cmpd="sng">
            <a:solidFill>
              <a:srgbClr val="7C7DAD"/>
            </a:solidFill>
            <a:prstDash val="dot"/>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Google Shape;124;p18"/>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25" name="Google Shape;125;p18"/>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6" name="Google Shape;126;p18"/>
          <p:cNvSpPr txBox="1"/>
          <p:nvPr/>
        </p:nvSpPr>
        <p:spPr>
          <a:xfrm>
            <a:off x="256200" y="54035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600" b="1">
                <a:solidFill>
                  <a:srgbClr val="FFFFFF"/>
                </a:solidFill>
                <a:latin typeface="Lexend"/>
                <a:ea typeface="Lexend"/>
                <a:cs typeface="Lexend"/>
                <a:sym typeface="Lexend"/>
              </a:rPr>
              <a:t>Worksheet</a:t>
            </a:r>
            <a:r>
              <a:rPr lang="en-US" sz="2600">
                <a:solidFill>
                  <a:srgbClr val="FFFFFF"/>
                </a:solidFill>
                <a:latin typeface="Lexend Thin"/>
                <a:ea typeface="Lexend Thin"/>
                <a:cs typeface="Lexend Thin"/>
                <a:sym typeface="Lexend Thin"/>
              </a:rPr>
              <a:t> |  </a:t>
            </a:r>
            <a:endParaRPr sz="2600" b="1">
              <a:latin typeface="Lexend"/>
              <a:ea typeface="Lexend"/>
              <a:cs typeface="Lexend"/>
              <a:sym typeface="Lexend"/>
            </a:endParaRPr>
          </a:p>
        </p:txBody>
      </p:sp>
      <p:pic>
        <p:nvPicPr>
          <p:cNvPr id="127" name="Google Shape;127;p18"/>
          <p:cNvPicPr preferRelativeResize="0"/>
          <p:nvPr/>
        </p:nvPicPr>
        <p:blipFill rotWithShape="1">
          <a:blip r:embed="rId4">
            <a:alphaModFix/>
          </a:blip>
          <a:srcRect/>
          <a:stretch/>
        </p:blipFill>
        <p:spPr>
          <a:xfrm>
            <a:off x="2292849" y="1207775"/>
            <a:ext cx="4647702" cy="5472125"/>
          </a:xfrm>
          <a:prstGeom prst="rect">
            <a:avLst/>
          </a:prstGeom>
          <a:noFill/>
          <a:ln>
            <a:noFill/>
          </a:ln>
          <a:effectLst>
            <a:outerShdw blurRad="57150" dist="47625" dir="2640000" algn="bl" rotWithShape="0">
              <a:srgbClr val="000000">
                <a:alpha val="4000"/>
              </a:srgbClr>
            </a:outerShdw>
          </a:effectLst>
        </p:spPr>
      </p:pic>
      <p:sp>
        <p:nvSpPr>
          <p:cNvPr id="128" name="Google Shape;128;p18"/>
          <p:cNvSpPr/>
          <p:nvPr/>
        </p:nvSpPr>
        <p:spPr>
          <a:xfrm>
            <a:off x="1872600" y="3097025"/>
            <a:ext cx="5349000" cy="1490400"/>
          </a:xfrm>
          <a:prstGeom prst="rect">
            <a:avLst/>
          </a:prstGeom>
          <a:solidFill>
            <a:srgbClr val="D9D2E9"/>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9" name="Google Shape;129;p18"/>
          <p:cNvSpPr/>
          <p:nvPr/>
        </p:nvSpPr>
        <p:spPr>
          <a:xfrm>
            <a:off x="2118725" y="2753025"/>
            <a:ext cx="5209800" cy="1573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0" name="Google Shape;130;p18"/>
          <p:cNvSpPr txBox="1"/>
          <p:nvPr/>
        </p:nvSpPr>
        <p:spPr>
          <a:xfrm>
            <a:off x="3080563" y="3219100"/>
            <a:ext cx="2982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8587C2"/>
                </a:solidFill>
                <a:latin typeface="Lexend"/>
                <a:ea typeface="Lexend"/>
                <a:cs typeface="Lexend"/>
                <a:sym typeface="Lexend"/>
              </a:rPr>
              <a:t>Fill in the Blanks!</a:t>
            </a:r>
            <a:endParaRPr sz="2700" b="1">
              <a:solidFill>
                <a:srgbClr val="8587C2"/>
              </a:solidFill>
              <a:latin typeface="Lexend"/>
              <a:ea typeface="Lexend"/>
              <a:cs typeface="Lexend"/>
              <a:sym typeface="Lexe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p19"/>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36" name="Google Shape;136;p19"/>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37" name="Google Shape;137;p19"/>
          <p:cNvSpPr txBox="1"/>
          <p:nvPr/>
        </p:nvSpPr>
        <p:spPr>
          <a:xfrm>
            <a:off x="381000" y="512750"/>
            <a:ext cx="8088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2600" b="1">
                <a:solidFill>
                  <a:schemeClr val="lt1"/>
                </a:solidFill>
                <a:latin typeface="Lexend"/>
                <a:ea typeface="Lexend"/>
                <a:cs typeface="Lexend"/>
                <a:sym typeface="Lexend"/>
              </a:rPr>
              <a:t>Answers </a:t>
            </a:r>
            <a:r>
              <a:rPr lang="en-US" sz="2600">
                <a:solidFill>
                  <a:schemeClr val="lt1"/>
                </a:solidFill>
                <a:latin typeface="Lexend Thin"/>
                <a:ea typeface="Lexend Thin"/>
                <a:cs typeface="Lexend Thin"/>
                <a:sym typeface="Lexend Thin"/>
              </a:rPr>
              <a:t>|</a:t>
            </a:r>
            <a:r>
              <a:rPr lang="en-US" sz="2600" b="1">
                <a:solidFill>
                  <a:schemeClr val="lt1"/>
                </a:solidFill>
                <a:latin typeface="Calibri"/>
                <a:ea typeface="Calibri"/>
                <a:cs typeface="Calibri"/>
                <a:sym typeface="Calibri"/>
              </a:rPr>
              <a:t> </a:t>
            </a:r>
            <a:r>
              <a:rPr lang="en-US" sz="2600">
                <a:solidFill>
                  <a:schemeClr val="lt1"/>
                </a:solidFill>
                <a:latin typeface="Lexend Thin"/>
                <a:ea typeface="Lexend Thin"/>
                <a:cs typeface="Lexend Thin"/>
                <a:sym typeface="Lexend Thin"/>
              </a:rPr>
              <a:t>Fill in the Blanks</a:t>
            </a:r>
            <a:endParaRPr sz="2600">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Calibri"/>
              <a:ea typeface="Calibri"/>
              <a:cs typeface="Calibri"/>
              <a:sym typeface="Calibri"/>
            </a:endParaRPr>
          </a:p>
        </p:txBody>
      </p:sp>
      <p:pic>
        <p:nvPicPr>
          <p:cNvPr id="138" name="Google Shape;138;p19"/>
          <p:cNvPicPr preferRelativeResize="0"/>
          <p:nvPr/>
        </p:nvPicPr>
        <p:blipFill rotWithShape="1">
          <a:blip r:embed="rId4">
            <a:alphaModFix/>
          </a:blip>
          <a:srcRect l="8290" t="2491" b="49871"/>
          <a:stretch/>
        </p:blipFill>
        <p:spPr>
          <a:xfrm>
            <a:off x="1657150" y="1169450"/>
            <a:ext cx="6408874" cy="3373850"/>
          </a:xfrm>
          <a:prstGeom prst="rect">
            <a:avLst/>
          </a:prstGeom>
          <a:noFill/>
          <a:ln>
            <a:noFill/>
          </a:ln>
        </p:spPr>
      </p:pic>
      <p:pic>
        <p:nvPicPr>
          <p:cNvPr id="139" name="Google Shape;139;p19"/>
          <p:cNvPicPr preferRelativeResize="0"/>
          <p:nvPr/>
        </p:nvPicPr>
        <p:blipFill rotWithShape="1">
          <a:blip r:embed="rId4">
            <a:alphaModFix/>
          </a:blip>
          <a:srcRect t="50011" b="4349"/>
          <a:stretch/>
        </p:blipFill>
        <p:spPr>
          <a:xfrm>
            <a:off x="2326188" y="4780475"/>
            <a:ext cx="4491625" cy="2077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0"/>
          <p:cNvSpPr txBox="1"/>
          <p:nvPr/>
        </p:nvSpPr>
        <p:spPr>
          <a:xfrm>
            <a:off x="242175" y="546875"/>
            <a:ext cx="8288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400">
                <a:solidFill>
                  <a:srgbClr val="FFFFFF"/>
                </a:solidFill>
                <a:latin typeface="Lexend Thin"/>
                <a:ea typeface="Lexend Thin"/>
                <a:cs typeface="Lexend Thin"/>
                <a:sym typeface="Lexend Thin"/>
              </a:rPr>
              <a:t>Estrogen and Progesterone help your whole body!</a:t>
            </a:r>
            <a:endParaRPr sz="800">
              <a:latin typeface="Lexend Thin"/>
              <a:ea typeface="Lexend Thin"/>
              <a:cs typeface="Lexend Thin"/>
              <a:sym typeface="Lexend Thin"/>
            </a:endParaRPr>
          </a:p>
        </p:txBody>
      </p:sp>
      <p:pic>
        <p:nvPicPr>
          <p:cNvPr id="146" name="Google Shape;146;p20"/>
          <p:cNvPicPr preferRelativeResize="0"/>
          <p:nvPr/>
        </p:nvPicPr>
        <p:blipFill rotWithShape="1">
          <a:blip r:embed="rId3">
            <a:alphaModFix/>
          </a:blip>
          <a:srcRect r="2276"/>
          <a:stretch/>
        </p:blipFill>
        <p:spPr>
          <a:xfrm>
            <a:off x="263013" y="1100975"/>
            <a:ext cx="8617976" cy="5536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1"/>
          <p:cNvPicPr preferRelativeResize="0"/>
          <p:nvPr/>
        </p:nvPicPr>
        <p:blipFill rotWithShape="1">
          <a:blip r:embed="rId3">
            <a:alphaModFix/>
          </a:blip>
          <a:srcRect l="19319" t="15196" r="35362" b="19998"/>
          <a:stretch/>
        </p:blipFill>
        <p:spPr>
          <a:xfrm>
            <a:off x="800125" y="2111438"/>
            <a:ext cx="2814624" cy="2527100"/>
          </a:xfrm>
          <a:prstGeom prst="rect">
            <a:avLst/>
          </a:prstGeom>
          <a:noFill/>
          <a:ln w="28575" cap="flat" cmpd="sng">
            <a:solidFill>
              <a:srgbClr val="CD4026"/>
            </a:solidFill>
            <a:prstDash val="dot"/>
            <a:round/>
            <a:headEnd type="none" w="sm" len="sm"/>
            <a:tailEnd type="none" w="sm" len="sm"/>
          </a:ln>
        </p:spPr>
      </p:pic>
      <p:sp>
        <p:nvSpPr>
          <p:cNvPr id="153" name="Google Shape;153;p21"/>
          <p:cNvSpPr txBox="1">
            <a:spLocks noGrp="1"/>
          </p:cNvSpPr>
          <p:nvPr>
            <p:ph type="title"/>
          </p:nvPr>
        </p:nvSpPr>
        <p:spPr>
          <a:xfrm>
            <a:off x="381000" y="27463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a:latin typeface="Lexend Thin"/>
                <a:ea typeface="Lexend Thin"/>
                <a:cs typeface="Lexend Thin"/>
                <a:sym typeface="Lexend Thin"/>
              </a:rPr>
              <a:t>Charting the cycle</a:t>
            </a:r>
            <a:r>
              <a:rPr lang="en-US" sz="3000" b="1">
                <a:latin typeface="Calibri"/>
                <a:ea typeface="Calibri"/>
                <a:cs typeface="Calibri"/>
                <a:sym typeface="Calibri"/>
              </a:rPr>
              <a:t> </a:t>
            </a:r>
            <a:r>
              <a:rPr lang="en-US" sz="3000">
                <a:latin typeface="Lexend Thin"/>
                <a:ea typeface="Lexend Thin"/>
                <a:cs typeface="Lexend Thin"/>
                <a:sym typeface="Lexend Thin"/>
              </a:rPr>
              <a:t>| </a:t>
            </a:r>
            <a:r>
              <a:rPr lang="en-US" sz="3000" b="1">
                <a:latin typeface="Lexend"/>
                <a:ea typeface="Lexend"/>
                <a:cs typeface="Lexend"/>
                <a:sym typeface="Lexend"/>
              </a:rPr>
              <a:t>Biomarkers</a:t>
            </a:r>
            <a:endParaRPr sz="3000" b="1">
              <a:latin typeface="Lexend"/>
              <a:ea typeface="Lexend"/>
              <a:cs typeface="Lexend"/>
              <a:sym typeface="Lexend"/>
            </a:endParaRPr>
          </a:p>
        </p:txBody>
      </p:sp>
      <p:pic>
        <p:nvPicPr>
          <p:cNvPr id="154" name="Google Shape;154;p21"/>
          <p:cNvPicPr preferRelativeResize="0"/>
          <p:nvPr/>
        </p:nvPicPr>
        <p:blipFill rotWithShape="1">
          <a:blip r:embed="rId4">
            <a:alphaModFix/>
          </a:blip>
          <a:srcRect l="25575" t="28657" r="22966" b="59521"/>
          <a:stretch/>
        </p:blipFill>
        <p:spPr>
          <a:xfrm>
            <a:off x="6260300" y="2666249"/>
            <a:ext cx="2395525" cy="1191276"/>
          </a:xfrm>
          <a:prstGeom prst="rect">
            <a:avLst/>
          </a:prstGeom>
          <a:noFill/>
          <a:ln>
            <a:noFill/>
          </a:ln>
        </p:spPr>
      </p:pic>
      <p:pic>
        <p:nvPicPr>
          <p:cNvPr id="155" name="Google Shape;155;p21"/>
          <p:cNvPicPr preferRelativeResize="0"/>
          <p:nvPr/>
        </p:nvPicPr>
        <p:blipFill rotWithShape="1">
          <a:blip r:embed="rId5">
            <a:alphaModFix/>
          </a:blip>
          <a:srcRect t="29082" r="39206" b="59871"/>
          <a:stretch/>
        </p:blipFill>
        <p:spPr>
          <a:xfrm>
            <a:off x="5598162" y="5117925"/>
            <a:ext cx="2755450" cy="1083873"/>
          </a:xfrm>
          <a:prstGeom prst="rect">
            <a:avLst/>
          </a:prstGeom>
          <a:noFill/>
          <a:ln>
            <a:noFill/>
          </a:ln>
        </p:spPr>
      </p:pic>
      <p:sp>
        <p:nvSpPr>
          <p:cNvPr id="156" name="Google Shape;156;p21"/>
          <p:cNvSpPr/>
          <p:nvPr/>
        </p:nvSpPr>
        <p:spPr>
          <a:xfrm rot="5400000">
            <a:off x="1185575" y="2042775"/>
            <a:ext cx="371400" cy="657900"/>
          </a:xfrm>
          <a:prstGeom prst="rect">
            <a:avLst/>
          </a:prstGeom>
          <a:solidFill>
            <a:srgbClr val="CD4026"/>
          </a:solidFill>
          <a:ln w="9525" cap="flat" cmpd="sng">
            <a:solidFill>
              <a:srgbClr val="CD402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7" name="Google Shape;157;p21"/>
          <p:cNvSpPr/>
          <p:nvPr/>
        </p:nvSpPr>
        <p:spPr>
          <a:xfrm>
            <a:off x="6122679" y="2721020"/>
            <a:ext cx="1002300" cy="10686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58" name="Google Shape;158;p21"/>
          <p:cNvCxnSpPr>
            <a:stCxn id="156" idx="3"/>
            <a:endCxn id="157" idx="2"/>
          </p:cNvCxnSpPr>
          <p:nvPr/>
        </p:nvCxnSpPr>
        <p:spPr>
          <a:xfrm>
            <a:off x="1371275" y="2557425"/>
            <a:ext cx="4751400" cy="697800"/>
          </a:xfrm>
          <a:prstGeom prst="straightConnector1">
            <a:avLst/>
          </a:prstGeom>
          <a:noFill/>
          <a:ln w="19050" cap="flat" cmpd="sng">
            <a:solidFill>
              <a:srgbClr val="FF0000"/>
            </a:solidFill>
            <a:prstDash val="solid"/>
            <a:round/>
            <a:headEnd type="none" w="med" len="med"/>
            <a:tailEnd type="none" w="med" len="med"/>
          </a:ln>
        </p:spPr>
      </p:cxnSp>
      <p:sp>
        <p:nvSpPr>
          <p:cNvPr id="159" name="Google Shape;159;p21"/>
          <p:cNvSpPr txBox="1"/>
          <p:nvPr/>
        </p:nvSpPr>
        <p:spPr>
          <a:xfrm>
            <a:off x="0" y="1368322"/>
            <a:ext cx="7681200" cy="6297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FF0000"/>
              </a:buClr>
              <a:buSzPts val="2400"/>
              <a:buFont typeface="Caveat"/>
              <a:buAutoNum type="arabicPeriod"/>
            </a:pPr>
            <a:r>
              <a:rPr lang="en-US" sz="2400">
                <a:solidFill>
                  <a:srgbClr val="FF0000"/>
                </a:solidFill>
                <a:latin typeface="Caveat"/>
                <a:ea typeface="Caveat"/>
                <a:cs typeface="Caveat"/>
                <a:sym typeface="Caveat"/>
              </a:rPr>
              <a:t>Getting your period is an important biomarker to chart</a:t>
            </a:r>
            <a:endParaRPr sz="2400">
              <a:solidFill>
                <a:srgbClr val="FF0000"/>
              </a:solidFill>
              <a:latin typeface="Caveat"/>
              <a:ea typeface="Caveat"/>
              <a:cs typeface="Caveat"/>
              <a:sym typeface="Caveat"/>
            </a:endParaRPr>
          </a:p>
        </p:txBody>
      </p:sp>
      <p:sp>
        <p:nvSpPr>
          <p:cNvPr id="160" name="Google Shape;160;p21"/>
          <p:cNvSpPr txBox="1"/>
          <p:nvPr/>
        </p:nvSpPr>
        <p:spPr>
          <a:xfrm>
            <a:off x="30975" y="5332375"/>
            <a:ext cx="5262300" cy="62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FF00FF"/>
                </a:solidFill>
                <a:latin typeface="Caveat"/>
                <a:ea typeface="Caveat"/>
                <a:cs typeface="Caveat"/>
                <a:sym typeface="Caveat"/>
              </a:rPr>
              <a:t>2. Feeling like this is also an important </a:t>
            </a:r>
            <a:br>
              <a:rPr lang="en-US" sz="2400">
                <a:solidFill>
                  <a:srgbClr val="FF00FF"/>
                </a:solidFill>
                <a:latin typeface="Caveat"/>
                <a:ea typeface="Caveat"/>
                <a:cs typeface="Caveat"/>
                <a:sym typeface="Caveat"/>
              </a:rPr>
            </a:br>
            <a:r>
              <a:rPr lang="en-US" sz="2400">
                <a:solidFill>
                  <a:srgbClr val="FF00FF"/>
                </a:solidFill>
                <a:latin typeface="Caveat"/>
                <a:ea typeface="Caveat"/>
                <a:cs typeface="Caveat"/>
                <a:sym typeface="Caveat"/>
              </a:rPr>
              <a:t> biomarker to chart</a:t>
            </a:r>
            <a:endParaRPr sz="2400">
              <a:solidFill>
                <a:srgbClr val="FF00FF"/>
              </a:solidFill>
              <a:latin typeface="Caveat"/>
              <a:ea typeface="Caveat"/>
              <a:cs typeface="Caveat"/>
              <a:sym typeface="Caveat"/>
            </a:endParaRPr>
          </a:p>
        </p:txBody>
      </p:sp>
      <p:sp>
        <p:nvSpPr>
          <p:cNvPr id="161" name="Google Shape;161;p21"/>
          <p:cNvSpPr/>
          <p:nvPr/>
        </p:nvSpPr>
        <p:spPr>
          <a:xfrm>
            <a:off x="5598175" y="5093025"/>
            <a:ext cx="1002300" cy="10686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62" name="Google Shape;162;p21"/>
          <p:cNvCxnSpPr/>
          <p:nvPr/>
        </p:nvCxnSpPr>
        <p:spPr>
          <a:xfrm rot="10800000" flipH="1">
            <a:off x="2324750" y="5707225"/>
            <a:ext cx="3273300" cy="346800"/>
          </a:xfrm>
          <a:prstGeom prst="straightConnector1">
            <a:avLst/>
          </a:prstGeom>
          <a:noFill/>
          <a:ln w="19050" cap="flat" cmpd="sng">
            <a:solidFill>
              <a:srgbClr val="FF00FF"/>
            </a:solidFill>
            <a:prstDash val="solid"/>
            <a:round/>
            <a:headEnd type="none" w="med" len="med"/>
            <a:tailEnd type="none" w="med" len="med"/>
          </a:ln>
        </p:spPr>
      </p:cxnSp>
      <p:sp>
        <p:nvSpPr>
          <p:cNvPr id="163" name="Google Shape;163;p21"/>
          <p:cNvSpPr/>
          <p:nvPr/>
        </p:nvSpPr>
        <p:spPr>
          <a:xfrm>
            <a:off x="6490500" y="1417625"/>
            <a:ext cx="2395500" cy="883800"/>
          </a:xfrm>
          <a:prstGeom prst="wedgeRectCallout">
            <a:avLst>
              <a:gd name="adj1" fmla="val -48023"/>
              <a:gd name="adj2" fmla="val -70270"/>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1"/>
          <p:cNvSpPr txBox="1"/>
          <p:nvPr/>
        </p:nvSpPr>
        <p:spPr>
          <a:xfrm>
            <a:off x="6419900" y="1533350"/>
            <a:ext cx="2527800" cy="84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rgbClr val="595959"/>
                </a:solidFill>
                <a:latin typeface="Caveat"/>
                <a:ea typeface="Caveat"/>
                <a:cs typeface="Caveat"/>
                <a:sym typeface="Caveat"/>
              </a:rPr>
              <a:t>biomarker = life sign</a:t>
            </a:r>
            <a:endParaRPr sz="2400">
              <a:solidFill>
                <a:srgbClr val="595959"/>
              </a:solidFill>
              <a:latin typeface="Caveat"/>
              <a:ea typeface="Caveat"/>
              <a:cs typeface="Caveat"/>
              <a:sym typeface="Cave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2"/>
          <p:cNvSpPr txBox="1">
            <a:spLocks noGrp="1"/>
          </p:cNvSpPr>
          <p:nvPr>
            <p:ph type="title"/>
          </p:nvPr>
        </p:nvSpPr>
        <p:spPr>
          <a:xfrm>
            <a:off x="78838" y="247025"/>
            <a:ext cx="8229600" cy="11430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3000" b="1">
                <a:solidFill>
                  <a:srgbClr val="FFFFFF"/>
                </a:solidFill>
                <a:latin typeface="Lexend"/>
                <a:ea typeface="Lexend"/>
                <a:cs typeface="Lexend"/>
                <a:sym typeface="Lexend"/>
              </a:rPr>
              <a:t>Worksheet</a:t>
            </a:r>
            <a:r>
              <a:rPr lang="en-US" sz="3000">
                <a:solidFill>
                  <a:srgbClr val="FFFFFF"/>
                </a:solidFill>
                <a:latin typeface="Lexend Thin"/>
                <a:ea typeface="Lexend Thin"/>
                <a:cs typeface="Lexend Thin"/>
                <a:sym typeface="Lexend Thin"/>
              </a:rPr>
              <a:t> | Learning to Chart Hormones</a:t>
            </a:r>
            <a:endParaRPr>
              <a:latin typeface="Lexend Thin"/>
              <a:ea typeface="Lexend Thin"/>
              <a:cs typeface="Lexend Thin"/>
              <a:sym typeface="Lexend Thin"/>
            </a:endParaRPr>
          </a:p>
        </p:txBody>
      </p:sp>
      <p:pic>
        <p:nvPicPr>
          <p:cNvPr id="171" name="Google Shape;171;p22"/>
          <p:cNvPicPr preferRelativeResize="0"/>
          <p:nvPr/>
        </p:nvPicPr>
        <p:blipFill>
          <a:blip r:embed="rId3">
            <a:alphaModFix/>
          </a:blip>
          <a:stretch>
            <a:fillRect/>
          </a:stretch>
        </p:blipFill>
        <p:spPr>
          <a:xfrm>
            <a:off x="457200" y="1483068"/>
            <a:ext cx="8229599" cy="48081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
        <p:cNvGrpSpPr/>
        <p:nvPr/>
      </p:nvGrpSpPr>
      <p:grpSpPr>
        <a:xfrm>
          <a:off x="0" y="0"/>
          <a:ext cx="0" cy="0"/>
          <a:chOff x="0" y="0"/>
          <a:chExt cx="0" cy="0"/>
        </a:xfrm>
      </p:grpSpPr>
      <p:sp>
        <p:nvSpPr>
          <p:cNvPr id="176" name="Google Shape;176;p2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77" name="Google Shape;177;p23"/>
          <p:cNvSpPr txBox="1"/>
          <p:nvPr/>
        </p:nvSpPr>
        <p:spPr>
          <a:xfrm>
            <a:off x="381000" y="512750"/>
            <a:ext cx="8006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3000" b="1">
                <a:solidFill>
                  <a:schemeClr val="lt1"/>
                </a:solidFill>
                <a:latin typeface="Lexend"/>
                <a:ea typeface="Lexend"/>
                <a:cs typeface="Lexend"/>
                <a:sym typeface="Lexend"/>
              </a:rPr>
              <a:t>Answers</a:t>
            </a:r>
            <a:r>
              <a:rPr lang="en-US" sz="3000">
                <a:solidFill>
                  <a:schemeClr val="lt1"/>
                </a:solidFill>
                <a:latin typeface="Lexend Thin"/>
                <a:ea typeface="Lexend Thin"/>
                <a:cs typeface="Lexend Thin"/>
                <a:sym typeface="Lexend Thin"/>
              </a:rPr>
              <a:t> | Learning to Chart Hormones</a:t>
            </a:r>
            <a:endParaRPr>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Calibri"/>
              <a:ea typeface="Calibri"/>
              <a:cs typeface="Calibri"/>
              <a:sym typeface="Calibri"/>
            </a:endParaRPr>
          </a:p>
        </p:txBody>
      </p:sp>
      <p:graphicFrame>
        <p:nvGraphicFramePr>
          <p:cNvPr id="178" name="Google Shape;178;p23"/>
          <p:cNvGraphicFramePr/>
          <p:nvPr/>
        </p:nvGraphicFramePr>
        <p:xfrm>
          <a:off x="756425" y="2676900"/>
          <a:ext cx="7631150" cy="3502675"/>
        </p:xfrm>
        <a:graphic>
          <a:graphicData uri="http://schemas.openxmlformats.org/drawingml/2006/table">
            <a:tbl>
              <a:tblPr>
                <a:noFill/>
                <a:tableStyleId>{201600A0-D73B-4E5E-BB0B-E0BF183E7BD9}</a:tableStyleId>
              </a:tblPr>
              <a:tblGrid>
                <a:gridCol w="880525">
                  <a:extLst>
                    <a:ext uri="{9D8B030D-6E8A-4147-A177-3AD203B41FA5}">
                      <a16:colId xmlns:a16="http://schemas.microsoft.com/office/drawing/2014/main" val="20000"/>
                    </a:ext>
                  </a:extLst>
                </a:gridCol>
                <a:gridCol w="1186250">
                  <a:extLst>
                    <a:ext uri="{9D8B030D-6E8A-4147-A177-3AD203B41FA5}">
                      <a16:colId xmlns:a16="http://schemas.microsoft.com/office/drawing/2014/main" val="20001"/>
                    </a:ext>
                  </a:extLst>
                </a:gridCol>
                <a:gridCol w="3314175">
                  <a:extLst>
                    <a:ext uri="{9D8B030D-6E8A-4147-A177-3AD203B41FA5}">
                      <a16:colId xmlns:a16="http://schemas.microsoft.com/office/drawing/2014/main" val="20002"/>
                    </a:ext>
                  </a:extLst>
                </a:gridCol>
                <a:gridCol w="2250200">
                  <a:extLst>
                    <a:ext uri="{9D8B030D-6E8A-4147-A177-3AD203B41FA5}">
                      <a16:colId xmlns:a16="http://schemas.microsoft.com/office/drawing/2014/main" val="20003"/>
                    </a:ext>
                  </a:extLst>
                </a:gridCol>
              </a:tblGrid>
              <a:tr h="931175">
                <a:tc>
                  <a:txBody>
                    <a:bodyPr/>
                    <a:lstStyle/>
                    <a:p>
                      <a:pPr marL="0" lvl="0" indent="0" algn="ctr" rtl="0">
                        <a:spcBef>
                          <a:spcPts val="0"/>
                        </a:spcBef>
                        <a:spcAft>
                          <a:spcPts val="0"/>
                        </a:spcAft>
                        <a:buNone/>
                      </a:pPr>
                      <a:r>
                        <a:rPr lang="en-US" sz="1600" b="1">
                          <a:latin typeface="Calibri"/>
                          <a:ea typeface="Calibri"/>
                          <a:cs typeface="Calibri"/>
                          <a:sym typeface="Calibri"/>
                        </a:rPr>
                        <a:t>Color</a:t>
                      </a:r>
                      <a:endParaRPr sz="1600" b="1">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b="1">
                          <a:latin typeface="Calibri"/>
                          <a:ea typeface="Calibri"/>
                          <a:cs typeface="Calibri"/>
                          <a:sym typeface="Calibri"/>
                        </a:rPr>
                        <a:t>Symbol</a:t>
                      </a:r>
                      <a:endParaRPr sz="1600" b="1">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b="1">
                          <a:latin typeface="Calibri"/>
                          <a:ea typeface="Calibri"/>
                          <a:cs typeface="Calibri"/>
                          <a:sym typeface="Calibri"/>
                        </a:rPr>
                        <a:t>Hormone </a:t>
                      </a:r>
                      <a:endParaRPr sz="1600" b="1">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b="1">
                          <a:latin typeface="Calibri"/>
                          <a:ea typeface="Calibri"/>
                          <a:cs typeface="Calibri"/>
                          <a:sym typeface="Calibri"/>
                        </a:rPr>
                        <a:t>Biomarker observation</a:t>
                      </a:r>
                      <a:endParaRPr sz="1600" b="1">
                        <a:latin typeface="Calibri"/>
                        <a:ea typeface="Calibri"/>
                        <a:cs typeface="Calibri"/>
                        <a:sym typeface="Calibri"/>
                      </a:endParaRPr>
                    </a:p>
                  </a:txBody>
                  <a:tcPr marL="63500" marR="63500" marT="63500" marB="63500"/>
                </a:tc>
                <a:extLst>
                  <a:ext uri="{0D108BD9-81ED-4DB2-BD59-A6C34878D82A}">
                    <a16:rowId xmlns:a16="http://schemas.microsoft.com/office/drawing/2014/main" val="10000"/>
                  </a:ext>
                </a:extLst>
              </a:tr>
              <a:tr h="642875">
                <a:tc>
                  <a:txBody>
                    <a:bodyPr/>
                    <a:lstStyle/>
                    <a:p>
                      <a:pPr marL="0" lvl="0" indent="0" algn="ctr" rtl="0">
                        <a:spcBef>
                          <a:spcPts val="0"/>
                        </a:spcBef>
                        <a:spcAft>
                          <a:spcPts val="0"/>
                        </a:spcAft>
                        <a:buNone/>
                      </a:pPr>
                      <a:endParaRPr sz="1600">
                        <a:highlight>
                          <a:srgbClr val="CC0000"/>
                        </a:highlight>
                        <a:latin typeface="Calibri"/>
                        <a:ea typeface="Calibri"/>
                        <a:cs typeface="Calibri"/>
                        <a:sym typeface="Calibri"/>
                      </a:endParaRPr>
                    </a:p>
                  </a:txBody>
                  <a:tcPr marL="63500" marR="63500" marT="63500" marB="63500">
                    <a:solidFill>
                      <a:srgbClr val="CC0000"/>
                    </a:solidFill>
                  </a:tcPr>
                </a:tc>
                <a:tc>
                  <a:txBody>
                    <a:bodyPr/>
                    <a:lstStyle/>
                    <a:p>
                      <a:pPr marL="0" lvl="0" indent="0" algn="ctr" rtl="0">
                        <a:spcBef>
                          <a:spcPts val="0"/>
                        </a:spcBef>
                        <a:spcAft>
                          <a:spcPts val="0"/>
                        </a:spcAft>
                        <a:buNone/>
                      </a:pPr>
                      <a:r>
                        <a:rPr lang="en-US" sz="1600" b="1">
                          <a:latin typeface="Calibri"/>
                          <a:ea typeface="Calibri"/>
                          <a:cs typeface="Calibri"/>
                          <a:sym typeface="Calibri"/>
                        </a:rPr>
                        <a:t>H</a:t>
                      </a:r>
                      <a:r>
                        <a:rPr lang="en-US" sz="1600">
                          <a:latin typeface="Calibri"/>
                          <a:ea typeface="Calibri"/>
                          <a:cs typeface="Calibri"/>
                          <a:sym typeface="Calibri"/>
                        </a:rPr>
                        <a:t>,</a:t>
                      </a:r>
                      <a:r>
                        <a:rPr lang="en-US" sz="1600" b="1">
                          <a:latin typeface="Calibri"/>
                          <a:ea typeface="Calibri"/>
                          <a:cs typeface="Calibri"/>
                          <a:sym typeface="Calibri"/>
                        </a:rPr>
                        <a:t>M</a:t>
                      </a:r>
                      <a:r>
                        <a:rPr lang="en-US" sz="1600">
                          <a:latin typeface="Calibri"/>
                          <a:ea typeface="Calibri"/>
                          <a:cs typeface="Calibri"/>
                          <a:sym typeface="Calibri"/>
                        </a:rPr>
                        <a:t>,</a:t>
                      </a:r>
                      <a:r>
                        <a:rPr lang="en-US" sz="1600" b="1">
                          <a:latin typeface="Calibri"/>
                          <a:ea typeface="Calibri"/>
                          <a:cs typeface="Calibri"/>
                          <a:sym typeface="Calibri"/>
                        </a:rPr>
                        <a:t>L</a:t>
                      </a:r>
                      <a:r>
                        <a:rPr lang="en-US" sz="1600">
                          <a:latin typeface="Calibri"/>
                          <a:ea typeface="Calibri"/>
                          <a:cs typeface="Calibri"/>
                          <a:sym typeface="Calibri"/>
                        </a:rPr>
                        <a:t>,</a:t>
                      </a:r>
                      <a:r>
                        <a:rPr lang="en-US" sz="1600" b="1">
                          <a:latin typeface="Calibri"/>
                          <a:ea typeface="Calibri"/>
                          <a:cs typeface="Calibri"/>
                          <a:sym typeface="Calibri"/>
                        </a:rPr>
                        <a:t>S</a:t>
                      </a:r>
                      <a:endParaRPr sz="1600" b="1">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i="1">
                          <a:latin typeface="Calibri"/>
                          <a:ea typeface="Calibri"/>
                          <a:cs typeface="Calibri"/>
                          <a:sym typeface="Calibri"/>
                        </a:rPr>
                        <a:t>very low estrogen + progesterone</a:t>
                      </a:r>
                      <a:endParaRPr sz="1600" i="1">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bleeding</a:t>
                      </a:r>
                      <a:endParaRPr sz="1600">
                        <a:latin typeface="Calibri"/>
                        <a:ea typeface="Calibri"/>
                        <a:cs typeface="Calibri"/>
                        <a:sym typeface="Calibri"/>
                      </a:endParaRPr>
                    </a:p>
                  </a:txBody>
                  <a:tcPr marL="63500" marR="63500" marT="63500" marB="63500"/>
                </a:tc>
                <a:extLst>
                  <a:ext uri="{0D108BD9-81ED-4DB2-BD59-A6C34878D82A}">
                    <a16:rowId xmlns:a16="http://schemas.microsoft.com/office/drawing/2014/main" val="10001"/>
                  </a:ext>
                </a:extLst>
              </a:tr>
              <a:tr h="642875">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solidFill>
                      <a:srgbClr val="FFD966"/>
                    </a:solidFill>
                  </a:tcPr>
                </a:tc>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Low estrogen</a:t>
                      </a:r>
                      <a:endParaRPr sz="1600">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pasty</a:t>
                      </a:r>
                      <a:endParaRPr sz="1600">
                        <a:latin typeface="Calibri"/>
                        <a:ea typeface="Calibri"/>
                        <a:cs typeface="Calibri"/>
                        <a:sym typeface="Calibri"/>
                      </a:endParaRPr>
                    </a:p>
                  </a:txBody>
                  <a:tcPr marL="63500" marR="63500" marT="63500" marB="63500"/>
                </a:tc>
                <a:extLst>
                  <a:ext uri="{0D108BD9-81ED-4DB2-BD59-A6C34878D82A}">
                    <a16:rowId xmlns:a16="http://schemas.microsoft.com/office/drawing/2014/main" val="10002"/>
                  </a:ext>
                </a:extLst>
              </a:tr>
              <a:tr h="642875">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solidFill>
                      <a:srgbClr val="6FA8DC"/>
                    </a:solidFill>
                  </a:tcPr>
                </a:tc>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Estrogen</a:t>
                      </a:r>
                      <a:endParaRPr sz="1600">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moist or slippery</a:t>
                      </a:r>
                      <a:endParaRPr sz="1600">
                        <a:latin typeface="Calibri"/>
                        <a:ea typeface="Calibri"/>
                        <a:cs typeface="Calibri"/>
                        <a:sym typeface="Calibri"/>
                      </a:endParaRPr>
                    </a:p>
                  </a:txBody>
                  <a:tcPr marL="63500" marR="63500" marT="63500" marB="63500"/>
                </a:tc>
                <a:extLst>
                  <a:ext uri="{0D108BD9-81ED-4DB2-BD59-A6C34878D82A}">
                    <a16:rowId xmlns:a16="http://schemas.microsoft.com/office/drawing/2014/main" val="10003"/>
                  </a:ext>
                </a:extLst>
              </a:tr>
              <a:tr h="642875">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solidFill>
                      <a:srgbClr val="999999"/>
                    </a:solidFill>
                  </a:tcPr>
                </a:tc>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Progesterone</a:t>
                      </a:r>
                      <a:endParaRPr sz="1600">
                        <a:latin typeface="Calibri"/>
                        <a:ea typeface="Calibri"/>
                        <a:cs typeface="Calibri"/>
                        <a:sym typeface="Calibri"/>
                      </a:endParaRPr>
                    </a:p>
                  </a:txBody>
                  <a:tcPr marL="63500" marR="63500" marT="63500" marB="63500"/>
                </a:tc>
                <a:tc>
                  <a:txBody>
                    <a:bodyPr/>
                    <a:lstStyle/>
                    <a:p>
                      <a:pPr marL="0" lvl="0" indent="0" algn="ctr" rtl="0">
                        <a:spcBef>
                          <a:spcPts val="0"/>
                        </a:spcBef>
                        <a:spcAft>
                          <a:spcPts val="0"/>
                        </a:spcAft>
                        <a:buNone/>
                      </a:pPr>
                      <a:r>
                        <a:rPr lang="en-US" sz="1600">
                          <a:latin typeface="Calibri"/>
                          <a:ea typeface="Calibri"/>
                          <a:cs typeface="Calibri"/>
                          <a:sym typeface="Calibri"/>
                        </a:rPr>
                        <a:t>dry</a:t>
                      </a:r>
                      <a:endParaRPr sz="1600">
                        <a:latin typeface="Calibri"/>
                        <a:ea typeface="Calibri"/>
                        <a:cs typeface="Calibri"/>
                        <a:sym typeface="Calibri"/>
                      </a:endParaRPr>
                    </a:p>
                  </a:txBody>
                  <a:tcPr marL="63500" marR="63500" marT="63500" marB="63500"/>
                </a:tc>
                <a:extLst>
                  <a:ext uri="{0D108BD9-81ED-4DB2-BD59-A6C34878D82A}">
                    <a16:rowId xmlns:a16="http://schemas.microsoft.com/office/drawing/2014/main" val="10004"/>
                  </a:ext>
                </a:extLst>
              </a:tr>
            </a:tbl>
          </a:graphicData>
        </a:graphic>
      </p:graphicFrame>
      <p:pic>
        <p:nvPicPr>
          <p:cNvPr id="179" name="Google Shape;179;p23"/>
          <p:cNvPicPr preferRelativeResize="0"/>
          <p:nvPr/>
        </p:nvPicPr>
        <p:blipFill rotWithShape="1">
          <a:blip r:embed="rId4">
            <a:alphaModFix/>
          </a:blip>
          <a:srcRect l="3686" r="3686" b="78110"/>
          <a:stretch/>
        </p:blipFill>
        <p:spPr>
          <a:xfrm>
            <a:off x="756425" y="1107500"/>
            <a:ext cx="7631149" cy="15401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4"/>
          <p:cNvSpPr txBox="1"/>
          <p:nvPr/>
        </p:nvSpPr>
        <p:spPr>
          <a:xfrm>
            <a:off x="76200" y="519100"/>
            <a:ext cx="80877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Charting hormonal changes </a:t>
            </a:r>
            <a:endParaRPr sz="3000">
              <a:solidFill>
                <a:srgbClr val="FFFFFF"/>
              </a:solidFill>
              <a:latin typeface="Lexend Thin"/>
              <a:ea typeface="Lexend Thin"/>
              <a:cs typeface="Lexend Thin"/>
              <a:sym typeface="Lexend Thin"/>
            </a:endParaRPr>
          </a:p>
        </p:txBody>
      </p:sp>
      <p:pic>
        <p:nvPicPr>
          <p:cNvPr id="186" name="Google Shape;186;p24" descr="final1-2.png"/>
          <p:cNvPicPr preferRelativeResize="0"/>
          <p:nvPr/>
        </p:nvPicPr>
        <p:blipFill rotWithShape="1">
          <a:blip r:embed="rId3">
            <a:alphaModFix/>
          </a:blip>
          <a:srcRect t="18233"/>
          <a:stretch/>
        </p:blipFill>
        <p:spPr>
          <a:xfrm>
            <a:off x="704850" y="1508125"/>
            <a:ext cx="7640081" cy="52015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92" name="Google Shape;192;p25"/>
          <p:cNvSpPr txBox="1"/>
          <p:nvPr/>
        </p:nvSpPr>
        <p:spPr>
          <a:xfrm>
            <a:off x="381000" y="512750"/>
            <a:ext cx="5682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On your mark, get set, </a:t>
            </a:r>
            <a:r>
              <a:rPr lang="en-US" sz="3000" b="1">
                <a:solidFill>
                  <a:srgbClr val="FFFFFF"/>
                </a:solidFill>
                <a:latin typeface="Lexend"/>
                <a:ea typeface="Lexend"/>
                <a:cs typeface="Lexend"/>
                <a:sym typeface="Lexend"/>
              </a:rPr>
              <a:t>chart</a:t>
            </a:r>
            <a:r>
              <a:rPr lang="en-US" sz="3000">
                <a:solidFill>
                  <a:srgbClr val="FFFFFF"/>
                </a:solidFill>
                <a:latin typeface="Lexend Thin"/>
                <a:ea typeface="Lexend Thin"/>
                <a:cs typeface="Lexend Thin"/>
                <a:sym typeface="Lexend Thin"/>
              </a:rPr>
              <a:t>!</a:t>
            </a:r>
            <a:endParaRPr>
              <a:latin typeface="Lexend Thin"/>
              <a:ea typeface="Lexend Thin"/>
              <a:cs typeface="Lexend Thin"/>
              <a:sym typeface="Lexend Thin"/>
            </a:endParaRPr>
          </a:p>
        </p:txBody>
      </p:sp>
      <p:pic>
        <p:nvPicPr>
          <p:cNvPr id="193" name="Google Shape;193;p25"/>
          <p:cNvPicPr preferRelativeResize="0"/>
          <p:nvPr/>
        </p:nvPicPr>
        <p:blipFill>
          <a:blip r:embed="rId4">
            <a:alphaModFix/>
          </a:blip>
          <a:stretch>
            <a:fillRect/>
          </a:stretch>
        </p:blipFill>
        <p:spPr>
          <a:xfrm>
            <a:off x="471615" y="3441275"/>
            <a:ext cx="8200776" cy="943975"/>
          </a:xfrm>
          <a:prstGeom prst="rect">
            <a:avLst/>
          </a:prstGeom>
          <a:noFill/>
          <a:ln>
            <a:noFill/>
          </a:ln>
        </p:spPr>
      </p:pic>
      <p:pic>
        <p:nvPicPr>
          <p:cNvPr id="194" name="Google Shape;194;p25"/>
          <p:cNvPicPr preferRelativeResize="0"/>
          <p:nvPr/>
        </p:nvPicPr>
        <p:blipFill rotWithShape="1">
          <a:blip r:embed="rId5">
            <a:alphaModFix/>
          </a:blip>
          <a:srcRect r="7390" b="75844"/>
          <a:stretch/>
        </p:blipFill>
        <p:spPr>
          <a:xfrm>
            <a:off x="0" y="1400363"/>
            <a:ext cx="8468476" cy="1478801"/>
          </a:xfrm>
          <a:prstGeom prst="rect">
            <a:avLst/>
          </a:prstGeom>
          <a:noFill/>
          <a:ln>
            <a:noFill/>
          </a:ln>
        </p:spPr>
      </p:pic>
      <p:sp>
        <p:nvSpPr>
          <p:cNvPr id="195" name="Google Shape;195;p25"/>
          <p:cNvSpPr txBox="1"/>
          <p:nvPr/>
        </p:nvSpPr>
        <p:spPr>
          <a:xfrm>
            <a:off x="381000" y="2879175"/>
            <a:ext cx="26316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00FF"/>
                </a:solidFill>
                <a:latin typeface="Caveat"/>
                <a:ea typeface="Caveat"/>
                <a:cs typeface="Caveat"/>
                <a:sym typeface="Caveat"/>
              </a:rPr>
              <a:t>October 30th</a:t>
            </a:r>
            <a:endParaRPr>
              <a:solidFill>
                <a:srgbClr val="FF00FF"/>
              </a:solidFill>
              <a:latin typeface="Caveat"/>
              <a:ea typeface="Caveat"/>
              <a:cs typeface="Caveat"/>
              <a:sym typeface="Caveat"/>
            </a:endParaRPr>
          </a:p>
        </p:txBody>
      </p:sp>
      <p:cxnSp>
        <p:nvCxnSpPr>
          <p:cNvPr id="196" name="Google Shape;196;p25"/>
          <p:cNvCxnSpPr/>
          <p:nvPr/>
        </p:nvCxnSpPr>
        <p:spPr>
          <a:xfrm>
            <a:off x="642825" y="3262950"/>
            <a:ext cx="2100" cy="118500"/>
          </a:xfrm>
          <a:prstGeom prst="straightConnector1">
            <a:avLst/>
          </a:prstGeom>
          <a:noFill/>
          <a:ln w="9525" cap="flat" cmpd="sng">
            <a:solidFill>
              <a:srgbClr val="FF00FF"/>
            </a:solidFill>
            <a:prstDash val="solid"/>
            <a:round/>
            <a:headEnd type="none" w="med" len="med"/>
            <a:tailEnd type="triangle" w="med" len="med"/>
          </a:ln>
        </p:spPr>
      </p:cxnSp>
      <p:sp>
        <p:nvSpPr>
          <p:cNvPr id="197" name="Google Shape;197;p25"/>
          <p:cNvSpPr/>
          <p:nvPr/>
        </p:nvSpPr>
        <p:spPr>
          <a:xfrm>
            <a:off x="522975" y="3765213"/>
            <a:ext cx="241800" cy="296100"/>
          </a:xfrm>
          <a:prstGeom prst="rect">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26"/>
          <p:cNvPicPr preferRelativeResize="0"/>
          <p:nvPr/>
        </p:nvPicPr>
        <p:blipFill rotWithShape="1">
          <a:blip r:embed="rId3">
            <a:alphaModFix/>
          </a:blip>
          <a:srcRect l="390" t="6559" r="44661"/>
          <a:stretch/>
        </p:blipFill>
        <p:spPr>
          <a:xfrm>
            <a:off x="5754035" y="3713555"/>
            <a:ext cx="548680" cy="1482962"/>
          </a:xfrm>
          <a:prstGeom prst="rect">
            <a:avLst/>
          </a:prstGeom>
          <a:noFill/>
          <a:ln>
            <a:noFill/>
          </a:ln>
        </p:spPr>
      </p:pic>
      <p:pic>
        <p:nvPicPr>
          <p:cNvPr id="204" name="Google Shape;204;p26" descr="early puberty.jpg"/>
          <p:cNvPicPr preferRelativeResize="0"/>
          <p:nvPr/>
        </p:nvPicPr>
        <p:blipFill rotWithShape="1">
          <a:blip r:embed="rId4">
            <a:alphaModFix/>
          </a:blip>
          <a:srcRect l="19508" r="962" b="79361"/>
          <a:stretch/>
        </p:blipFill>
        <p:spPr>
          <a:xfrm>
            <a:off x="2461927" y="1365750"/>
            <a:ext cx="6346498" cy="957048"/>
          </a:xfrm>
          <a:prstGeom prst="rect">
            <a:avLst/>
          </a:prstGeom>
          <a:noFill/>
          <a:ln>
            <a:noFill/>
          </a:ln>
        </p:spPr>
      </p:pic>
      <p:pic>
        <p:nvPicPr>
          <p:cNvPr id="205" name="Google Shape;205;p26" descr="early puberty.jpg"/>
          <p:cNvPicPr preferRelativeResize="0"/>
          <p:nvPr/>
        </p:nvPicPr>
        <p:blipFill rotWithShape="1">
          <a:blip r:embed="rId4">
            <a:alphaModFix/>
          </a:blip>
          <a:srcRect t="47024" r="12732" b="33289"/>
          <a:stretch/>
        </p:blipFill>
        <p:spPr>
          <a:xfrm>
            <a:off x="2090526" y="2596475"/>
            <a:ext cx="6717897" cy="880676"/>
          </a:xfrm>
          <a:prstGeom prst="rect">
            <a:avLst/>
          </a:prstGeom>
          <a:noFill/>
          <a:ln>
            <a:noFill/>
          </a:ln>
        </p:spPr>
      </p:pic>
      <p:sp>
        <p:nvSpPr>
          <p:cNvPr id="206" name="Google Shape;206;p26"/>
          <p:cNvSpPr txBox="1"/>
          <p:nvPr/>
        </p:nvSpPr>
        <p:spPr>
          <a:xfrm>
            <a:off x="194352" y="564725"/>
            <a:ext cx="8125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a:solidFill>
                  <a:schemeClr val="lt1"/>
                </a:solidFill>
                <a:latin typeface="Lexend Thin"/>
                <a:ea typeface="Lexend Thin"/>
                <a:cs typeface="Lexend Thin"/>
                <a:sym typeface="Lexend Thin"/>
              </a:rPr>
              <a:t>Making sense of your cycle in puberty</a:t>
            </a:r>
            <a:endParaRPr>
              <a:latin typeface="Lexend Thin"/>
              <a:ea typeface="Lexend Thin"/>
              <a:cs typeface="Lexend Thin"/>
              <a:sym typeface="Lexend Thin"/>
            </a:endParaRPr>
          </a:p>
        </p:txBody>
      </p:sp>
      <p:sp>
        <p:nvSpPr>
          <p:cNvPr id="207" name="Google Shape;207;p26"/>
          <p:cNvSpPr/>
          <p:nvPr/>
        </p:nvSpPr>
        <p:spPr>
          <a:xfrm>
            <a:off x="2453400" y="1371125"/>
            <a:ext cx="6346500" cy="9222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6"/>
          <p:cNvSpPr/>
          <p:nvPr/>
        </p:nvSpPr>
        <p:spPr>
          <a:xfrm>
            <a:off x="2082425" y="2559175"/>
            <a:ext cx="6717900" cy="889800"/>
          </a:xfrm>
          <a:prstGeom prst="rect">
            <a:avLst/>
          </a:prstGeom>
          <a:noFill/>
          <a:ln w="762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 name="Google Shape;209;p26"/>
          <p:cNvPicPr preferRelativeResize="0"/>
          <p:nvPr/>
        </p:nvPicPr>
        <p:blipFill rotWithShape="1">
          <a:blip r:embed="rId3">
            <a:alphaModFix/>
          </a:blip>
          <a:srcRect t="6559" r="36159"/>
          <a:stretch/>
        </p:blipFill>
        <p:spPr>
          <a:xfrm>
            <a:off x="2756186" y="3713555"/>
            <a:ext cx="637432" cy="1482962"/>
          </a:xfrm>
          <a:prstGeom prst="rect">
            <a:avLst/>
          </a:prstGeom>
          <a:noFill/>
          <a:ln>
            <a:noFill/>
          </a:ln>
        </p:spPr>
      </p:pic>
      <p:pic>
        <p:nvPicPr>
          <p:cNvPr id="210" name="Google Shape;210;p26"/>
          <p:cNvPicPr preferRelativeResize="0"/>
          <p:nvPr/>
        </p:nvPicPr>
        <p:blipFill rotWithShape="1">
          <a:blip r:embed="rId3">
            <a:alphaModFix/>
          </a:blip>
          <a:srcRect t="6559" r="45051"/>
          <a:stretch/>
        </p:blipFill>
        <p:spPr>
          <a:xfrm>
            <a:off x="5265976" y="3713544"/>
            <a:ext cx="548680" cy="1482962"/>
          </a:xfrm>
          <a:prstGeom prst="rect">
            <a:avLst/>
          </a:prstGeom>
          <a:noFill/>
          <a:ln>
            <a:noFill/>
          </a:ln>
        </p:spPr>
      </p:pic>
      <p:pic>
        <p:nvPicPr>
          <p:cNvPr id="211" name="Google Shape;211;p26"/>
          <p:cNvPicPr preferRelativeResize="0"/>
          <p:nvPr/>
        </p:nvPicPr>
        <p:blipFill rotWithShape="1">
          <a:blip r:embed="rId3">
            <a:alphaModFix/>
          </a:blip>
          <a:srcRect t="6559" r="45051"/>
          <a:stretch/>
        </p:blipFill>
        <p:spPr>
          <a:xfrm>
            <a:off x="3651815" y="3713555"/>
            <a:ext cx="548680" cy="1482962"/>
          </a:xfrm>
          <a:prstGeom prst="rect">
            <a:avLst/>
          </a:prstGeom>
          <a:noFill/>
          <a:ln>
            <a:noFill/>
          </a:ln>
        </p:spPr>
      </p:pic>
      <p:sp>
        <p:nvSpPr>
          <p:cNvPr id="212" name="Google Shape;212;p26"/>
          <p:cNvSpPr/>
          <p:nvPr/>
        </p:nvSpPr>
        <p:spPr>
          <a:xfrm>
            <a:off x="1768200" y="3753525"/>
            <a:ext cx="7031700" cy="1483200"/>
          </a:xfrm>
          <a:prstGeom prst="rect">
            <a:avLst/>
          </a:prstGeom>
          <a:noFill/>
          <a:ln w="76200" cap="flat" cmpd="sng">
            <a:solidFill>
              <a:srgbClr val="F6BD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3" name="Google Shape;213;p26"/>
          <p:cNvPicPr preferRelativeResize="0"/>
          <p:nvPr/>
        </p:nvPicPr>
        <p:blipFill rotWithShape="1">
          <a:blip r:embed="rId5">
            <a:alphaModFix/>
          </a:blip>
          <a:srcRect l="2382" t="64096" r="3437" b="4040"/>
          <a:stretch/>
        </p:blipFill>
        <p:spPr>
          <a:xfrm>
            <a:off x="1018216" y="5513088"/>
            <a:ext cx="8125784" cy="1030550"/>
          </a:xfrm>
          <a:prstGeom prst="rect">
            <a:avLst/>
          </a:prstGeom>
          <a:noFill/>
          <a:ln>
            <a:noFill/>
          </a:ln>
        </p:spPr>
      </p:pic>
      <p:sp>
        <p:nvSpPr>
          <p:cNvPr id="214" name="Google Shape;214;p26"/>
          <p:cNvSpPr txBox="1"/>
          <p:nvPr/>
        </p:nvSpPr>
        <p:spPr>
          <a:xfrm>
            <a:off x="0" y="1252350"/>
            <a:ext cx="2631600" cy="91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00FF"/>
                </a:solidFill>
                <a:latin typeface="Caveat"/>
                <a:ea typeface="Caveat"/>
                <a:cs typeface="Caveat"/>
                <a:sym typeface="Caveat"/>
              </a:rPr>
              <a:t>What it looks like in the ovary (follicles trying)</a:t>
            </a:r>
            <a:endParaRPr>
              <a:solidFill>
                <a:srgbClr val="FF00FF"/>
              </a:solidFill>
              <a:latin typeface="Caveat"/>
              <a:ea typeface="Caveat"/>
              <a:cs typeface="Caveat"/>
              <a:sym typeface="Caveat"/>
            </a:endParaRPr>
          </a:p>
        </p:txBody>
      </p:sp>
      <p:cxnSp>
        <p:nvCxnSpPr>
          <p:cNvPr id="215" name="Google Shape;215;p26"/>
          <p:cNvCxnSpPr/>
          <p:nvPr/>
        </p:nvCxnSpPr>
        <p:spPr>
          <a:xfrm>
            <a:off x="2066350" y="1851375"/>
            <a:ext cx="1108800" cy="10200"/>
          </a:xfrm>
          <a:prstGeom prst="straightConnector1">
            <a:avLst/>
          </a:prstGeom>
          <a:noFill/>
          <a:ln w="9525" cap="flat" cmpd="sng">
            <a:solidFill>
              <a:srgbClr val="FF00FF"/>
            </a:solidFill>
            <a:prstDash val="solid"/>
            <a:round/>
            <a:headEnd type="none" w="med" len="med"/>
            <a:tailEnd type="triangle" w="med" len="med"/>
          </a:ln>
        </p:spPr>
      </p:cxnSp>
      <p:sp>
        <p:nvSpPr>
          <p:cNvPr id="216" name="Google Shape;216;p26"/>
          <p:cNvSpPr txBox="1"/>
          <p:nvPr/>
        </p:nvSpPr>
        <p:spPr>
          <a:xfrm>
            <a:off x="0" y="2479075"/>
            <a:ext cx="1882500" cy="91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FF00FF"/>
                </a:solidFill>
                <a:latin typeface="Caveat"/>
                <a:ea typeface="Caveat"/>
                <a:cs typeface="Caveat"/>
                <a:sym typeface="Caveat"/>
              </a:rPr>
              <a:t>Small follicles produce only little rises in Estrogen</a:t>
            </a:r>
            <a:endParaRPr>
              <a:solidFill>
                <a:srgbClr val="FF00FF"/>
              </a:solidFill>
              <a:latin typeface="Caveat"/>
              <a:ea typeface="Caveat"/>
              <a:cs typeface="Caveat"/>
              <a:sym typeface="Caveat"/>
            </a:endParaRPr>
          </a:p>
        </p:txBody>
      </p:sp>
      <p:sp>
        <p:nvSpPr>
          <p:cNvPr id="217" name="Google Shape;217;p26"/>
          <p:cNvSpPr txBox="1"/>
          <p:nvPr/>
        </p:nvSpPr>
        <p:spPr>
          <a:xfrm>
            <a:off x="152400" y="3801100"/>
            <a:ext cx="1882500" cy="918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900">
                <a:solidFill>
                  <a:srgbClr val="FF00FF"/>
                </a:solidFill>
                <a:latin typeface="Caveat"/>
                <a:ea typeface="Caveat"/>
                <a:cs typeface="Caveat"/>
                <a:sym typeface="Caveat"/>
              </a:rPr>
              <a:t>Little Estrogen causes cervix to produce little </a:t>
            </a:r>
            <a:endParaRPr sz="1900">
              <a:solidFill>
                <a:srgbClr val="FF00FF"/>
              </a:solidFill>
              <a:latin typeface="Caveat"/>
              <a:ea typeface="Caveat"/>
              <a:cs typeface="Caveat"/>
              <a:sym typeface="Caveat"/>
            </a:endParaRPr>
          </a:p>
          <a:p>
            <a:pPr marL="0" lvl="0" indent="0" algn="l" rtl="0">
              <a:lnSpc>
                <a:spcPct val="110000"/>
              </a:lnSpc>
              <a:spcBef>
                <a:spcPts val="0"/>
              </a:spcBef>
              <a:spcAft>
                <a:spcPts val="0"/>
              </a:spcAft>
              <a:buClr>
                <a:schemeClr val="dk1"/>
              </a:buClr>
              <a:buSzPts val="1100"/>
              <a:buFont typeface="Arial"/>
              <a:buNone/>
            </a:pPr>
            <a:r>
              <a:rPr lang="en-US" sz="1900">
                <a:solidFill>
                  <a:srgbClr val="FF00FF"/>
                </a:solidFill>
                <a:latin typeface="Caveat"/>
                <a:ea typeface="Caveat"/>
                <a:cs typeface="Caveat"/>
                <a:sym typeface="Caveat"/>
              </a:rPr>
              <a:t>cervical fluid. </a:t>
            </a:r>
            <a:endParaRPr sz="2600">
              <a:solidFill>
                <a:srgbClr val="FF00FF"/>
              </a:solidFill>
              <a:latin typeface="Caveat"/>
              <a:ea typeface="Caveat"/>
              <a:cs typeface="Caveat"/>
              <a:sym typeface="Caveat"/>
            </a:endParaRPr>
          </a:p>
        </p:txBody>
      </p:sp>
      <p:sp>
        <p:nvSpPr>
          <p:cNvPr id="218" name="Google Shape;218;p26"/>
          <p:cNvSpPr txBox="1"/>
          <p:nvPr/>
        </p:nvSpPr>
        <p:spPr>
          <a:xfrm>
            <a:off x="0" y="5665513"/>
            <a:ext cx="1882500" cy="91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a:solidFill>
                  <a:srgbClr val="FF00FF"/>
                </a:solidFill>
                <a:latin typeface="Caveat"/>
                <a:ea typeface="Caveat"/>
                <a:cs typeface="Caveat"/>
                <a:sym typeface="Caveat"/>
              </a:rPr>
              <a:t>Biomarkers</a:t>
            </a:r>
            <a:endParaRPr sz="1900">
              <a:solidFill>
                <a:srgbClr val="FF00FF"/>
              </a:solidFill>
              <a:latin typeface="Caveat"/>
              <a:ea typeface="Caveat"/>
              <a:cs typeface="Caveat"/>
              <a:sym typeface="Caveat"/>
            </a:endParaRPr>
          </a:p>
          <a:p>
            <a:pPr marL="0" lvl="0" indent="0" algn="l" rtl="0">
              <a:spcBef>
                <a:spcPts val="0"/>
              </a:spcBef>
              <a:spcAft>
                <a:spcPts val="0"/>
              </a:spcAft>
              <a:buNone/>
            </a:pPr>
            <a:r>
              <a:rPr lang="en-US" sz="1900">
                <a:solidFill>
                  <a:srgbClr val="FF00FF"/>
                </a:solidFill>
                <a:latin typeface="Caveat"/>
                <a:ea typeface="Caveat"/>
                <a:cs typeface="Caveat"/>
                <a:sym typeface="Caveat"/>
              </a:rPr>
              <a:t>observed:</a:t>
            </a:r>
            <a:endParaRPr sz="1900">
              <a:solidFill>
                <a:srgbClr val="FF00FF"/>
              </a:solidFill>
              <a:latin typeface="Caveat"/>
              <a:ea typeface="Caveat"/>
              <a:cs typeface="Caveat"/>
              <a:sym typeface="Caveat"/>
            </a:endParaRPr>
          </a:p>
        </p:txBody>
      </p:sp>
      <p:cxnSp>
        <p:nvCxnSpPr>
          <p:cNvPr id="219" name="Google Shape;219;p26"/>
          <p:cNvCxnSpPr/>
          <p:nvPr/>
        </p:nvCxnSpPr>
        <p:spPr>
          <a:xfrm>
            <a:off x="3074900" y="5236725"/>
            <a:ext cx="0" cy="339900"/>
          </a:xfrm>
          <a:prstGeom prst="straightConnector1">
            <a:avLst/>
          </a:prstGeom>
          <a:noFill/>
          <a:ln w="9525" cap="flat" cmpd="sng">
            <a:solidFill>
              <a:srgbClr val="FF00FF"/>
            </a:solidFill>
            <a:prstDash val="solid"/>
            <a:round/>
            <a:headEnd type="none" w="med" len="med"/>
            <a:tailEnd type="triangle" w="med" len="med"/>
          </a:ln>
        </p:spPr>
      </p:cxnSp>
      <p:cxnSp>
        <p:nvCxnSpPr>
          <p:cNvPr id="220" name="Google Shape;220;p26"/>
          <p:cNvCxnSpPr/>
          <p:nvPr/>
        </p:nvCxnSpPr>
        <p:spPr>
          <a:xfrm>
            <a:off x="3992875" y="5236725"/>
            <a:ext cx="0" cy="339900"/>
          </a:xfrm>
          <a:prstGeom prst="straightConnector1">
            <a:avLst/>
          </a:prstGeom>
          <a:noFill/>
          <a:ln w="9525" cap="flat" cmpd="sng">
            <a:solidFill>
              <a:srgbClr val="FF00FF"/>
            </a:solidFill>
            <a:prstDash val="solid"/>
            <a:round/>
            <a:headEnd type="none" w="med" len="med"/>
            <a:tailEnd type="triangle" w="med" len="med"/>
          </a:ln>
        </p:spPr>
      </p:cxnSp>
      <p:cxnSp>
        <p:nvCxnSpPr>
          <p:cNvPr id="221" name="Google Shape;221;p26"/>
          <p:cNvCxnSpPr/>
          <p:nvPr/>
        </p:nvCxnSpPr>
        <p:spPr>
          <a:xfrm>
            <a:off x="5540313" y="5236725"/>
            <a:ext cx="0" cy="339900"/>
          </a:xfrm>
          <a:prstGeom prst="straightConnector1">
            <a:avLst/>
          </a:prstGeom>
          <a:noFill/>
          <a:ln w="9525" cap="flat" cmpd="sng">
            <a:solidFill>
              <a:srgbClr val="FF00FF"/>
            </a:solidFill>
            <a:prstDash val="solid"/>
            <a:round/>
            <a:headEnd type="none" w="med" len="med"/>
            <a:tailEnd type="triangle" w="med" len="med"/>
          </a:ln>
        </p:spPr>
      </p:cxnSp>
      <p:cxnSp>
        <p:nvCxnSpPr>
          <p:cNvPr id="222" name="Google Shape;222;p26"/>
          <p:cNvCxnSpPr/>
          <p:nvPr/>
        </p:nvCxnSpPr>
        <p:spPr>
          <a:xfrm>
            <a:off x="6028363" y="5236725"/>
            <a:ext cx="0" cy="339900"/>
          </a:xfrm>
          <a:prstGeom prst="straightConnector1">
            <a:avLst/>
          </a:prstGeom>
          <a:noFill/>
          <a:ln w="9525" cap="flat" cmpd="sng">
            <a:solidFill>
              <a:srgbClr val="FF00FF"/>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7"/>
          <p:cNvSpPr txBox="1">
            <a:spLocks noGrp="1"/>
          </p:cNvSpPr>
          <p:nvPr>
            <p:ph type="title"/>
          </p:nvPr>
        </p:nvSpPr>
        <p:spPr>
          <a:xfrm>
            <a:off x="206550" y="303800"/>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Charting Worksheet</a:t>
            </a:r>
            <a:endParaRPr>
              <a:latin typeface="Lexend Thin"/>
              <a:ea typeface="Lexend Thin"/>
              <a:cs typeface="Lexend Thin"/>
              <a:sym typeface="Lexend Thin"/>
            </a:endParaRPr>
          </a:p>
          <a:p>
            <a:pPr marL="0" lvl="0" indent="0" algn="l" rtl="0">
              <a:spcBef>
                <a:spcPts val="0"/>
              </a:spcBef>
              <a:spcAft>
                <a:spcPts val="0"/>
              </a:spcAft>
              <a:buNone/>
            </a:pPr>
            <a:endParaRPr/>
          </a:p>
        </p:txBody>
      </p:sp>
      <p:pic>
        <p:nvPicPr>
          <p:cNvPr id="229" name="Google Shape;229;p27"/>
          <p:cNvPicPr preferRelativeResize="0"/>
          <p:nvPr/>
        </p:nvPicPr>
        <p:blipFill>
          <a:blip r:embed="rId3">
            <a:alphaModFix/>
          </a:blip>
          <a:stretch>
            <a:fillRect/>
          </a:stretch>
        </p:blipFill>
        <p:spPr>
          <a:xfrm>
            <a:off x="804075" y="1241951"/>
            <a:ext cx="7254550" cy="56160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33"/>
        <p:cNvGrpSpPr/>
        <p:nvPr/>
      </p:nvGrpSpPr>
      <p:grpSpPr>
        <a:xfrm>
          <a:off x="0" y="0"/>
          <a:ext cx="0" cy="0"/>
          <a:chOff x="0" y="0"/>
          <a:chExt cx="0" cy="0"/>
        </a:xfrm>
      </p:grpSpPr>
      <p:pic>
        <p:nvPicPr>
          <p:cNvPr id="234" name="Google Shape;234;p28"/>
          <p:cNvPicPr preferRelativeResize="0"/>
          <p:nvPr/>
        </p:nvPicPr>
        <p:blipFill rotWithShape="1">
          <a:blip r:embed="rId3">
            <a:alphaModFix/>
          </a:blip>
          <a:srcRect l="3331" r="1202"/>
          <a:stretch/>
        </p:blipFill>
        <p:spPr>
          <a:xfrm>
            <a:off x="214750" y="552125"/>
            <a:ext cx="8835324" cy="6878000"/>
          </a:xfrm>
          <a:prstGeom prst="rect">
            <a:avLst/>
          </a:prstGeom>
          <a:noFill/>
          <a:ln>
            <a:noFill/>
          </a:ln>
        </p:spPr>
      </p:pic>
      <p:sp>
        <p:nvSpPr>
          <p:cNvPr id="235" name="Google Shape;235;p2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36" name="Google Shape;236;p28"/>
          <p:cNvSpPr txBox="1"/>
          <p:nvPr/>
        </p:nvSpPr>
        <p:spPr>
          <a:xfrm>
            <a:off x="923125" y="130350"/>
            <a:ext cx="31524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700" u="sng">
                <a:solidFill>
                  <a:schemeClr val="dk1"/>
                </a:solidFill>
                <a:latin typeface="Caveat"/>
                <a:ea typeface="Caveat"/>
                <a:cs typeface="Caveat"/>
                <a:sym typeface="Caveat"/>
              </a:rPr>
              <a:t>teenFEMM Chart  </a:t>
            </a:r>
            <a:endParaRPr sz="2700" u="sng">
              <a:solidFill>
                <a:schemeClr val="dk1"/>
              </a:solidFill>
              <a:latin typeface="Caveat"/>
              <a:ea typeface="Caveat"/>
              <a:cs typeface="Caveat"/>
              <a:sym typeface="Cave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0"/>
        <p:cNvGrpSpPr/>
        <p:nvPr/>
      </p:nvGrpSpPr>
      <p:grpSpPr>
        <a:xfrm>
          <a:off x="0" y="0"/>
          <a:ext cx="0" cy="0"/>
          <a:chOff x="0" y="0"/>
          <a:chExt cx="0" cy="0"/>
        </a:xfrm>
      </p:grpSpPr>
      <p:sp>
        <p:nvSpPr>
          <p:cNvPr id="241" name="Google Shape;241;p2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42" name="Google Shape;242;p29"/>
          <p:cNvSpPr txBox="1"/>
          <p:nvPr/>
        </p:nvSpPr>
        <p:spPr>
          <a:xfrm>
            <a:off x="381000" y="512750"/>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pic>
        <p:nvPicPr>
          <p:cNvPr id="243" name="Google Shape;243;p29"/>
          <p:cNvPicPr preferRelativeResize="0"/>
          <p:nvPr/>
        </p:nvPicPr>
        <p:blipFill>
          <a:blip r:embed="rId4">
            <a:alphaModFix/>
          </a:blip>
          <a:stretch>
            <a:fillRect/>
          </a:stretch>
        </p:blipFill>
        <p:spPr>
          <a:xfrm>
            <a:off x="230150" y="1219250"/>
            <a:ext cx="8820694" cy="5121225"/>
          </a:xfrm>
          <a:prstGeom prst="rect">
            <a:avLst/>
          </a:prstGeom>
          <a:noFill/>
          <a:ln>
            <a:noFill/>
          </a:ln>
        </p:spPr>
      </p:pic>
      <p:sp>
        <p:nvSpPr>
          <p:cNvPr id="244" name="Google Shape;244;p29"/>
          <p:cNvSpPr txBox="1"/>
          <p:nvPr/>
        </p:nvSpPr>
        <p:spPr>
          <a:xfrm>
            <a:off x="3796975" y="3379025"/>
            <a:ext cx="4111200" cy="48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rgbClr val="FF00FF"/>
                </a:solidFill>
                <a:latin typeface="Caveat"/>
                <a:ea typeface="Caveat"/>
                <a:cs typeface="Caveat"/>
                <a:sym typeface="Caveat"/>
              </a:rPr>
              <a:t>Seriously, you have to admit that’s pretty cool!</a:t>
            </a:r>
            <a:endParaRPr sz="1800">
              <a:solidFill>
                <a:srgbClr val="FF00FF"/>
              </a:solidFill>
              <a:latin typeface="Caveat"/>
              <a:ea typeface="Caveat"/>
              <a:cs typeface="Caveat"/>
              <a:sym typeface="Cave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248"/>
        <p:cNvGrpSpPr/>
        <p:nvPr/>
      </p:nvGrpSpPr>
      <p:grpSpPr>
        <a:xfrm>
          <a:off x="0" y="0"/>
          <a:ext cx="0" cy="0"/>
          <a:chOff x="0" y="0"/>
          <a:chExt cx="0" cy="0"/>
        </a:xfrm>
      </p:grpSpPr>
      <p:sp>
        <p:nvSpPr>
          <p:cNvPr id="249" name="Google Shape;249;p3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50" name="Google Shape;250;p30"/>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251" name="Google Shape;251;p30"/>
          <p:cNvSpPr txBox="1"/>
          <p:nvPr/>
        </p:nvSpPr>
        <p:spPr>
          <a:xfrm>
            <a:off x="5584200" y="6371675"/>
            <a:ext cx="3559800" cy="4806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0"/>
              </a:spcBef>
              <a:spcAft>
                <a:spcPts val="0"/>
              </a:spcAft>
              <a:buNone/>
            </a:pPr>
            <a:r>
              <a:rPr lang="en-US" sz="1000">
                <a:solidFill>
                  <a:schemeClr val="lt1"/>
                </a:solidFill>
              </a:rPr>
              <a:t>© FEMM Foundation, Inc. All rights reserved.</a:t>
            </a:r>
            <a:endParaRPr sz="1000">
              <a:solidFill>
                <a:schemeClr val="lt1"/>
              </a:solidFill>
            </a:endParaRPr>
          </a:p>
        </p:txBody>
      </p:sp>
      <p:sp>
        <p:nvSpPr>
          <p:cNvPr id="252" name="Google Shape;252;p30"/>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53" name="Google Shape;253;p30"/>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254" name="Google Shape;254;p3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1863</Words>
  <Application>Microsoft Office PowerPoint</Application>
  <PresentationFormat>On-screen Show (4:3)</PresentationFormat>
  <Paragraphs>98</Paragraphs>
  <Slides>15</Slides>
  <Notes>15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15</vt:i4>
      </vt:variant>
    </vt:vector>
  </HeadingPairs>
  <TitlesOfParts>
    <vt:vector size="25" baseType="lpstr">
      <vt:lpstr>Caveat</vt:lpstr>
      <vt:lpstr>Lexend Thin</vt:lpstr>
      <vt:lpstr>Lexend</vt:lpstr>
      <vt:lpstr>Arial</vt:lpstr>
      <vt:lpstr>Calibri</vt:lpstr>
      <vt:lpstr>Lexend Medium</vt:lpstr>
      <vt:lpstr>3_femmtrial</vt:lpstr>
      <vt:lpstr>4_FEMM Powerpoint_VER02</vt:lpstr>
      <vt:lpstr>5_femmtrial</vt:lpstr>
      <vt:lpstr>6_femmtrial</vt:lpstr>
      <vt:lpstr>Grade 7</vt:lpstr>
      <vt:lpstr>PowerPoint Presentation</vt:lpstr>
      <vt:lpstr>PowerPoint Presentation</vt:lpstr>
      <vt:lpstr>PowerPoint Presentation</vt:lpstr>
      <vt:lpstr>PowerPoint Presentation</vt:lpstr>
      <vt:lpstr>Charting the cycle | Biomarkers</vt:lpstr>
      <vt:lpstr>Worksheet | Learning to Chart Hormones</vt:lpstr>
      <vt:lpstr>PowerPoint Presentation</vt:lpstr>
      <vt:lpstr>PowerPoint Presentation</vt:lpstr>
      <vt:lpstr>PowerPoint Presentation</vt:lpstr>
      <vt:lpstr>PowerPoint Presentation</vt:lpstr>
      <vt:lpstr>Charting Worksheet </vt:lpstr>
      <vt:lpstr>PowerPoint Presentation</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2024-11-19T06:07:33Z</dcterms:modified>
</cp:coreProperties>
</file>