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8" r:id="rId1"/>
    <p:sldMasterId id="2147483659" r:id="rId2"/>
    <p:sldMasterId id="2147483660" r:id="rId3"/>
    <p:sldMasterId id="2147483661" r:id="rId4"/>
    <p:sldMasterId id="2147483662" r:id="rId5"/>
  </p:sldMasterIdLst>
  <p:notesMasterIdLst>
    <p:notesMasterId r:id="rId2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Lst>
  <p:sldSz cx="9144000" cy="6858000" type="screen4x3"/>
  <p:notesSz cx="6858000" cy="9144000"/>
  <p:embeddedFontLst>
    <p:embeddedFont>
      <p:font typeface="Caveat" pitchFamily="2" charset="0"/>
      <p:regular r:id="rId24"/>
      <p:bold r:id="rId25"/>
    </p:embeddedFont>
    <p:embeddedFont>
      <p:font typeface="Comfortaa" pitchFamily="2" charset="0"/>
      <p:regular r:id="rId26"/>
      <p:bold r:id="rId27"/>
    </p:embeddedFont>
    <p:embeddedFont>
      <p:font typeface="Lexend" pitchFamily="2" charset="0"/>
      <p:regular r:id="rId28"/>
      <p:bold r:id="rId29"/>
    </p:embeddedFont>
    <p:embeddedFont>
      <p:font typeface="Lexend Medium" pitchFamily="2" charset="0"/>
      <p:regular r:id="rId30"/>
      <p:bold r:id="rId31"/>
    </p:embeddedFont>
    <p:embeddedFont>
      <p:font typeface="Lexend SemiBold" pitchFamily="2" charset="0"/>
      <p:regular r:id="rId32"/>
      <p:bold r:id="rId33"/>
    </p:embeddedFont>
    <p:embeddedFont>
      <p:font typeface="Lexend Thin" pitchFamily="2" charset="0"/>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45EE8C7-059F-4674-95E0-53EC2483AEDE}">
  <a:tblStyle styleId="{745EE8C7-059F-4674-95E0-53EC2483AEDE}"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037" y="62"/>
      </p:cViewPr>
      <p:guideLst>
        <p:guide orient="horz"/>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font" Target="fonts/font11.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3.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d19bdfc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g2d19bdfc4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d1ec063d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1 (5 minutes): </a:t>
            </a:r>
            <a:r>
              <a:rPr lang="en-US" sz="1300" b="1" i="1">
                <a:solidFill>
                  <a:srgbClr val="757AA8"/>
                </a:solidFill>
                <a:latin typeface="Calibri"/>
                <a:ea typeface="Calibri"/>
                <a:cs typeface="Calibri"/>
                <a:sym typeface="Calibri"/>
              </a:rPr>
              <a:t>Meet Amira and Faizah</a:t>
            </a:r>
            <a:endParaRPr sz="1300" i="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this lesson, we are going to look at another chart that would be very normal for a girl during puberty who is closer to menstruating for the first time and we’ll meet a girl named Amira.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rgbClr val="757AA8"/>
                </a:solidFill>
                <a:latin typeface="Calibri"/>
                <a:ea typeface="Calibri"/>
                <a:cs typeface="Calibri"/>
                <a:sym typeface="Calibri"/>
              </a:rPr>
              <a:t>Meet Amira and Faizah</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Amira is 12 years old and just started 7th grade. She has never charted before. But, one day, she found a chart in the bedroom that she shares with her sister, Faizah. Faizah learned about teenFEMM at school and had already started to chart. Faizah is a year older and has already had her first period. Amira is really close with Faizah (even though they fight… a lot!) and thinks that pretty much everything Faizah does is cool. So, Amira wants to know everything about her body, too, and what all of the changes she is seeing mean. </a:t>
            </a:r>
            <a:br>
              <a:rPr lang="en-US" sz="1300" i="1">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When Amira asked Faizah about her chart, Faizah explained everything. Their mom came into their room and the three of them had a great chat. Faizah explained that, when she was first learning to chart, there were times where she wondered if it was even worth it to chart! She felt like nothing was changing. Then she started to notice more changes. Faizah told Amira that it’s important not to give up and that it’s worth it to get into the habit of charting to see how everything is developing. </a:t>
            </a:r>
            <a:endParaRPr sz="14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112" name="Google Shape;112;g2d1ec063d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0f53117e73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0f53117e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2 (10 minutes): Worksheet: Amira and Faizah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the</a:t>
            </a:r>
            <a:r>
              <a:rPr lang="en-US" sz="1300" b="1" i="1">
                <a:solidFill>
                  <a:srgbClr val="757AA8"/>
                </a:solidFill>
                <a:latin typeface="Calibri"/>
                <a:ea typeface="Calibri"/>
                <a:cs typeface="Calibri"/>
                <a:sym typeface="Calibri"/>
              </a:rPr>
              <a:t> </a:t>
            </a:r>
            <a:r>
              <a:rPr lang="en-US" sz="1300" i="1">
                <a:solidFill>
                  <a:srgbClr val="757AA8"/>
                </a:solidFill>
                <a:latin typeface="Calibri"/>
                <a:ea typeface="Calibri"/>
                <a:cs typeface="Calibri"/>
                <a:sym typeface="Calibri"/>
              </a:rPr>
              <a:t>Worksheet: Amira and Faizah.</a:t>
            </a:r>
            <a:r>
              <a:rPr lang="en-US" sz="1300" b="1">
                <a:solidFill>
                  <a:srgbClr val="757AA8"/>
                </a:solidFill>
                <a:latin typeface="Calibri"/>
                <a:ea typeface="Calibri"/>
                <a:cs typeface="Calibri"/>
                <a:sym typeface="Calibri"/>
              </a:rPr>
              <a:t> </a:t>
            </a:r>
            <a:r>
              <a:rPr lang="en-US" sz="1300">
                <a:solidFill>
                  <a:schemeClr val="dk1"/>
                </a:solidFill>
                <a:latin typeface="Calibri"/>
                <a:ea typeface="Calibri"/>
                <a:cs typeface="Calibri"/>
                <a:sym typeface="Calibri"/>
              </a:rPr>
              <a:t>Let’s try to chart what Amira might be starting to see. On your worksheet, draw the levels of estrogen and progesterone, based on what we see in the ovary. Then, fill in Amira’s chart.</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Give students a couple of minutes to complete the first page of their worksheet.</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puberty, as your brain is learning to communicate with your ovaries more, this produces small rises in </a:t>
            </a:r>
            <a:r>
              <a:rPr lang="en-US" sz="1300" b="1" i="1">
                <a:solidFill>
                  <a:schemeClr val="dk1"/>
                </a:solidFill>
                <a:latin typeface="Calibri"/>
                <a:ea typeface="Calibri"/>
                <a:cs typeface="Calibri"/>
                <a:sym typeface="Calibri"/>
              </a:rPr>
              <a:t>estrogen</a:t>
            </a:r>
            <a:r>
              <a:rPr lang="en-US" sz="1300">
                <a:solidFill>
                  <a:schemeClr val="dk1"/>
                </a:solidFill>
                <a:latin typeface="Calibri"/>
                <a:ea typeface="Calibri"/>
                <a:cs typeface="Calibri"/>
                <a:sym typeface="Calibri"/>
              </a:rPr>
              <a:t>, while progesterone stays the same. Remember: progesterone is produced after we ovulate. So, no ovulation, no progesterone. However, these small rises in estrogen happening in the ovary, as the follicle starts to grow are important. It indicates that the body is strengthening its brain-ovary communication, which we call the </a:t>
            </a:r>
            <a:r>
              <a:rPr lang="en-US" sz="1300" i="1">
                <a:solidFill>
                  <a:schemeClr val="dk1"/>
                </a:solidFill>
                <a:latin typeface="Calibri"/>
                <a:ea typeface="Calibri"/>
                <a:cs typeface="Calibri"/>
                <a:sym typeface="Calibri"/>
              </a:rPr>
              <a:t>hormonal axis</a:t>
            </a:r>
            <a:r>
              <a:rPr lang="en-US" sz="1300">
                <a:solidFill>
                  <a:schemeClr val="dk1"/>
                </a:solidFill>
                <a:latin typeface="Calibri"/>
                <a:ea typeface="Calibri"/>
                <a:cs typeface="Calibri"/>
                <a:sym typeface="Calibri"/>
              </a:rPr>
              <a:t>. </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20" name="Google Shape;120;g20f53117e73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3</a:t>
            </a:fld>
            <a:endParaRPr sz="1400">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27f395924c_0_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27f395924c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Based on this slight rise of estrogen in her body, what would Amira’s hormones look like?  </a:t>
            </a:r>
            <a:r>
              <a:rPr lang="en-US" sz="1300" i="1">
                <a:solidFill>
                  <a:schemeClr val="dk1"/>
                </a:solidFill>
                <a:latin typeface="Calibri"/>
                <a:ea typeface="Calibri"/>
                <a:cs typeface="Calibri"/>
                <a:sym typeface="Calibri"/>
              </a:rPr>
              <a:t>Graph is showing a straight line for progesterone and a slightly wavy line for estrogen. </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For Amira, this slight rise in estrogen would mean that she would see or feel crumbly, pasty mucus, which she would chart with the color</a:t>
            </a:r>
            <a:r>
              <a:rPr lang="en-US" sz="1300" i="1">
                <a:solidFill>
                  <a:schemeClr val="dk1"/>
                </a:solidFill>
                <a:latin typeface="Calibri"/>
                <a:ea typeface="Calibri"/>
                <a:cs typeface="Calibri"/>
                <a:sym typeface="Calibri"/>
              </a:rPr>
              <a:t> yellow</a:t>
            </a:r>
            <a:r>
              <a:rPr lang="en-US" sz="1300">
                <a:solidFill>
                  <a:schemeClr val="dk1"/>
                </a:solidFill>
                <a:latin typeface="Calibri"/>
                <a:ea typeface="Calibri"/>
                <a:cs typeface="Calibri"/>
                <a:sym typeface="Calibri"/>
              </a:rPr>
              <a:t>. Her chart would look something like this:</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br>
              <a:rPr lang="en-US" sz="1300" i="1">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30" name="Google Shape;130;g227f395924c_0_46: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4</a:t>
            </a:fld>
            <a:endParaRPr sz="140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27f395924c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8" name="Google Shape;138;g227f395924c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will this look like if Amira is charting her observations each day? Well, we can see that her body may be producing pasty/crumbly mucus. What would she chart?</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39" name="Google Shape;139;g227f395924c_0_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5</a:t>
            </a:fld>
            <a:endParaRPr sz="1200">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27f395924c_0_6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6" name="Google Shape;156;g227f395924c_0_6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For Amira, this slight rise in estrogen would mean that she would see or feel crumbly, pasty mucus, which she would chart with the color</a:t>
            </a:r>
            <a:r>
              <a:rPr lang="en-US" sz="1300" i="1">
                <a:solidFill>
                  <a:schemeClr val="dk1"/>
                </a:solidFill>
                <a:latin typeface="Calibri"/>
                <a:ea typeface="Calibri"/>
                <a:cs typeface="Calibri"/>
                <a:sym typeface="Calibri"/>
              </a:rPr>
              <a:t> yellow</a:t>
            </a:r>
            <a:r>
              <a:rPr lang="en-US" sz="1300">
                <a:solidFill>
                  <a:schemeClr val="dk1"/>
                </a:solidFill>
                <a:latin typeface="Calibri"/>
                <a:ea typeface="Calibri"/>
                <a:cs typeface="Calibri"/>
                <a:sym typeface="Calibri"/>
              </a:rPr>
              <a:t>. Her chart would look something like this.</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Now, take a couple of minutes to fill in the second page of the worksheet. </a:t>
            </a:r>
            <a:r>
              <a:rPr lang="en-US" sz="1300" i="1">
                <a:solidFill>
                  <a:schemeClr val="dk1"/>
                </a:solidFill>
                <a:latin typeface="Calibri"/>
                <a:ea typeface="Calibri"/>
                <a:cs typeface="Calibri"/>
                <a:sym typeface="Calibri"/>
              </a:rPr>
              <a:t>Give students a couple of minutes to answer the questions about Faizah.</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57" name="Google Shape;157;g227f395924c_0_6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6</a:t>
            </a:fld>
            <a:endParaRPr sz="1200">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27f395924c_0_116: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4" name="Google Shape;174;g227f395924c_0_11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you can see from the activity in the ovary, Faizah’s hormonal axis is a bit more developed, as she’s older. She notices more moisture, and not just a pasty or crumbly feeling or observation.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would Faizah’s estrogen and progesterone look like?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Her estrogen levels were more steadily rising, but then they declined. Faizah did not ovulate. Since she isn’t ovulating yet, her progesterone levels remain the same and so this would be drawn as a flat gray line.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75" name="Google Shape;175;g227f395924c_0_116: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7</a:t>
            </a:fld>
            <a:endParaRPr sz="1200">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f9f9128233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6" name="Google Shape;186;g1f9f9128233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Based on her hormones, what would Faizah be seeing or experiencing? What would her chart look like? It would look something like this: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187" name="Google Shape;187;g1f9f9128233_0_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8</a:t>
            </a:fld>
            <a:endParaRPr sz="1200">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1f9f9128233_0_15: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0" name="Google Shape;200;g1f9f9128233_0_1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talk through this chart. Moving from left to right, we can see that Faizah’s hormone levels are low at the beginning of this chart. On her first day of charting she doesn’t notice anything; there is no mucus and so she charts </a:t>
            </a:r>
            <a:r>
              <a:rPr lang="en-US" sz="1300" i="1">
                <a:solidFill>
                  <a:schemeClr val="dk1"/>
                </a:solidFill>
                <a:latin typeface="Calibri"/>
                <a:ea typeface="Calibri"/>
                <a:cs typeface="Calibri"/>
                <a:sym typeface="Calibri"/>
              </a:rPr>
              <a:t>gray</a:t>
            </a:r>
            <a:r>
              <a:rPr lang="en-US" sz="1300">
                <a:solidFill>
                  <a:schemeClr val="dk1"/>
                </a:solidFill>
                <a:latin typeface="Calibri"/>
                <a:ea typeface="Calibri"/>
                <a:cs typeface="Calibri"/>
                <a:sym typeface="Calibri"/>
              </a:rPr>
              <a:t> for dry. It’s the same for six days. Then on her day 7 of charting, as her estrogen is rising she feels a sensation of moistness and observes this biomarker in her underwear. She knows this indicates a higher level of estrogen. She experiences this on day 7, 8 and 9 and charts </a:t>
            </a:r>
            <a:r>
              <a:rPr lang="en-US" sz="1300" i="1">
                <a:solidFill>
                  <a:schemeClr val="dk1"/>
                </a:solidFill>
                <a:latin typeface="Calibri"/>
                <a:ea typeface="Calibri"/>
                <a:cs typeface="Calibri"/>
                <a:sym typeface="Calibri"/>
              </a:rPr>
              <a:t>blue</a:t>
            </a:r>
            <a:r>
              <a:rPr lang="en-US" sz="1300">
                <a:solidFill>
                  <a:schemeClr val="dk1"/>
                </a:solidFill>
                <a:latin typeface="Calibri"/>
                <a:ea typeface="Calibri"/>
                <a:cs typeface="Calibri"/>
                <a:sym typeface="Calibri"/>
              </a:rPr>
              <a:t> each day. Then she has two dry days, then another two days of moist. Faizah doesn’t actually ovulate here, but her chart is normal. Her observations indicate that her brain and ovaries are communicating more, which is a sign of her body’s hormonal health.</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201" name="Google Shape;201;g1f9f9128233_0_15: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9</a:t>
            </a:fld>
            <a:endParaRPr sz="1200">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cfd643ab1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the two charts of Amira and Faizah, you can see that estrogen is the main hormonal biomarker. </a:t>
            </a:r>
            <a:r>
              <a:rPr lang="en-US" sz="1300" i="1">
                <a:solidFill>
                  <a:schemeClr val="dk1"/>
                </a:solidFill>
                <a:latin typeface="Calibri"/>
                <a:ea typeface="Calibri"/>
                <a:cs typeface="Calibri"/>
                <a:sym typeface="Calibri"/>
              </a:rPr>
              <a:t>Why does it all start with estrogen?</a:t>
            </a:r>
            <a:r>
              <a:rPr lang="en-US" sz="1300">
                <a:solidFill>
                  <a:schemeClr val="dk1"/>
                </a:solidFill>
                <a:latin typeface="Calibri"/>
                <a:ea typeface="Calibri"/>
                <a:cs typeface="Calibri"/>
                <a:sym typeface="Calibri"/>
              </a:rPr>
              <a:t> We can think of estrogen as a hormone that proliferates, builds and develops. It helps to build your bone density and is critical to forming the pathways in your brain.</a:t>
            </a:r>
            <a:r>
              <a:rPr lang="en-US" sz="1300" b="1">
                <a:solidFill>
                  <a:schemeClr val="dk1"/>
                </a:solidFill>
                <a:latin typeface="Calibri"/>
                <a:ea typeface="Calibri"/>
                <a:cs typeface="Calibri"/>
                <a:sym typeface="Calibri"/>
              </a:rPr>
              <a:t> It literally affects how you think as you grow!</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If you want to have healthy skin, hair, and the body shape that is just right for you depending on your genetic makeup, you will want to chart, to take note of this progression from early cycles where estrogen is the main active hormone, to ovulating cycles where progesterone begins to balance out the effects of estrogen.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Ovulation is a sign of health because it indicates that your body is getting both estrogen and progesterone in the right amount. As you can see from this slide, estrogen and progesterone do very different things in the body, which is why you need both to feel good and be healthy.</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None/>
            </a:pPr>
            <a:endParaRPr sz="1300">
              <a:solidFill>
                <a:schemeClr val="dk1"/>
              </a:solidFill>
              <a:latin typeface="Calibri"/>
              <a:ea typeface="Calibri"/>
              <a:cs typeface="Calibri"/>
              <a:sym typeface="Calibri"/>
            </a:endParaRPr>
          </a:p>
        </p:txBody>
      </p:sp>
      <p:sp>
        <p:nvSpPr>
          <p:cNvPr id="221" name="Google Shape;221;g1cfd643ab1e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1ceef99da62_0_25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g1ceef99da62_0_25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3 (15 minutes): Health Pillars; Nutrition and Hormones</a:t>
            </a:r>
            <a:br>
              <a:rPr lang="en-US" sz="1300" b="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To help our bodies, there are three important things we can do. Do you know what they are?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three health pillars: nutrition, exercise and sleep. Making excellent choices is important because your choices form habits. What is a habit?</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r>
              <a:rPr lang="en-US" sz="1300" b="1">
                <a:solidFill>
                  <a:srgbClr val="757AA8"/>
                </a:solidFill>
                <a:latin typeface="Calibri"/>
                <a:ea typeface="Calibri"/>
                <a:cs typeface="Calibri"/>
                <a:sym typeface="Calibri"/>
              </a:rPr>
              <a:t>Habit: </a:t>
            </a:r>
            <a:r>
              <a:rPr lang="en-US" sz="1300" i="1">
                <a:solidFill>
                  <a:schemeClr val="dk1"/>
                </a:solidFill>
                <a:latin typeface="Calibri"/>
                <a:ea typeface="Calibri"/>
                <a:cs typeface="Calibri"/>
                <a:sym typeface="Calibri"/>
              </a:rPr>
              <a:t>Something you do so often that it becomes natural to you.  </a:t>
            </a:r>
            <a:br>
              <a:rPr lang="en-US" sz="1300" i="1">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When Faizah started to chart, it was hard. She didn’t know if it was worth it as she wasn’t seeing much going on with her hormones. But, in practicing the habit of charting each day, it became natural to her to know what was going on inside her body. Because of this, she was able to easily explain charting to Amira.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31" name="Google Shape;231;g1ceef99da62_0_25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11</a:t>
            </a:fld>
            <a:endParaRPr>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85eb2ce50e_0_3:notes"/>
          <p:cNvSpPr>
            <a:spLocks noGrp="1" noRot="1" noChangeAspect="1"/>
          </p:cNvSpPr>
          <p:nvPr>
            <p:ph type="sldImg" idx="2"/>
          </p:nvPr>
        </p:nvSpPr>
        <p:spPr>
          <a:xfrm>
            <a:off x="1179513" y="674688"/>
            <a:ext cx="4498975" cy="3373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285eb2ce50e_0_3: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It takes practice to make excellent choices. But, it can start with the three pillars. </a:t>
            </a:r>
            <a:endParaRPr sz="1300">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Font typeface="Calibri"/>
              <a:buAutoNum type="arabicPeriod"/>
            </a:pPr>
            <a:r>
              <a:rPr lang="en-US" sz="1300" b="1">
                <a:solidFill>
                  <a:schemeClr val="dk1"/>
                </a:solidFill>
                <a:latin typeface="Calibri"/>
                <a:ea typeface="Calibri"/>
                <a:cs typeface="Calibri"/>
                <a:sym typeface="Calibri"/>
              </a:rPr>
              <a:t>Nutrition</a:t>
            </a:r>
            <a:r>
              <a:rPr lang="en-US" sz="1300">
                <a:solidFill>
                  <a:schemeClr val="dk1"/>
                </a:solidFill>
                <a:latin typeface="Calibri"/>
                <a:ea typeface="Calibri"/>
                <a:cs typeface="Calibri"/>
                <a:sym typeface="Calibri"/>
              </a:rPr>
              <a:t> is the nourishment that your body gets from the food you eat. Good nutrition supports a healthy body and healthy brain. A lack of nutrition doesn’t give our brain or our body the fuel it needs to function and grow properly. Listed here are the food groups that are important to everyone’s health. Take a look and see if you think you’re getting these groups in your meals each day.</a:t>
            </a:r>
            <a:endParaRPr sz="1300">
              <a:solidFill>
                <a:schemeClr val="dk1"/>
              </a:solidFill>
              <a:latin typeface="Calibri"/>
              <a:ea typeface="Calibri"/>
              <a:cs typeface="Calibri"/>
              <a:sym typeface="Calibri"/>
            </a:endParaRPr>
          </a:p>
        </p:txBody>
      </p:sp>
      <p:sp>
        <p:nvSpPr>
          <p:cNvPr id="258" name="Google Shape;258;g285eb2ce50e_0_3:notes"/>
          <p:cNvSpPr txBox="1">
            <a:spLocks noGrp="1"/>
          </p:cNvSpPr>
          <p:nvPr>
            <p:ph type="sldNum" idx="12"/>
          </p:nvPr>
        </p:nvSpPr>
        <p:spPr>
          <a:xfrm>
            <a:off x="3884612" y="8542832"/>
            <a:ext cx="2971800" cy="449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00"/>
              </a:buClr>
              <a:buSzPts val="350"/>
              <a:buFont typeface="Calibri"/>
              <a:buNone/>
            </a:pPr>
            <a:fld id="{00000000-1234-1234-1234-123412341234}" type="slidenum">
              <a:rPr lang="en-US" sz="1400">
                <a:solidFill>
                  <a:srgbClr val="000000"/>
                </a:solidFill>
                <a:latin typeface="Calibri"/>
                <a:ea typeface="Calibri"/>
                <a:cs typeface="Calibri"/>
                <a:sym typeface="Calibri"/>
              </a:rPr>
              <a:t>12</a:t>
            </a:fld>
            <a:endParaRPr sz="1400">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f9f9128233_0_32:notes"/>
          <p:cNvSpPr>
            <a:spLocks noGrp="1" noRot="1" noChangeAspect="1"/>
          </p:cNvSpPr>
          <p:nvPr>
            <p:ph type="sldImg" idx="2"/>
          </p:nvPr>
        </p:nvSpPr>
        <p:spPr>
          <a:xfrm>
            <a:off x="1143000" y="674557"/>
            <a:ext cx="4572000" cy="3372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1f9f9128233_0_32: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Ever heard the phrase, “You are what you eat?” Well, our bodies use the energy from the food we eat to do absolutely everything. So, if you skip breakfast and eat only candy for lunch (or even worse, eat nothing at all!), you aren’t giving your body any of the fuel it needs, such as protein, carbohydrates, good fats or vitamins and minerals. Give your body the food it needs and you’ll have the energy to do more.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73" name="Google Shape;273;g1f9f9128233_0_32:notes"/>
          <p:cNvSpPr txBox="1">
            <a:spLocks noGrp="1"/>
          </p:cNvSpPr>
          <p:nvPr>
            <p:ph type="sldNum" idx="12"/>
          </p:nvPr>
        </p:nvSpPr>
        <p:spPr>
          <a:xfrm>
            <a:off x="3884612" y="8542832"/>
            <a:ext cx="2971800" cy="449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00"/>
              </a:buClr>
              <a:buSzPts val="350"/>
              <a:buFont typeface="Calibri"/>
              <a:buNone/>
            </a:pPr>
            <a:fld id="{00000000-1234-1234-1234-123412341234}" type="slidenum">
              <a:rPr lang="en-US" sz="1400">
                <a:solidFill>
                  <a:srgbClr val="000000"/>
                </a:solidFill>
                <a:latin typeface="Calibri"/>
                <a:ea typeface="Calibri"/>
                <a:cs typeface="Calibri"/>
                <a:sym typeface="Calibri"/>
              </a:rPr>
              <a:t>13</a:t>
            </a:fld>
            <a:endParaRPr sz="1400">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2ac219e3ee8_0_0:notes"/>
          <p:cNvSpPr>
            <a:spLocks noGrp="1" noRot="1" noChangeAspect="1"/>
          </p:cNvSpPr>
          <p:nvPr>
            <p:ph type="sldImg" idx="2"/>
          </p:nvPr>
        </p:nvSpPr>
        <p:spPr>
          <a:xfrm>
            <a:off x="1104900" y="685488"/>
            <a:ext cx="46482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g2ac219e3ee8_0_0: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about the other two pillars, exercise and sleep? We’ll talk more about these next time, but here is a bit of information:</a:t>
            </a:r>
            <a:endParaRPr sz="1300">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Font typeface="Calibri"/>
              <a:buAutoNum type="arabicPeriod"/>
            </a:pPr>
            <a:r>
              <a:rPr lang="en-US" sz="1300" b="1">
                <a:solidFill>
                  <a:schemeClr val="dk1"/>
                </a:solidFill>
                <a:latin typeface="Calibri"/>
                <a:ea typeface="Calibri"/>
                <a:cs typeface="Calibri"/>
                <a:sym typeface="Calibri"/>
              </a:rPr>
              <a:t>Exercise:</a:t>
            </a:r>
            <a:r>
              <a:rPr lang="en-US" sz="1300">
                <a:solidFill>
                  <a:schemeClr val="dk1"/>
                </a:solidFill>
                <a:latin typeface="Calibri"/>
                <a:ea typeface="Calibri"/>
                <a:cs typeface="Calibri"/>
                <a:sym typeface="Calibri"/>
              </a:rPr>
              <a:t> our bodies were made to move! Physical activity improves your blood circulation, prevents bone loss, boosts energy, reduces anxiety, improves your quality of sleep… and more! Start with an activity that you like: walking, playing a sport, biking, etc. (Some people go jogging just to listen to their favorite music!)</a:t>
            </a:r>
            <a:endParaRPr sz="13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Font typeface="Calibri"/>
              <a:buAutoNum type="arabicPeriod"/>
            </a:pPr>
            <a:r>
              <a:rPr lang="en-US" sz="1300" b="1">
                <a:solidFill>
                  <a:schemeClr val="dk1"/>
                </a:solidFill>
                <a:latin typeface="Calibri"/>
                <a:ea typeface="Calibri"/>
                <a:cs typeface="Calibri"/>
                <a:sym typeface="Calibri"/>
              </a:rPr>
              <a:t>Sleep</a:t>
            </a:r>
            <a:r>
              <a:rPr lang="en-US" sz="1300">
                <a:solidFill>
                  <a:schemeClr val="dk1"/>
                </a:solidFill>
                <a:latin typeface="Calibri"/>
                <a:ea typeface="Calibri"/>
                <a:cs typeface="Calibri"/>
                <a:sym typeface="Calibri"/>
              </a:rPr>
              <a:t> is so important for your mental and physical health. But did you know that getting eight hours of sleep each night can actually make you smarter, nicer and improve your skin? Studies show that getting eight hours of sleep at night sharpens your thinking and facilitates creativity. Also, when we get enough sleep, we actually read people’s emotions better and are more empathetic, which leads to better relationships at home and at school. Staying up late raises your stress levels. When your stress levels are raised, the body produces more sebaceous oil, which causes breakouts on the skin.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83" name="Google Shape;283;g2ac219e3ee8_0_0: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14</a:t>
            </a:fld>
            <a:endParaRPr>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1f9f9128233_0_205:notes"/>
          <p:cNvSpPr>
            <a:spLocks noGrp="1" noRot="1" noChangeAspect="1"/>
          </p:cNvSpPr>
          <p:nvPr>
            <p:ph type="sldImg" idx="2"/>
          </p:nvPr>
        </p:nvSpPr>
        <p:spPr>
          <a:xfrm>
            <a:off x="1143000" y="674557"/>
            <a:ext cx="4572000" cy="3372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g1f9f9128233_0_205:notes"/>
          <p:cNvSpPr txBox="1">
            <a:spLocks noGrp="1"/>
          </p:cNvSpPr>
          <p:nvPr>
            <p:ph type="body" idx="1"/>
          </p:nvPr>
        </p:nvSpPr>
        <p:spPr>
          <a:xfrm>
            <a:off x="685800" y="4272197"/>
            <a:ext cx="5486400" cy="4047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CONCLUSION (5 minutes)</a:t>
            </a:r>
            <a:r>
              <a:rPr lang="en-US" sz="1300">
                <a:solidFill>
                  <a:srgbClr val="757AA8"/>
                </a:solidFill>
                <a:latin typeface="Calibri"/>
                <a:ea typeface="Calibri"/>
                <a:cs typeface="Calibri"/>
                <a:sym typeface="Calibri"/>
              </a:rPr>
              <a:t>: </a:t>
            </a:r>
            <a:r>
              <a:rPr lang="en-US" sz="1300" b="1" i="1">
                <a:solidFill>
                  <a:srgbClr val="757AA8"/>
                </a:solidFill>
                <a:latin typeface="Calibri"/>
                <a:ea typeface="Calibri"/>
                <a:cs typeface="Calibri"/>
                <a:sym typeface="Calibri"/>
              </a:rPr>
              <a:t>Healthy Choices Challenge </a:t>
            </a:r>
            <a:r>
              <a:rPr lang="en-US" sz="1300" i="1">
                <a:solidFill>
                  <a:schemeClr val="dk1"/>
                </a:solidFill>
                <a:latin typeface="Calibri"/>
                <a:ea typeface="Calibri"/>
                <a:cs typeface="Calibri"/>
                <a:sym typeface="Calibri"/>
              </a:rPr>
              <a:t>+ </a:t>
            </a:r>
            <a:r>
              <a:rPr lang="en-US" sz="1300" b="1" i="1">
                <a:solidFill>
                  <a:srgbClr val="757AA8"/>
                </a:solidFill>
                <a:latin typeface="Calibri"/>
                <a:ea typeface="Calibri"/>
                <a:cs typeface="Calibri"/>
                <a:sym typeface="Calibri"/>
              </a:rPr>
              <a:t>teenFEMM Chart</a:t>
            </a:r>
            <a:br>
              <a:rPr lang="en-US" sz="1300" b="1" i="1">
                <a:solidFill>
                  <a:srgbClr val="757AA8"/>
                </a:solidFill>
                <a:latin typeface="Calibri"/>
                <a:ea typeface="Calibri"/>
                <a:cs typeface="Calibri"/>
                <a:sym typeface="Calibri"/>
              </a:rPr>
            </a:br>
            <a:r>
              <a:rPr lang="en-US" sz="1300" i="1">
                <a:solidFill>
                  <a:schemeClr val="dk1"/>
                </a:solidFill>
                <a:latin typeface="Calibri"/>
                <a:ea typeface="Calibri"/>
                <a:cs typeface="Calibri"/>
                <a:sym typeface="Calibri"/>
              </a:rPr>
              <a:t>Hand out the </a:t>
            </a:r>
            <a:r>
              <a:rPr lang="en-US" sz="1300" i="1">
                <a:solidFill>
                  <a:srgbClr val="757AA8"/>
                </a:solidFill>
                <a:latin typeface="Calibri"/>
                <a:ea typeface="Calibri"/>
                <a:cs typeface="Calibri"/>
                <a:sym typeface="Calibri"/>
              </a:rPr>
              <a:t>Healthy Choices Challenge </a:t>
            </a:r>
            <a:r>
              <a:rPr lang="en-US" sz="1300" i="1">
                <a:solidFill>
                  <a:schemeClr val="dk1"/>
                </a:solidFill>
                <a:latin typeface="Calibri"/>
                <a:ea typeface="Calibri"/>
                <a:cs typeface="Calibri"/>
                <a:sym typeface="Calibri"/>
              </a:rPr>
              <a:t>and a </a:t>
            </a:r>
            <a:r>
              <a:rPr lang="en-US" sz="1300" i="1">
                <a:solidFill>
                  <a:srgbClr val="757AA8"/>
                </a:solidFill>
                <a:latin typeface="Calibri"/>
                <a:ea typeface="Calibri"/>
                <a:cs typeface="Calibri"/>
                <a:sym typeface="Calibri"/>
              </a:rPr>
              <a:t>teenFEMM Chart</a:t>
            </a:r>
            <a:r>
              <a:rPr lang="en-US" sz="1300" i="1">
                <a:solidFill>
                  <a:schemeClr val="dk1"/>
                </a:solidFill>
                <a:latin typeface="Calibri"/>
                <a:ea typeface="Calibri"/>
                <a:cs typeface="Calibri"/>
                <a:sym typeface="Calibri"/>
              </a:rPr>
              <a:t> to each student</a:t>
            </a: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On the Healthy Choices Challenge handout, you’ll see that the first box starts with your mood. Each day you’ll check whether you were happy, sad or agitated/often annoyed/angry? The second section asks about your nutrition: did you eat fruits, veggies, meat and dairy? Or, did you eat more fried foods (fries, burgers, pizza, chicken fingers, etc) and sugar/soda/sweets? In the third section you’ll simply check whether you did or did not exercise for 30 minutes that day. Then, (you’ll fill this question in the following morning) did you get eight hours or less than eight hours of sleep the previous night? At the bottom of the page is a teenFEMM chart. You can start charting on this page or you can use the teenFEMM chart to take home with you. You will not be required to show this in class, it is just for you to practice and gain confidence charting. Maybe, just like Faizah, you won’t see much at first and you’ll wonder why you’re charting. There are no right or wrong answers, the purpose of the health challenge is to become aware of your habits and their connection to your overall health.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300" name="Google Shape;300;g1f9f9128233_0_205:notes"/>
          <p:cNvSpPr txBox="1">
            <a:spLocks noGrp="1"/>
          </p:cNvSpPr>
          <p:nvPr>
            <p:ph type="sldNum" idx="12"/>
          </p:nvPr>
        </p:nvSpPr>
        <p:spPr>
          <a:xfrm>
            <a:off x="3884612" y="8542832"/>
            <a:ext cx="2971800" cy="449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000000"/>
              </a:buClr>
              <a:buSzPts val="350"/>
              <a:buFont typeface="Calibri"/>
              <a:buNone/>
            </a:pPr>
            <a:fld id="{00000000-1234-1234-1234-123412341234}" type="slidenum">
              <a:rPr lang="en-US" sz="1400">
                <a:solidFill>
                  <a:srgbClr val="000000"/>
                </a:solidFill>
                <a:latin typeface="Calibri"/>
                <a:ea typeface="Calibri"/>
                <a:cs typeface="Calibri"/>
                <a:sym typeface="Calibri"/>
              </a:rPr>
              <a:t>15</a:t>
            </a:fld>
            <a:endParaRPr sz="1400">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f5662747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2f566274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this lesson, we learned more about charting and what healthy hormones look like as you journey through puberty. We also revisited how important it is to make healthy food choices, because what we eat impacts our brain and body health and how these hormonal messages are sent and received. Please continue to chart your biomarkers this week as you also chart what you are eating and how you are feeling on your healthy choices worksheet. You might be able to make some interesting connections between the two charts. Next lesson, we’ll talk a little bit more about exercise and sleep, and how important they are to hormones and therefore our physical and mental well-being. </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308" name="Google Shape;308;g2f5662747d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16</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1d667b13a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6" name="Google Shape;316;g1d667b13a4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
        <p:cNvGrpSpPr/>
        <p:nvPr/>
      </p:nvGrpSpPr>
      <p:grpSpPr>
        <a:xfrm>
          <a:off x="0" y="0"/>
          <a:ext cx="0" cy="0"/>
          <a:chOff x="0" y="0"/>
          <a:chExt cx="0" cy="0"/>
        </a:xfrm>
      </p:grpSpPr>
      <p:sp>
        <p:nvSpPr>
          <p:cNvPr id="40" name="Google Shape;40;p6"/>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4" name="Google Shape;44;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7" name="Google Shape;47;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 name="Google Shape;48;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 name="Google Shape;49;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52" name="Google Shape;52;p8"/>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53" name="Google Shape;53;p8"/>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54" name="Google Shape;54;p8"/>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6" name="Google Shape;56;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5" name="Google Shape;65;p10"/>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66" name="Google Shape;66;p10"/>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67" name="Google Shape;67;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8" name="Google Shape;68;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9" name="Google Shape;69;p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2" name="Google Shape;72;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3" name="Google Shape;73;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4" name="Google Shape;74;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5"/>
        <p:cNvGrpSpPr/>
        <p:nvPr/>
      </p:nvGrpSpPr>
      <p:grpSpPr>
        <a:xfrm>
          <a:off x="0" y="0"/>
          <a:ext cx="0" cy="0"/>
          <a:chOff x="0" y="0"/>
          <a:chExt cx="0" cy="0"/>
        </a:xfrm>
      </p:grpSpPr>
      <p:sp>
        <p:nvSpPr>
          <p:cNvPr id="76" name="Google Shape;76;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77" name="Google Shape;77;p12"/>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360"/>
              </a:spcBef>
              <a:spcAft>
                <a:spcPts val="0"/>
              </a:spcAft>
              <a:buClr>
                <a:srgbClr val="595959"/>
              </a:buClr>
              <a:buSzPts val="1800"/>
              <a:buNone/>
              <a:defRPr/>
            </a:lvl1pPr>
            <a:lvl2pPr marL="914400" lvl="1" indent="-228600" algn="l" rtl="0">
              <a:spcBef>
                <a:spcPts val="360"/>
              </a:spcBef>
              <a:spcAft>
                <a:spcPts val="0"/>
              </a:spcAft>
              <a:buClr>
                <a:srgbClr val="595959"/>
              </a:buClr>
              <a:buSzPts val="1800"/>
              <a:buNone/>
              <a:defRPr/>
            </a:lvl2pPr>
            <a:lvl3pPr marL="1371600" lvl="2" indent="-228600" algn="l" rtl="0">
              <a:spcBef>
                <a:spcPts val="360"/>
              </a:spcBef>
              <a:spcAft>
                <a:spcPts val="0"/>
              </a:spcAft>
              <a:buClr>
                <a:srgbClr val="595959"/>
              </a:buClr>
              <a:buSzPts val="1800"/>
              <a:buNone/>
              <a:defRPr/>
            </a:lvl3pPr>
            <a:lvl4pPr marL="1828800" lvl="3" indent="-228600" algn="l" rtl="0">
              <a:spcBef>
                <a:spcPts val="360"/>
              </a:spcBef>
              <a:spcAft>
                <a:spcPts val="0"/>
              </a:spcAft>
              <a:buClr>
                <a:srgbClr val="595959"/>
              </a:buClr>
              <a:buSzPts val="1800"/>
              <a:buNone/>
              <a:defRPr/>
            </a:lvl4pPr>
            <a:lvl5pPr marL="2286000" lvl="4" indent="-228600" algn="l" rtl="0">
              <a:spcBef>
                <a:spcPts val="360"/>
              </a:spcBef>
              <a:spcAft>
                <a:spcPts val="0"/>
              </a:spcAft>
              <a:buClr>
                <a:srgbClr val="595959"/>
              </a:buClr>
              <a:buSzPts val="1800"/>
              <a:buNone/>
              <a:defRPr/>
            </a:lvl5pPr>
            <a:lvl6pPr marL="2743200" lvl="5" indent="-228600" algn="l" rtl="0">
              <a:spcBef>
                <a:spcPts val="360"/>
              </a:spcBef>
              <a:spcAft>
                <a:spcPts val="0"/>
              </a:spcAft>
              <a:buClr>
                <a:schemeClr val="dk1"/>
              </a:buClr>
              <a:buSzPts val="1800"/>
              <a:buNone/>
              <a:defRPr/>
            </a:lvl6pPr>
            <a:lvl7pPr marL="3200400" lvl="6" indent="-228600" algn="l" rtl="0">
              <a:spcBef>
                <a:spcPts val="360"/>
              </a:spcBef>
              <a:spcAft>
                <a:spcPts val="0"/>
              </a:spcAft>
              <a:buClr>
                <a:schemeClr val="dk1"/>
              </a:buClr>
              <a:buSzPts val="1800"/>
              <a:buNone/>
              <a:defRPr/>
            </a:lvl7pPr>
            <a:lvl8pPr marL="3657600" lvl="7" indent="-228600" algn="l" rtl="0">
              <a:spcBef>
                <a:spcPts val="360"/>
              </a:spcBef>
              <a:spcAft>
                <a:spcPts val="0"/>
              </a:spcAft>
              <a:buClr>
                <a:schemeClr val="dk1"/>
              </a:buClr>
              <a:buSzPts val="1800"/>
              <a:buNone/>
              <a:defRPr/>
            </a:lvl8pPr>
            <a:lvl9pPr marL="4114800" lvl="8" indent="-228600" algn="l" rtl="0">
              <a:spcBef>
                <a:spcPts val="360"/>
              </a:spcBef>
              <a:spcAft>
                <a:spcPts val="0"/>
              </a:spcAft>
              <a:buClr>
                <a:schemeClr val="dk1"/>
              </a:buClr>
              <a:buSzPts val="1800"/>
              <a:buNone/>
              <a:defRPr/>
            </a:lvl9pPr>
          </a:lstStyle>
          <a:p>
            <a:endParaRPr/>
          </a:p>
        </p:txBody>
      </p:sp>
      <p:sp>
        <p:nvSpPr>
          <p:cNvPr id="78" name="Google Shape;78;p12"/>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9" name="Google Shape;79;p12"/>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0" name="Google Shape;80;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88888"/>
                </a:solidFill>
                <a:latin typeface="Calibri"/>
                <a:ea typeface="Calibri"/>
                <a:cs typeface="Calibri"/>
                <a:sym typeface="Calibri"/>
              </a:defRPr>
            </a:lvl1pPr>
            <a:lvl2pPr marL="0" marR="0" lvl="1" indent="0" algn="r" rtl="0">
              <a:spcBef>
                <a:spcPts val="0"/>
              </a:spcBef>
              <a:spcAft>
                <a:spcPts val="0"/>
              </a:spcAft>
              <a:buNone/>
              <a:defRPr sz="1200">
                <a:solidFill>
                  <a:srgbClr val="888888"/>
                </a:solidFill>
                <a:latin typeface="Calibri"/>
                <a:ea typeface="Calibri"/>
                <a:cs typeface="Calibri"/>
                <a:sym typeface="Calibri"/>
              </a:defRPr>
            </a:lvl2pPr>
            <a:lvl3pPr marL="0" marR="0" lvl="2" indent="0" algn="r" rtl="0">
              <a:spcBef>
                <a:spcPts val="0"/>
              </a:spcBef>
              <a:spcAft>
                <a:spcPts val="0"/>
              </a:spcAft>
              <a:buNone/>
              <a:defRPr sz="1200">
                <a:solidFill>
                  <a:srgbClr val="888888"/>
                </a:solidFill>
                <a:latin typeface="Calibri"/>
                <a:ea typeface="Calibri"/>
                <a:cs typeface="Calibri"/>
                <a:sym typeface="Calibri"/>
              </a:defRPr>
            </a:lvl3pPr>
            <a:lvl4pPr marL="0" marR="0" lvl="3" indent="0" algn="r" rtl="0">
              <a:spcBef>
                <a:spcPts val="0"/>
              </a:spcBef>
              <a:spcAft>
                <a:spcPts val="0"/>
              </a:spcAft>
              <a:buNone/>
              <a:defRPr sz="1200">
                <a:solidFill>
                  <a:srgbClr val="888888"/>
                </a:solidFill>
                <a:latin typeface="Calibri"/>
                <a:ea typeface="Calibri"/>
                <a:cs typeface="Calibri"/>
                <a:sym typeface="Calibri"/>
              </a:defRPr>
            </a:lvl4pPr>
            <a:lvl5pPr marL="0" marR="0" lvl="4" indent="0" algn="r" rtl="0">
              <a:spcBef>
                <a:spcPts val="0"/>
              </a:spcBef>
              <a:spcAft>
                <a:spcPts val="0"/>
              </a:spcAft>
              <a:buNone/>
              <a:defRPr sz="1200">
                <a:solidFill>
                  <a:srgbClr val="888888"/>
                </a:solidFill>
                <a:latin typeface="Calibri"/>
                <a:ea typeface="Calibri"/>
                <a:cs typeface="Calibri"/>
                <a:sym typeface="Calibri"/>
              </a:defRPr>
            </a:lvl5pPr>
            <a:lvl6pPr marL="0" marR="0" lvl="5" indent="0" algn="r" rtl="0">
              <a:spcBef>
                <a:spcPts val="0"/>
              </a:spcBef>
              <a:spcAft>
                <a:spcPts val="0"/>
              </a:spcAft>
              <a:buNone/>
              <a:defRPr sz="1200">
                <a:solidFill>
                  <a:srgbClr val="888888"/>
                </a:solidFill>
                <a:latin typeface="Calibri"/>
                <a:ea typeface="Calibri"/>
                <a:cs typeface="Calibri"/>
                <a:sym typeface="Calibri"/>
              </a:defRPr>
            </a:lvl6pPr>
            <a:lvl7pPr marL="0" marR="0" lvl="6" indent="0" algn="r" rtl="0">
              <a:spcBef>
                <a:spcPts val="0"/>
              </a:spcBef>
              <a:spcAft>
                <a:spcPts val="0"/>
              </a:spcAft>
              <a:buNone/>
              <a:defRPr sz="1200">
                <a:solidFill>
                  <a:srgbClr val="888888"/>
                </a:solidFill>
                <a:latin typeface="Calibri"/>
                <a:ea typeface="Calibri"/>
                <a:cs typeface="Calibri"/>
                <a:sym typeface="Calibri"/>
              </a:defRPr>
            </a:lvl7pPr>
            <a:lvl8pPr marL="0" marR="0" lvl="7" indent="0" algn="r" rtl="0">
              <a:spcBef>
                <a:spcPts val="0"/>
              </a:spcBef>
              <a:spcAft>
                <a:spcPts val="0"/>
              </a:spcAft>
              <a:buNone/>
              <a:defRPr sz="1200">
                <a:solidFill>
                  <a:srgbClr val="888888"/>
                </a:solidFill>
                <a:latin typeface="Calibri"/>
                <a:ea typeface="Calibri"/>
                <a:cs typeface="Calibri"/>
                <a:sym typeface="Calibri"/>
              </a:defRPr>
            </a:lvl8pPr>
            <a:lvl9pPr marL="0" marR="0" lvl="8" indent="0" algn="r" rtl="0">
              <a:spcBef>
                <a:spcPts val="0"/>
              </a:spcBef>
              <a:spcAft>
                <a:spcPts val="0"/>
              </a:spcAft>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7"/>
        <p:cNvGrpSpPr/>
        <p:nvPr/>
      </p:nvGrpSpPr>
      <p:grpSpPr>
        <a:xfrm>
          <a:off x="0" y="0"/>
          <a:ext cx="0" cy="0"/>
          <a:chOff x="0" y="0"/>
          <a:chExt cx="0" cy="0"/>
        </a:xfrm>
      </p:grpSpPr>
      <p:sp>
        <p:nvSpPr>
          <p:cNvPr id="88" name="Google Shape;88;p1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89" name="Google Shape;89;p1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95" name="Google Shape;95;p15"/>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Clr>
                <a:srgbClr val="595959"/>
              </a:buClr>
              <a:buSzPts val="2800"/>
              <a:buChar char="•"/>
              <a:defRPr sz="2800"/>
            </a:lvl1pPr>
            <a:lvl2pPr marL="914400" lvl="1" indent="-381000" algn="l" rtl="0">
              <a:spcBef>
                <a:spcPts val="480"/>
              </a:spcBef>
              <a:spcAft>
                <a:spcPts val="0"/>
              </a:spcAft>
              <a:buClr>
                <a:srgbClr val="595959"/>
              </a:buClr>
              <a:buSzPts val="2400"/>
              <a:buChar char="–"/>
              <a:defRPr sz="2400"/>
            </a:lvl2pPr>
            <a:lvl3pPr marL="1371600" lvl="2" indent="-355600" algn="l" rtl="0">
              <a:spcBef>
                <a:spcPts val="400"/>
              </a:spcBef>
              <a:spcAft>
                <a:spcPts val="0"/>
              </a:spcAft>
              <a:buClr>
                <a:srgbClr val="595959"/>
              </a:buClr>
              <a:buSzPts val="2000"/>
              <a:buChar char="•"/>
              <a:defRPr sz="2000"/>
            </a:lvl3pPr>
            <a:lvl4pPr marL="1828800" lvl="3" indent="-342900" algn="l" rtl="0">
              <a:spcBef>
                <a:spcPts val="360"/>
              </a:spcBef>
              <a:spcAft>
                <a:spcPts val="0"/>
              </a:spcAft>
              <a:buClr>
                <a:srgbClr val="595959"/>
              </a:buClr>
              <a:buSzPts val="1800"/>
              <a:buChar char="–"/>
              <a:defRPr sz="1800"/>
            </a:lvl4pPr>
            <a:lvl5pPr marL="2286000" lvl="4" indent="-342900" algn="l" rtl="0">
              <a:spcBef>
                <a:spcPts val="360"/>
              </a:spcBef>
              <a:spcAft>
                <a:spcPts val="0"/>
              </a:spcAft>
              <a:buClr>
                <a:srgbClr val="595959"/>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96" name="Google Shape;96;p15"/>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Clr>
                <a:srgbClr val="595959"/>
              </a:buClr>
              <a:buSzPts val="2800"/>
              <a:buChar char="•"/>
              <a:defRPr sz="2800"/>
            </a:lvl1pPr>
            <a:lvl2pPr marL="914400" lvl="1" indent="-381000" algn="l" rtl="0">
              <a:spcBef>
                <a:spcPts val="480"/>
              </a:spcBef>
              <a:spcAft>
                <a:spcPts val="0"/>
              </a:spcAft>
              <a:buClr>
                <a:srgbClr val="595959"/>
              </a:buClr>
              <a:buSzPts val="2400"/>
              <a:buChar char="–"/>
              <a:defRPr sz="2400"/>
            </a:lvl2pPr>
            <a:lvl3pPr marL="1371600" lvl="2" indent="-355600" algn="l" rtl="0">
              <a:spcBef>
                <a:spcPts val="400"/>
              </a:spcBef>
              <a:spcAft>
                <a:spcPts val="0"/>
              </a:spcAft>
              <a:buClr>
                <a:srgbClr val="595959"/>
              </a:buClr>
              <a:buSzPts val="2000"/>
              <a:buChar char="•"/>
              <a:defRPr sz="2000"/>
            </a:lvl3pPr>
            <a:lvl4pPr marL="1828800" lvl="3" indent="-342900" algn="l" rtl="0">
              <a:spcBef>
                <a:spcPts val="360"/>
              </a:spcBef>
              <a:spcAft>
                <a:spcPts val="0"/>
              </a:spcAft>
              <a:buClr>
                <a:srgbClr val="595959"/>
              </a:buClr>
              <a:buSzPts val="1800"/>
              <a:buChar char="–"/>
              <a:defRPr sz="1800"/>
            </a:lvl4pPr>
            <a:lvl5pPr marL="2286000" lvl="4" indent="-342900" algn="l" rtl="0">
              <a:spcBef>
                <a:spcPts val="360"/>
              </a:spcBef>
              <a:spcAft>
                <a:spcPts val="0"/>
              </a:spcAft>
              <a:buClr>
                <a:srgbClr val="595959"/>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97" name="Google Shape;97;p15"/>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8" name="Google Shape;98;p15"/>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9" name="Google Shape;99;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9" name="Google Shape;59;p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0" name="Google Shape;60;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1" name="Google Shape;61;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2" name="Google Shape;62;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83" name="Google Shape;83;p1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6" name="Google Shape;86;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10.pn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6.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103"/>
        <p:cNvGrpSpPr/>
        <p:nvPr/>
      </p:nvGrpSpPr>
      <p:grpSpPr>
        <a:xfrm>
          <a:off x="0" y="0"/>
          <a:ext cx="0" cy="0"/>
          <a:chOff x="0" y="0"/>
          <a:chExt cx="0" cy="0"/>
        </a:xfrm>
      </p:grpSpPr>
      <p:sp>
        <p:nvSpPr>
          <p:cNvPr id="104" name="Google Shape;104;p1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05" name="Google Shape;105;p16"/>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106" name="Google Shape;106;p1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107" name="Google Shape;107;p16"/>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08" name="Google Shape;108;p16"/>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109" name="Google Shape;109;p1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15" name="Google Shape;115;p17"/>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Meet Amira!</a:t>
            </a:r>
            <a:endParaRPr sz="2900">
              <a:latin typeface="Lexend Thin"/>
              <a:ea typeface="Lexend Thin"/>
              <a:cs typeface="Lexend Thin"/>
              <a:sym typeface="Lexend Thin"/>
            </a:endParaRPr>
          </a:p>
        </p:txBody>
      </p:sp>
      <p:pic>
        <p:nvPicPr>
          <p:cNvPr id="116" name="Google Shape;116;p17"/>
          <p:cNvPicPr preferRelativeResize="0"/>
          <p:nvPr/>
        </p:nvPicPr>
        <p:blipFill>
          <a:blip r:embed="rId3">
            <a:alphaModFix/>
          </a:blip>
          <a:stretch>
            <a:fillRect/>
          </a:stretch>
        </p:blipFill>
        <p:spPr>
          <a:xfrm>
            <a:off x="625475" y="1253125"/>
            <a:ext cx="7893051" cy="531572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122" name="Google Shape;122;p18"/>
          <p:cNvPicPr preferRelativeResize="0"/>
          <p:nvPr/>
        </p:nvPicPr>
        <p:blipFill rotWithShape="1">
          <a:blip r:embed="rId3">
            <a:alphaModFix/>
          </a:blip>
          <a:srcRect b="4141"/>
          <a:stretch/>
        </p:blipFill>
        <p:spPr>
          <a:xfrm>
            <a:off x="6424925" y="3327850"/>
            <a:ext cx="2261875" cy="3530151"/>
          </a:xfrm>
          <a:prstGeom prst="rect">
            <a:avLst/>
          </a:prstGeom>
          <a:noFill/>
          <a:ln>
            <a:noFill/>
          </a:ln>
        </p:spPr>
      </p:pic>
      <p:sp>
        <p:nvSpPr>
          <p:cNvPr id="123" name="Google Shape;123;p18"/>
          <p:cNvSpPr txBox="1">
            <a:spLocks noGrp="1"/>
          </p:cNvSpPr>
          <p:nvPr>
            <p:ph type="title"/>
          </p:nvPr>
        </p:nvSpPr>
        <p:spPr>
          <a:xfrm>
            <a:off x="457200" y="228600"/>
            <a:ext cx="82296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000">
                <a:latin typeface="Lexend Thin"/>
                <a:ea typeface="Lexend Thin"/>
                <a:cs typeface="Lexend Thin"/>
                <a:sym typeface="Lexend Thin"/>
              </a:rPr>
              <a:t>Amira’s chart</a:t>
            </a:r>
            <a:endParaRPr sz="3000">
              <a:latin typeface="Lexend Thin"/>
              <a:ea typeface="Lexend Thin"/>
              <a:cs typeface="Lexend Thin"/>
              <a:sym typeface="Lexend Thin"/>
            </a:endParaRPr>
          </a:p>
        </p:txBody>
      </p:sp>
      <p:pic>
        <p:nvPicPr>
          <p:cNvPr id="124" name="Google Shape;124;p18"/>
          <p:cNvPicPr preferRelativeResize="0"/>
          <p:nvPr/>
        </p:nvPicPr>
        <p:blipFill>
          <a:blip r:embed="rId4">
            <a:alphaModFix/>
          </a:blip>
          <a:stretch>
            <a:fillRect/>
          </a:stretch>
        </p:blipFill>
        <p:spPr>
          <a:xfrm>
            <a:off x="152400" y="1524000"/>
            <a:ext cx="8839200" cy="1147505"/>
          </a:xfrm>
          <a:prstGeom prst="rect">
            <a:avLst/>
          </a:prstGeom>
          <a:noFill/>
          <a:ln>
            <a:noFill/>
          </a:ln>
        </p:spPr>
      </p:pic>
      <p:sp>
        <p:nvSpPr>
          <p:cNvPr id="125" name="Google Shape;125;p18"/>
          <p:cNvSpPr txBox="1"/>
          <p:nvPr/>
        </p:nvSpPr>
        <p:spPr>
          <a:xfrm>
            <a:off x="152400" y="2823900"/>
            <a:ext cx="7963800" cy="954300"/>
          </a:xfrm>
          <a:prstGeom prst="rect">
            <a:avLst/>
          </a:prstGeom>
          <a:noFill/>
          <a:ln>
            <a:noFill/>
          </a:ln>
        </p:spPr>
        <p:txBody>
          <a:bodyPr spcFirstLastPara="1" wrap="square" lIns="91425" tIns="91425" rIns="91425" bIns="91425" anchor="t" anchorCtr="0">
            <a:spAutoFit/>
          </a:bodyPr>
          <a:lstStyle/>
          <a:p>
            <a:pPr marL="457200" lvl="0" indent="0" algn="ctr" rtl="0">
              <a:spcBef>
                <a:spcPts val="0"/>
              </a:spcBef>
              <a:spcAft>
                <a:spcPts val="0"/>
              </a:spcAft>
              <a:buNone/>
            </a:pPr>
            <a:r>
              <a:rPr lang="en-US" sz="2500">
                <a:solidFill>
                  <a:srgbClr val="595959"/>
                </a:solidFill>
                <a:latin typeface="Lexend Thin"/>
                <a:ea typeface="Lexend Thin"/>
                <a:cs typeface="Lexend Thin"/>
                <a:sym typeface="Lexend Thin"/>
              </a:rPr>
              <a:t>How would you graph Amira’s hormones, </a:t>
            </a:r>
            <a:br>
              <a:rPr lang="en-US" sz="2500">
                <a:solidFill>
                  <a:srgbClr val="595959"/>
                </a:solidFill>
                <a:latin typeface="Lexend Thin"/>
                <a:ea typeface="Lexend Thin"/>
                <a:cs typeface="Lexend Thin"/>
                <a:sym typeface="Lexend Thin"/>
              </a:rPr>
            </a:br>
            <a:r>
              <a:rPr lang="en-US" sz="2500" b="1">
                <a:solidFill>
                  <a:srgbClr val="3C78D8"/>
                </a:solidFill>
                <a:latin typeface="Lexend"/>
                <a:ea typeface="Lexend"/>
                <a:cs typeface="Lexend"/>
                <a:sym typeface="Lexend"/>
              </a:rPr>
              <a:t>estrogen</a:t>
            </a:r>
            <a:r>
              <a:rPr lang="en-US" sz="2500">
                <a:solidFill>
                  <a:srgbClr val="595959"/>
                </a:solidFill>
                <a:latin typeface="Lexend Thin"/>
                <a:ea typeface="Lexend Thin"/>
                <a:cs typeface="Lexend Thin"/>
                <a:sym typeface="Lexend Thin"/>
              </a:rPr>
              <a:t> and </a:t>
            </a:r>
            <a:r>
              <a:rPr lang="en-US" sz="2500" b="1">
                <a:solidFill>
                  <a:srgbClr val="595959"/>
                </a:solidFill>
                <a:latin typeface="Lexend"/>
                <a:ea typeface="Lexend"/>
                <a:cs typeface="Lexend"/>
                <a:sym typeface="Lexend"/>
              </a:rPr>
              <a:t>progesterone</a:t>
            </a:r>
            <a:r>
              <a:rPr lang="en-US" sz="2500">
                <a:solidFill>
                  <a:srgbClr val="595959"/>
                </a:solidFill>
                <a:latin typeface="Lexend Thin"/>
                <a:ea typeface="Lexend Thin"/>
                <a:cs typeface="Lexend Thin"/>
                <a:sym typeface="Lexend Thin"/>
              </a:rPr>
              <a:t>?</a:t>
            </a:r>
            <a:endParaRPr sz="2500">
              <a:solidFill>
                <a:srgbClr val="595959"/>
              </a:solidFill>
              <a:latin typeface="Lexend Thin"/>
              <a:ea typeface="Lexend Thin"/>
              <a:cs typeface="Lexend Thin"/>
              <a:sym typeface="Lexend Thin"/>
            </a:endParaRPr>
          </a:p>
        </p:txBody>
      </p:sp>
      <p:sp>
        <p:nvSpPr>
          <p:cNvPr id="126" name="Google Shape;126;p18"/>
          <p:cNvSpPr txBox="1"/>
          <p:nvPr/>
        </p:nvSpPr>
        <p:spPr>
          <a:xfrm>
            <a:off x="5107050" y="4651175"/>
            <a:ext cx="2540100" cy="88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rgbClr val="FF00FF"/>
                </a:solidFill>
                <a:latin typeface="Caveat"/>
                <a:ea typeface="Caveat"/>
                <a:cs typeface="Caveat"/>
                <a:sym typeface="Caveat"/>
              </a:rPr>
              <a:t>Hormonal axis </a:t>
            </a:r>
            <a:endParaRPr sz="2200">
              <a:solidFill>
                <a:srgbClr val="FF00FF"/>
              </a:solidFill>
              <a:latin typeface="Caveat"/>
              <a:ea typeface="Caveat"/>
              <a:cs typeface="Caveat"/>
              <a:sym typeface="Cave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9"/>
          <p:cNvSpPr txBox="1">
            <a:spLocks noGrp="1"/>
          </p:cNvSpPr>
          <p:nvPr>
            <p:ph type="title"/>
          </p:nvPr>
        </p:nvSpPr>
        <p:spPr>
          <a:xfrm>
            <a:off x="457200" y="228600"/>
            <a:ext cx="8229600" cy="11430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000">
                <a:latin typeface="Lexend Thin"/>
                <a:ea typeface="Lexend Thin"/>
                <a:cs typeface="Lexend Thin"/>
                <a:sym typeface="Lexend Thin"/>
              </a:rPr>
              <a:t>Amira’s chart</a:t>
            </a:r>
            <a:endParaRPr sz="3000">
              <a:latin typeface="Lexend Thin"/>
              <a:ea typeface="Lexend Thin"/>
              <a:cs typeface="Lexend Thin"/>
              <a:sym typeface="Lexend Thin"/>
            </a:endParaRPr>
          </a:p>
        </p:txBody>
      </p:sp>
      <p:pic>
        <p:nvPicPr>
          <p:cNvPr id="133" name="Google Shape;133;p19"/>
          <p:cNvPicPr preferRelativeResize="0"/>
          <p:nvPr/>
        </p:nvPicPr>
        <p:blipFill>
          <a:blip r:embed="rId3">
            <a:alphaModFix/>
          </a:blip>
          <a:stretch>
            <a:fillRect/>
          </a:stretch>
        </p:blipFill>
        <p:spPr>
          <a:xfrm>
            <a:off x="152400" y="1524000"/>
            <a:ext cx="8839200" cy="2261191"/>
          </a:xfrm>
          <a:prstGeom prst="rect">
            <a:avLst/>
          </a:prstGeom>
          <a:noFill/>
          <a:ln>
            <a:noFill/>
          </a:ln>
        </p:spPr>
      </p:pic>
      <p:pic>
        <p:nvPicPr>
          <p:cNvPr id="134" name="Google Shape;134;p19"/>
          <p:cNvPicPr preferRelativeResize="0"/>
          <p:nvPr/>
        </p:nvPicPr>
        <p:blipFill rotWithShape="1">
          <a:blip r:embed="rId4">
            <a:alphaModFix/>
          </a:blip>
          <a:srcRect b="4141"/>
          <a:stretch/>
        </p:blipFill>
        <p:spPr>
          <a:xfrm>
            <a:off x="6760712" y="3861325"/>
            <a:ext cx="1968836" cy="3072800"/>
          </a:xfrm>
          <a:prstGeom prst="rect">
            <a:avLst/>
          </a:prstGeom>
          <a:noFill/>
          <a:ln>
            <a:noFill/>
          </a:ln>
        </p:spPr>
      </p:pic>
      <p:sp>
        <p:nvSpPr>
          <p:cNvPr id="135" name="Google Shape;135;p19"/>
          <p:cNvSpPr txBox="1"/>
          <p:nvPr/>
        </p:nvSpPr>
        <p:spPr>
          <a:xfrm>
            <a:off x="5428625" y="4929056"/>
            <a:ext cx="2211000" cy="768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rgbClr val="FF00FF"/>
                </a:solidFill>
                <a:latin typeface="Caveat"/>
                <a:ea typeface="Caveat"/>
                <a:cs typeface="Caveat"/>
                <a:sym typeface="Caveat"/>
              </a:rPr>
              <a:t>Hormonal axis </a:t>
            </a:r>
            <a:endParaRPr sz="2200">
              <a:solidFill>
                <a:srgbClr val="FF00FF"/>
              </a:solidFill>
              <a:latin typeface="Caveat"/>
              <a:ea typeface="Caveat"/>
              <a:cs typeface="Caveat"/>
              <a:sym typeface="Cave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Google Shape;141;p20"/>
          <p:cNvPicPr preferRelativeResize="0"/>
          <p:nvPr/>
        </p:nvPicPr>
        <p:blipFill rotWithShape="1">
          <a:blip r:embed="rId3">
            <a:alphaModFix/>
          </a:blip>
          <a:srcRect l="390" t="6559" r="44661"/>
          <a:stretch/>
        </p:blipFill>
        <p:spPr>
          <a:xfrm>
            <a:off x="5272950" y="3782275"/>
            <a:ext cx="607550" cy="1642075"/>
          </a:xfrm>
          <a:prstGeom prst="rect">
            <a:avLst/>
          </a:prstGeom>
          <a:noFill/>
          <a:ln>
            <a:noFill/>
          </a:ln>
        </p:spPr>
      </p:pic>
      <p:pic>
        <p:nvPicPr>
          <p:cNvPr id="142" name="Google Shape;142;p20" descr="early puberty.jpg"/>
          <p:cNvPicPr preferRelativeResize="0"/>
          <p:nvPr/>
        </p:nvPicPr>
        <p:blipFill rotWithShape="1">
          <a:blip r:embed="rId4">
            <a:alphaModFix/>
          </a:blip>
          <a:srcRect r="960" b="79361"/>
          <a:stretch/>
        </p:blipFill>
        <p:spPr>
          <a:xfrm>
            <a:off x="203425" y="1553524"/>
            <a:ext cx="8619404" cy="1043755"/>
          </a:xfrm>
          <a:prstGeom prst="rect">
            <a:avLst/>
          </a:prstGeom>
          <a:noFill/>
          <a:ln>
            <a:noFill/>
          </a:ln>
        </p:spPr>
      </p:pic>
      <p:pic>
        <p:nvPicPr>
          <p:cNvPr id="143" name="Google Shape;143;p20" descr="early puberty.jpg"/>
          <p:cNvPicPr preferRelativeResize="0"/>
          <p:nvPr/>
        </p:nvPicPr>
        <p:blipFill rotWithShape="1">
          <a:blip r:embed="rId4">
            <a:alphaModFix/>
          </a:blip>
          <a:srcRect t="47024" r="960" b="33288"/>
          <a:stretch/>
        </p:blipFill>
        <p:spPr>
          <a:xfrm>
            <a:off x="203425" y="2705433"/>
            <a:ext cx="8619404" cy="995666"/>
          </a:xfrm>
          <a:prstGeom prst="rect">
            <a:avLst/>
          </a:prstGeom>
          <a:noFill/>
          <a:ln>
            <a:noFill/>
          </a:ln>
        </p:spPr>
      </p:pic>
      <p:sp>
        <p:nvSpPr>
          <p:cNvPr id="144" name="Google Shape;144;p20"/>
          <p:cNvSpPr txBox="1">
            <a:spLocks noGrp="1"/>
          </p:cNvSpPr>
          <p:nvPr>
            <p:ph type="body" idx="1"/>
          </p:nvPr>
        </p:nvSpPr>
        <p:spPr>
          <a:xfrm>
            <a:off x="212000" y="1166451"/>
            <a:ext cx="8762700" cy="440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595959"/>
              </a:buClr>
              <a:buSzPts val="2400"/>
              <a:buNone/>
            </a:pPr>
            <a:r>
              <a:rPr lang="en-US" sz="1600" b="1">
                <a:solidFill>
                  <a:srgbClr val="595959"/>
                </a:solidFill>
                <a:latin typeface="Lexend"/>
                <a:ea typeface="Lexend"/>
                <a:cs typeface="Lexend"/>
                <a:sym typeface="Lexend"/>
              </a:rPr>
              <a:t>At the start of puberty, your brain &amp; ovaries are just beginning to communicate.</a:t>
            </a:r>
            <a:endParaRPr sz="2300"/>
          </a:p>
        </p:txBody>
      </p:sp>
      <p:sp>
        <p:nvSpPr>
          <p:cNvPr id="145" name="Google Shape;145;p20"/>
          <p:cNvSpPr txBox="1"/>
          <p:nvPr/>
        </p:nvSpPr>
        <p:spPr>
          <a:xfrm>
            <a:off x="194343" y="517102"/>
            <a:ext cx="6414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000">
                <a:solidFill>
                  <a:schemeClr val="lt1"/>
                </a:solidFill>
                <a:latin typeface="Lexend Thin"/>
                <a:ea typeface="Lexend Thin"/>
                <a:cs typeface="Lexend Thin"/>
                <a:sym typeface="Lexend Thin"/>
              </a:rPr>
              <a:t>Amira’s chart</a:t>
            </a:r>
            <a:endParaRPr>
              <a:latin typeface="Lexend Thin"/>
              <a:ea typeface="Lexend Thin"/>
              <a:cs typeface="Lexend Thin"/>
              <a:sym typeface="Lexend Thin"/>
            </a:endParaRPr>
          </a:p>
        </p:txBody>
      </p:sp>
      <p:sp>
        <p:nvSpPr>
          <p:cNvPr id="146" name="Google Shape;146;p20"/>
          <p:cNvSpPr txBox="1"/>
          <p:nvPr/>
        </p:nvSpPr>
        <p:spPr>
          <a:xfrm>
            <a:off x="249950" y="6467450"/>
            <a:ext cx="868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47" name="Google Shape;147;p20"/>
          <p:cNvSpPr/>
          <p:nvPr/>
        </p:nvSpPr>
        <p:spPr>
          <a:xfrm>
            <a:off x="194350" y="1559375"/>
            <a:ext cx="8619300" cy="1005900"/>
          </a:xfrm>
          <a:prstGeom prst="rect">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0"/>
          <p:cNvSpPr/>
          <p:nvPr/>
        </p:nvSpPr>
        <p:spPr>
          <a:xfrm>
            <a:off x="194350" y="2663275"/>
            <a:ext cx="8619300" cy="1005900"/>
          </a:xfrm>
          <a:prstGeom prst="rect">
            <a:avLst/>
          </a:prstGeom>
          <a:noFill/>
          <a:ln w="7620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9" name="Google Shape;149;p20"/>
          <p:cNvPicPr preferRelativeResize="0"/>
          <p:nvPr/>
        </p:nvPicPr>
        <p:blipFill rotWithShape="1">
          <a:blip r:embed="rId3">
            <a:alphaModFix/>
          </a:blip>
          <a:srcRect t="6559" r="36159"/>
          <a:stretch/>
        </p:blipFill>
        <p:spPr>
          <a:xfrm>
            <a:off x="1953450" y="3782275"/>
            <a:ext cx="705825" cy="1642075"/>
          </a:xfrm>
          <a:prstGeom prst="rect">
            <a:avLst/>
          </a:prstGeom>
          <a:noFill/>
          <a:ln>
            <a:noFill/>
          </a:ln>
        </p:spPr>
      </p:pic>
      <p:pic>
        <p:nvPicPr>
          <p:cNvPr id="150" name="Google Shape;150;p20"/>
          <p:cNvPicPr preferRelativeResize="0"/>
          <p:nvPr/>
        </p:nvPicPr>
        <p:blipFill rotWithShape="1">
          <a:blip r:embed="rId3">
            <a:alphaModFix/>
          </a:blip>
          <a:srcRect t="6559" r="45051"/>
          <a:stretch/>
        </p:blipFill>
        <p:spPr>
          <a:xfrm>
            <a:off x="4732525" y="3782263"/>
            <a:ext cx="607550" cy="1642075"/>
          </a:xfrm>
          <a:prstGeom prst="rect">
            <a:avLst/>
          </a:prstGeom>
          <a:noFill/>
          <a:ln>
            <a:noFill/>
          </a:ln>
        </p:spPr>
      </p:pic>
      <p:pic>
        <p:nvPicPr>
          <p:cNvPr id="151" name="Google Shape;151;p20"/>
          <p:cNvPicPr preferRelativeResize="0"/>
          <p:nvPr/>
        </p:nvPicPr>
        <p:blipFill rotWithShape="1">
          <a:blip r:embed="rId3">
            <a:alphaModFix/>
          </a:blip>
          <a:srcRect t="6559" r="45051"/>
          <a:stretch/>
        </p:blipFill>
        <p:spPr>
          <a:xfrm>
            <a:off x="2945174" y="3782275"/>
            <a:ext cx="607550" cy="1642075"/>
          </a:xfrm>
          <a:prstGeom prst="rect">
            <a:avLst/>
          </a:prstGeom>
          <a:noFill/>
          <a:ln>
            <a:noFill/>
          </a:ln>
        </p:spPr>
      </p:pic>
      <p:sp>
        <p:nvSpPr>
          <p:cNvPr id="152" name="Google Shape;152;p20"/>
          <p:cNvSpPr/>
          <p:nvPr/>
        </p:nvSpPr>
        <p:spPr>
          <a:xfrm>
            <a:off x="194350" y="3782200"/>
            <a:ext cx="8619300" cy="1642200"/>
          </a:xfrm>
          <a:prstGeom prst="rect">
            <a:avLst/>
          </a:prstGeom>
          <a:noFill/>
          <a:ln w="76200" cap="flat" cmpd="sng">
            <a:solidFill>
              <a:srgbClr val="F6BDA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3" name="Google Shape;153;p20"/>
          <p:cNvPicPr preferRelativeResize="0"/>
          <p:nvPr/>
        </p:nvPicPr>
        <p:blipFill rotWithShape="1">
          <a:blip r:embed="rId5">
            <a:alphaModFix/>
          </a:blip>
          <a:srcRect l="2382" t="64096" r="3437" b="4040"/>
          <a:stretch/>
        </p:blipFill>
        <p:spPr>
          <a:xfrm>
            <a:off x="-9100" y="5505525"/>
            <a:ext cx="9076902" cy="11511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pic>
        <p:nvPicPr>
          <p:cNvPr id="159" name="Google Shape;159;p21"/>
          <p:cNvPicPr preferRelativeResize="0"/>
          <p:nvPr/>
        </p:nvPicPr>
        <p:blipFill rotWithShape="1">
          <a:blip r:embed="rId3">
            <a:alphaModFix/>
          </a:blip>
          <a:srcRect l="390" t="6559" r="44661"/>
          <a:stretch/>
        </p:blipFill>
        <p:spPr>
          <a:xfrm>
            <a:off x="5272950" y="3782275"/>
            <a:ext cx="607550" cy="1642075"/>
          </a:xfrm>
          <a:prstGeom prst="rect">
            <a:avLst/>
          </a:prstGeom>
          <a:noFill/>
          <a:ln>
            <a:noFill/>
          </a:ln>
        </p:spPr>
      </p:pic>
      <p:pic>
        <p:nvPicPr>
          <p:cNvPr id="160" name="Google Shape;160;p21" descr="early puberty.jpg"/>
          <p:cNvPicPr preferRelativeResize="0"/>
          <p:nvPr/>
        </p:nvPicPr>
        <p:blipFill rotWithShape="1">
          <a:blip r:embed="rId4">
            <a:alphaModFix/>
          </a:blip>
          <a:srcRect r="960" b="79361"/>
          <a:stretch/>
        </p:blipFill>
        <p:spPr>
          <a:xfrm>
            <a:off x="203425" y="1553524"/>
            <a:ext cx="8619404" cy="1043755"/>
          </a:xfrm>
          <a:prstGeom prst="rect">
            <a:avLst/>
          </a:prstGeom>
          <a:noFill/>
          <a:ln>
            <a:noFill/>
          </a:ln>
        </p:spPr>
      </p:pic>
      <p:pic>
        <p:nvPicPr>
          <p:cNvPr id="161" name="Google Shape;161;p21" descr="early puberty.jpg"/>
          <p:cNvPicPr preferRelativeResize="0"/>
          <p:nvPr/>
        </p:nvPicPr>
        <p:blipFill rotWithShape="1">
          <a:blip r:embed="rId4">
            <a:alphaModFix/>
          </a:blip>
          <a:srcRect t="47024" r="960" b="33288"/>
          <a:stretch/>
        </p:blipFill>
        <p:spPr>
          <a:xfrm>
            <a:off x="203425" y="2705433"/>
            <a:ext cx="8619404" cy="995666"/>
          </a:xfrm>
          <a:prstGeom prst="rect">
            <a:avLst/>
          </a:prstGeom>
          <a:noFill/>
          <a:ln>
            <a:noFill/>
          </a:ln>
        </p:spPr>
      </p:pic>
      <p:sp>
        <p:nvSpPr>
          <p:cNvPr id="162" name="Google Shape;162;p21"/>
          <p:cNvSpPr txBox="1">
            <a:spLocks noGrp="1"/>
          </p:cNvSpPr>
          <p:nvPr>
            <p:ph type="body" idx="1"/>
          </p:nvPr>
        </p:nvSpPr>
        <p:spPr>
          <a:xfrm>
            <a:off x="212000" y="1195028"/>
            <a:ext cx="8762700" cy="891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595959"/>
              </a:buClr>
              <a:buSzPts val="2400"/>
              <a:buNone/>
            </a:pPr>
            <a:r>
              <a:rPr lang="en-US" sz="1600" b="1">
                <a:solidFill>
                  <a:srgbClr val="595959"/>
                </a:solidFill>
                <a:latin typeface="Lexend"/>
                <a:ea typeface="Lexend"/>
                <a:cs typeface="Lexend"/>
                <a:sym typeface="Lexend"/>
              </a:rPr>
              <a:t>At the start of puberty, your brain &amp; ovaries are just beginning to communicate. </a:t>
            </a:r>
            <a:endParaRPr sz="2000" b="1">
              <a:latin typeface="Lexend"/>
              <a:ea typeface="Lexend"/>
              <a:cs typeface="Lexend"/>
              <a:sym typeface="Lexend"/>
            </a:endParaRPr>
          </a:p>
          <a:p>
            <a:pPr marL="0" lvl="0" indent="0" algn="l" rtl="0">
              <a:spcBef>
                <a:spcPts val="480"/>
              </a:spcBef>
              <a:spcAft>
                <a:spcPts val="0"/>
              </a:spcAft>
              <a:buClr>
                <a:srgbClr val="595959"/>
              </a:buClr>
              <a:buSzPts val="2400"/>
              <a:buNone/>
            </a:pPr>
            <a:endParaRPr sz="2300"/>
          </a:p>
        </p:txBody>
      </p:sp>
      <p:sp>
        <p:nvSpPr>
          <p:cNvPr id="163" name="Google Shape;163;p21"/>
          <p:cNvSpPr txBox="1"/>
          <p:nvPr/>
        </p:nvSpPr>
        <p:spPr>
          <a:xfrm>
            <a:off x="194343" y="564727"/>
            <a:ext cx="6414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000">
                <a:solidFill>
                  <a:schemeClr val="lt1"/>
                </a:solidFill>
                <a:latin typeface="Lexend Thin"/>
                <a:ea typeface="Lexend Thin"/>
                <a:cs typeface="Lexend Thin"/>
                <a:sym typeface="Lexend Thin"/>
              </a:rPr>
              <a:t>Amira’s chart</a:t>
            </a:r>
            <a:endParaRPr>
              <a:latin typeface="Lexend Thin"/>
              <a:ea typeface="Lexend Thin"/>
              <a:cs typeface="Lexend Thin"/>
              <a:sym typeface="Lexend Thin"/>
            </a:endParaRPr>
          </a:p>
        </p:txBody>
      </p:sp>
      <p:sp>
        <p:nvSpPr>
          <p:cNvPr id="164" name="Google Shape;164;p21"/>
          <p:cNvSpPr txBox="1"/>
          <p:nvPr/>
        </p:nvSpPr>
        <p:spPr>
          <a:xfrm>
            <a:off x="249950" y="6467450"/>
            <a:ext cx="868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65" name="Google Shape;165;p21"/>
          <p:cNvSpPr/>
          <p:nvPr/>
        </p:nvSpPr>
        <p:spPr>
          <a:xfrm>
            <a:off x="194350" y="1559375"/>
            <a:ext cx="8619300" cy="1005900"/>
          </a:xfrm>
          <a:prstGeom prst="rect">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1"/>
          <p:cNvSpPr/>
          <p:nvPr/>
        </p:nvSpPr>
        <p:spPr>
          <a:xfrm>
            <a:off x="194350" y="2663275"/>
            <a:ext cx="8619300" cy="1005900"/>
          </a:xfrm>
          <a:prstGeom prst="rect">
            <a:avLst/>
          </a:prstGeom>
          <a:noFill/>
          <a:ln w="7620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7" name="Google Shape;167;p21"/>
          <p:cNvPicPr preferRelativeResize="0"/>
          <p:nvPr/>
        </p:nvPicPr>
        <p:blipFill rotWithShape="1">
          <a:blip r:embed="rId3">
            <a:alphaModFix/>
          </a:blip>
          <a:srcRect t="6559" r="36159"/>
          <a:stretch/>
        </p:blipFill>
        <p:spPr>
          <a:xfrm>
            <a:off x="1953450" y="3782275"/>
            <a:ext cx="705825" cy="1642075"/>
          </a:xfrm>
          <a:prstGeom prst="rect">
            <a:avLst/>
          </a:prstGeom>
          <a:noFill/>
          <a:ln>
            <a:noFill/>
          </a:ln>
        </p:spPr>
      </p:pic>
      <p:pic>
        <p:nvPicPr>
          <p:cNvPr id="168" name="Google Shape;168;p21"/>
          <p:cNvPicPr preferRelativeResize="0"/>
          <p:nvPr/>
        </p:nvPicPr>
        <p:blipFill rotWithShape="1">
          <a:blip r:embed="rId3">
            <a:alphaModFix/>
          </a:blip>
          <a:srcRect t="6559" r="45051"/>
          <a:stretch/>
        </p:blipFill>
        <p:spPr>
          <a:xfrm>
            <a:off x="4732525" y="3782263"/>
            <a:ext cx="607550" cy="1642075"/>
          </a:xfrm>
          <a:prstGeom prst="rect">
            <a:avLst/>
          </a:prstGeom>
          <a:noFill/>
          <a:ln>
            <a:noFill/>
          </a:ln>
        </p:spPr>
      </p:pic>
      <p:pic>
        <p:nvPicPr>
          <p:cNvPr id="169" name="Google Shape;169;p21"/>
          <p:cNvPicPr preferRelativeResize="0"/>
          <p:nvPr/>
        </p:nvPicPr>
        <p:blipFill rotWithShape="1">
          <a:blip r:embed="rId3">
            <a:alphaModFix/>
          </a:blip>
          <a:srcRect t="6559" r="45051"/>
          <a:stretch/>
        </p:blipFill>
        <p:spPr>
          <a:xfrm>
            <a:off x="2945174" y="3782275"/>
            <a:ext cx="607550" cy="1642075"/>
          </a:xfrm>
          <a:prstGeom prst="rect">
            <a:avLst/>
          </a:prstGeom>
          <a:noFill/>
          <a:ln>
            <a:noFill/>
          </a:ln>
        </p:spPr>
      </p:pic>
      <p:sp>
        <p:nvSpPr>
          <p:cNvPr id="170" name="Google Shape;170;p21"/>
          <p:cNvSpPr/>
          <p:nvPr/>
        </p:nvSpPr>
        <p:spPr>
          <a:xfrm>
            <a:off x="194350" y="3782200"/>
            <a:ext cx="8619300" cy="1642200"/>
          </a:xfrm>
          <a:prstGeom prst="rect">
            <a:avLst/>
          </a:prstGeom>
          <a:noFill/>
          <a:ln w="76200" cap="flat" cmpd="sng">
            <a:solidFill>
              <a:srgbClr val="F6BDA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1" name="Google Shape;171;p21"/>
          <p:cNvPicPr preferRelativeResize="0"/>
          <p:nvPr/>
        </p:nvPicPr>
        <p:blipFill rotWithShape="1">
          <a:blip r:embed="rId5">
            <a:alphaModFix/>
          </a:blip>
          <a:srcRect b="57979"/>
          <a:stretch/>
        </p:blipFill>
        <p:spPr>
          <a:xfrm>
            <a:off x="125250" y="5505500"/>
            <a:ext cx="8893501" cy="1043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2"/>
          <p:cNvSpPr txBox="1">
            <a:spLocks noGrp="1"/>
          </p:cNvSpPr>
          <p:nvPr>
            <p:ph type="body" idx="1"/>
          </p:nvPr>
        </p:nvSpPr>
        <p:spPr>
          <a:xfrm>
            <a:off x="212000" y="1118828"/>
            <a:ext cx="8762700" cy="891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595959"/>
              </a:buClr>
              <a:buSzPts val="2400"/>
              <a:buNone/>
            </a:pPr>
            <a:endParaRPr sz="2300">
              <a:latin typeface="Calibri"/>
              <a:ea typeface="Calibri"/>
              <a:cs typeface="Calibri"/>
              <a:sym typeface="Calibri"/>
            </a:endParaRPr>
          </a:p>
          <a:p>
            <a:pPr marL="0" lvl="0" indent="0" algn="l" rtl="0">
              <a:spcBef>
                <a:spcPts val="480"/>
              </a:spcBef>
              <a:spcAft>
                <a:spcPts val="0"/>
              </a:spcAft>
              <a:buClr>
                <a:srgbClr val="595959"/>
              </a:buClr>
              <a:buSzPts val="2400"/>
              <a:buNone/>
            </a:pPr>
            <a:endParaRPr sz="2300"/>
          </a:p>
        </p:txBody>
      </p:sp>
      <p:sp>
        <p:nvSpPr>
          <p:cNvPr id="178" name="Google Shape;178;p22"/>
          <p:cNvSpPr txBox="1"/>
          <p:nvPr/>
        </p:nvSpPr>
        <p:spPr>
          <a:xfrm>
            <a:off x="194343" y="564727"/>
            <a:ext cx="6414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000" b="1">
                <a:solidFill>
                  <a:schemeClr val="lt1"/>
                </a:solidFill>
                <a:latin typeface="Calibri"/>
                <a:ea typeface="Calibri"/>
                <a:cs typeface="Calibri"/>
                <a:sym typeface="Calibri"/>
              </a:rPr>
              <a:t>Faizah’s chart</a:t>
            </a:r>
            <a:endParaRPr>
              <a:latin typeface="Calibri"/>
              <a:ea typeface="Calibri"/>
              <a:cs typeface="Calibri"/>
              <a:sym typeface="Calibri"/>
            </a:endParaRPr>
          </a:p>
        </p:txBody>
      </p:sp>
      <p:sp>
        <p:nvSpPr>
          <p:cNvPr id="179" name="Google Shape;179;p22"/>
          <p:cNvSpPr txBox="1"/>
          <p:nvPr/>
        </p:nvSpPr>
        <p:spPr>
          <a:xfrm>
            <a:off x="249950" y="6467450"/>
            <a:ext cx="868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180" name="Google Shape;180;p22"/>
          <p:cNvPicPr preferRelativeResize="0"/>
          <p:nvPr/>
        </p:nvPicPr>
        <p:blipFill rotWithShape="1">
          <a:blip r:embed="rId3">
            <a:alphaModFix/>
          </a:blip>
          <a:srcRect t="6932" b="42015"/>
          <a:stretch/>
        </p:blipFill>
        <p:spPr>
          <a:xfrm>
            <a:off x="0" y="509275"/>
            <a:ext cx="9097825" cy="3496875"/>
          </a:xfrm>
          <a:prstGeom prst="rect">
            <a:avLst/>
          </a:prstGeom>
          <a:noFill/>
          <a:ln>
            <a:noFill/>
          </a:ln>
        </p:spPr>
      </p:pic>
      <p:sp>
        <p:nvSpPr>
          <p:cNvPr id="181" name="Google Shape;181;p22"/>
          <p:cNvSpPr/>
          <p:nvPr/>
        </p:nvSpPr>
        <p:spPr>
          <a:xfrm>
            <a:off x="392900" y="2478375"/>
            <a:ext cx="8332500" cy="1115100"/>
          </a:xfrm>
          <a:prstGeom prst="rect">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2" name="Google Shape;182;p22" descr="2 mid-puberty v2.jpg"/>
          <p:cNvPicPr preferRelativeResize="0"/>
          <p:nvPr/>
        </p:nvPicPr>
        <p:blipFill rotWithShape="1">
          <a:blip r:embed="rId4">
            <a:alphaModFix/>
          </a:blip>
          <a:srcRect t="48329" b="37508"/>
          <a:stretch/>
        </p:blipFill>
        <p:spPr>
          <a:xfrm>
            <a:off x="283701" y="3695199"/>
            <a:ext cx="8563296" cy="1115100"/>
          </a:xfrm>
          <a:prstGeom prst="rect">
            <a:avLst/>
          </a:prstGeom>
          <a:noFill/>
          <a:ln>
            <a:noFill/>
          </a:ln>
        </p:spPr>
      </p:pic>
      <p:sp>
        <p:nvSpPr>
          <p:cNvPr id="183" name="Google Shape;183;p22"/>
          <p:cNvSpPr/>
          <p:nvPr/>
        </p:nvSpPr>
        <p:spPr>
          <a:xfrm>
            <a:off x="392900" y="3736150"/>
            <a:ext cx="8332500" cy="1115100"/>
          </a:xfrm>
          <a:prstGeom prst="rect">
            <a:avLst/>
          </a:prstGeom>
          <a:noFill/>
          <a:ln w="7620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3"/>
          <p:cNvSpPr txBox="1">
            <a:spLocks noGrp="1"/>
          </p:cNvSpPr>
          <p:nvPr>
            <p:ph type="body" idx="1"/>
          </p:nvPr>
        </p:nvSpPr>
        <p:spPr>
          <a:xfrm>
            <a:off x="212000" y="1118828"/>
            <a:ext cx="8762700" cy="891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595959"/>
              </a:buClr>
              <a:buSzPts val="2400"/>
              <a:buNone/>
            </a:pPr>
            <a:endParaRPr sz="2300">
              <a:latin typeface="Calibri"/>
              <a:ea typeface="Calibri"/>
              <a:cs typeface="Calibri"/>
              <a:sym typeface="Calibri"/>
            </a:endParaRPr>
          </a:p>
          <a:p>
            <a:pPr marL="0" lvl="0" indent="0" algn="l" rtl="0">
              <a:spcBef>
                <a:spcPts val="480"/>
              </a:spcBef>
              <a:spcAft>
                <a:spcPts val="0"/>
              </a:spcAft>
              <a:buClr>
                <a:srgbClr val="595959"/>
              </a:buClr>
              <a:buSzPts val="2400"/>
              <a:buNone/>
            </a:pPr>
            <a:endParaRPr sz="2300"/>
          </a:p>
        </p:txBody>
      </p:sp>
      <p:sp>
        <p:nvSpPr>
          <p:cNvPr id="190" name="Google Shape;190;p23"/>
          <p:cNvSpPr txBox="1"/>
          <p:nvPr/>
        </p:nvSpPr>
        <p:spPr>
          <a:xfrm>
            <a:off x="194343" y="564727"/>
            <a:ext cx="6414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000" b="1">
                <a:solidFill>
                  <a:schemeClr val="lt1"/>
                </a:solidFill>
                <a:latin typeface="Calibri"/>
                <a:ea typeface="Calibri"/>
                <a:cs typeface="Calibri"/>
                <a:sym typeface="Calibri"/>
              </a:rPr>
              <a:t>Faizah’s chart</a:t>
            </a:r>
            <a:endParaRPr>
              <a:latin typeface="Calibri"/>
              <a:ea typeface="Calibri"/>
              <a:cs typeface="Calibri"/>
              <a:sym typeface="Calibri"/>
            </a:endParaRPr>
          </a:p>
        </p:txBody>
      </p:sp>
      <p:sp>
        <p:nvSpPr>
          <p:cNvPr id="191" name="Google Shape;191;p23"/>
          <p:cNvSpPr txBox="1"/>
          <p:nvPr/>
        </p:nvSpPr>
        <p:spPr>
          <a:xfrm>
            <a:off x="249950" y="6467450"/>
            <a:ext cx="868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192" name="Google Shape;192;p23"/>
          <p:cNvPicPr preferRelativeResize="0"/>
          <p:nvPr/>
        </p:nvPicPr>
        <p:blipFill rotWithShape="1">
          <a:blip r:embed="rId3">
            <a:alphaModFix/>
          </a:blip>
          <a:srcRect t="6932" b="42015"/>
          <a:stretch/>
        </p:blipFill>
        <p:spPr>
          <a:xfrm>
            <a:off x="-1750" y="239275"/>
            <a:ext cx="9144000" cy="3354200"/>
          </a:xfrm>
          <a:prstGeom prst="rect">
            <a:avLst/>
          </a:prstGeom>
          <a:noFill/>
          <a:ln>
            <a:noFill/>
          </a:ln>
        </p:spPr>
      </p:pic>
      <p:sp>
        <p:nvSpPr>
          <p:cNvPr id="193" name="Google Shape;193;p23"/>
          <p:cNvSpPr/>
          <p:nvPr/>
        </p:nvSpPr>
        <p:spPr>
          <a:xfrm>
            <a:off x="283700" y="2115575"/>
            <a:ext cx="8441100" cy="1115100"/>
          </a:xfrm>
          <a:prstGeom prst="rect">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4" name="Google Shape;194;p23" descr="2 mid-puberty v2.jpg"/>
          <p:cNvPicPr preferRelativeResize="0"/>
          <p:nvPr/>
        </p:nvPicPr>
        <p:blipFill rotWithShape="1">
          <a:blip r:embed="rId4">
            <a:alphaModFix/>
          </a:blip>
          <a:srcRect t="48329" b="37508"/>
          <a:stretch/>
        </p:blipFill>
        <p:spPr>
          <a:xfrm>
            <a:off x="290351" y="3335524"/>
            <a:ext cx="8563296" cy="1115100"/>
          </a:xfrm>
          <a:prstGeom prst="rect">
            <a:avLst/>
          </a:prstGeom>
          <a:noFill/>
          <a:ln>
            <a:noFill/>
          </a:ln>
        </p:spPr>
      </p:pic>
      <p:sp>
        <p:nvSpPr>
          <p:cNvPr id="195" name="Google Shape;195;p23"/>
          <p:cNvSpPr/>
          <p:nvPr/>
        </p:nvSpPr>
        <p:spPr>
          <a:xfrm>
            <a:off x="283800" y="3335525"/>
            <a:ext cx="8441100" cy="1115100"/>
          </a:xfrm>
          <a:prstGeom prst="rect">
            <a:avLst/>
          </a:prstGeom>
          <a:noFill/>
          <a:ln w="7620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6" name="Google Shape;196;p23"/>
          <p:cNvPicPr preferRelativeResize="0"/>
          <p:nvPr/>
        </p:nvPicPr>
        <p:blipFill rotWithShape="1">
          <a:blip r:embed="rId3">
            <a:alphaModFix/>
          </a:blip>
          <a:srcRect t="66236" b="8432"/>
          <a:stretch/>
        </p:blipFill>
        <p:spPr>
          <a:xfrm>
            <a:off x="188900" y="4450625"/>
            <a:ext cx="8762700" cy="1595675"/>
          </a:xfrm>
          <a:prstGeom prst="rect">
            <a:avLst/>
          </a:prstGeom>
          <a:noFill/>
          <a:ln>
            <a:noFill/>
          </a:ln>
        </p:spPr>
      </p:pic>
      <p:sp>
        <p:nvSpPr>
          <p:cNvPr id="197" name="Google Shape;197;p23"/>
          <p:cNvSpPr/>
          <p:nvPr/>
        </p:nvSpPr>
        <p:spPr>
          <a:xfrm>
            <a:off x="283700" y="4553388"/>
            <a:ext cx="8441100" cy="1435800"/>
          </a:xfrm>
          <a:prstGeom prst="rect">
            <a:avLst/>
          </a:prstGeom>
          <a:noFill/>
          <a:ln w="76200" cap="flat" cmpd="sng">
            <a:solidFill>
              <a:srgbClr val="F6BDA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24"/>
          <p:cNvPicPr preferRelativeResize="0"/>
          <p:nvPr/>
        </p:nvPicPr>
        <p:blipFill rotWithShape="1">
          <a:blip r:embed="rId3">
            <a:alphaModFix/>
          </a:blip>
          <a:srcRect t="6932" b="42015"/>
          <a:stretch/>
        </p:blipFill>
        <p:spPr>
          <a:xfrm>
            <a:off x="-1750" y="239275"/>
            <a:ext cx="9144000" cy="3354200"/>
          </a:xfrm>
          <a:prstGeom prst="rect">
            <a:avLst/>
          </a:prstGeom>
          <a:noFill/>
          <a:ln>
            <a:noFill/>
          </a:ln>
        </p:spPr>
      </p:pic>
      <p:sp>
        <p:nvSpPr>
          <p:cNvPr id="204" name="Google Shape;204;p24"/>
          <p:cNvSpPr txBox="1">
            <a:spLocks noGrp="1"/>
          </p:cNvSpPr>
          <p:nvPr>
            <p:ph type="body" idx="1"/>
          </p:nvPr>
        </p:nvSpPr>
        <p:spPr>
          <a:xfrm>
            <a:off x="212000" y="1118828"/>
            <a:ext cx="8762700" cy="891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595959"/>
              </a:buClr>
              <a:buSzPts val="2400"/>
              <a:buNone/>
            </a:pPr>
            <a:endParaRPr sz="2300">
              <a:latin typeface="Calibri"/>
              <a:ea typeface="Calibri"/>
              <a:cs typeface="Calibri"/>
              <a:sym typeface="Calibri"/>
            </a:endParaRPr>
          </a:p>
          <a:p>
            <a:pPr marL="0" lvl="0" indent="0" algn="l" rtl="0">
              <a:spcBef>
                <a:spcPts val="480"/>
              </a:spcBef>
              <a:spcAft>
                <a:spcPts val="0"/>
              </a:spcAft>
              <a:buClr>
                <a:srgbClr val="595959"/>
              </a:buClr>
              <a:buSzPts val="2400"/>
              <a:buNone/>
            </a:pPr>
            <a:endParaRPr sz="2300"/>
          </a:p>
        </p:txBody>
      </p:sp>
      <p:sp>
        <p:nvSpPr>
          <p:cNvPr id="205" name="Google Shape;205;p24"/>
          <p:cNvSpPr txBox="1"/>
          <p:nvPr/>
        </p:nvSpPr>
        <p:spPr>
          <a:xfrm>
            <a:off x="249950" y="6467450"/>
            <a:ext cx="868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206" name="Google Shape;206;p24"/>
          <p:cNvSpPr/>
          <p:nvPr/>
        </p:nvSpPr>
        <p:spPr>
          <a:xfrm>
            <a:off x="283700" y="2115575"/>
            <a:ext cx="8441100" cy="1115100"/>
          </a:xfrm>
          <a:prstGeom prst="rect">
            <a:avLst/>
          </a:prstGeom>
          <a:noFill/>
          <a:ln w="762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7" name="Google Shape;207;p24" descr="2 mid-puberty v2.jpg"/>
          <p:cNvPicPr preferRelativeResize="0"/>
          <p:nvPr/>
        </p:nvPicPr>
        <p:blipFill rotWithShape="1">
          <a:blip r:embed="rId4">
            <a:alphaModFix/>
          </a:blip>
          <a:srcRect t="48329" b="37508"/>
          <a:stretch/>
        </p:blipFill>
        <p:spPr>
          <a:xfrm>
            <a:off x="290351" y="3335524"/>
            <a:ext cx="8563296" cy="1115100"/>
          </a:xfrm>
          <a:prstGeom prst="rect">
            <a:avLst/>
          </a:prstGeom>
          <a:noFill/>
          <a:ln>
            <a:noFill/>
          </a:ln>
        </p:spPr>
      </p:pic>
      <p:sp>
        <p:nvSpPr>
          <p:cNvPr id="208" name="Google Shape;208;p24"/>
          <p:cNvSpPr/>
          <p:nvPr/>
        </p:nvSpPr>
        <p:spPr>
          <a:xfrm>
            <a:off x="283800" y="3335525"/>
            <a:ext cx="8441100" cy="1115100"/>
          </a:xfrm>
          <a:prstGeom prst="rect">
            <a:avLst/>
          </a:prstGeom>
          <a:noFill/>
          <a:ln w="7620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9" name="Google Shape;209;p24"/>
          <p:cNvPicPr preferRelativeResize="0"/>
          <p:nvPr/>
        </p:nvPicPr>
        <p:blipFill rotWithShape="1">
          <a:blip r:embed="rId3">
            <a:alphaModFix/>
          </a:blip>
          <a:srcRect l="2273" t="66237" r="82340" b="9309"/>
          <a:stretch/>
        </p:blipFill>
        <p:spPr>
          <a:xfrm>
            <a:off x="935500" y="4485150"/>
            <a:ext cx="1348150" cy="1540450"/>
          </a:xfrm>
          <a:prstGeom prst="rect">
            <a:avLst/>
          </a:prstGeom>
          <a:noFill/>
          <a:ln>
            <a:noFill/>
          </a:ln>
        </p:spPr>
      </p:pic>
      <p:pic>
        <p:nvPicPr>
          <p:cNvPr id="210" name="Google Shape;210;p24"/>
          <p:cNvPicPr preferRelativeResize="0"/>
          <p:nvPr/>
        </p:nvPicPr>
        <p:blipFill rotWithShape="1">
          <a:blip r:embed="rId3">
            <a:alphaModFix/>
          </a:blip>
          <a:srcRect l="2276" t="90248"/>
          <a:stretch/>
        </p:blipFill>
        <p:spPr>
          <a:xfrm>
            <a:off x="578950" y="6200775"/>
            <a:ext cx="8563300" cy="614275"/>
          </a:xfrm>
          <a:prstGeom prst="rect">
            <a:avLst/>
          </a:prstGeom>
          <a:noFill/>
          <a:ln>
            <a:noFill/>
          </a:ln>
        </p:spPr>
      </p:pic>
      <p:pic>
        <p:nvPicPr>
          <p:cNvPr id="211" name="Google Shape;211;p24"/>
          <p:cNvPicPr preferRelativeResize="0"/>
          <p:nvPr/>
        </p:nvPicPr>
        <p:blipFill rotWithShape="1">
          <a:blip r:embed="rId3">
            <a:alphaModFix/>
          </a:blip>
          <a:srcRect l="84615" t="66237" b="9309"/>
          <a:stretch/>
        </p:blipFill>
        <p:spPr>
          <a:xfrm>
            <a:off x="7702825" y="4555475"/>
            <a:ext cx="1348150" cy="1540450"/>
          </a:xfrm>
          <a:prstGeom prst="rect">
            <a:avLst/>
          </a:prstGeom>
          <a:noFill/>
          <a:ln>
            <a:noFill/>
          </a:ln>
        </p:spPr>
      </p:pic>
      <p:pic>
        <p:nvPicPr>
          <p:cNvPr id="212" name="Google Shape;212;p24"/>
          <p:cNvPicPr preferRelativeResize="0"/>
          <p:nvPr/>
        </p:nvPicPr>
        <p:blipFill rotWithShape="1">
          <a:blip r:embed="rId3">
            <a:alphaModFix/>
          </a:blip>
          <a:srcRect l="46098" t="66237" r="43720" b="9309"/>
          <a:stretch/>
        </p:blipFill>
        <p:spPr>
          <a:xfrm>
            <a:off x="3823805" y="4485150"/>
            <a:ext cx="892150" cy="1540450"/>
          </a:xfrm>
          <a:prstGeom prst="rect">
            <a:avLst/>
          </a:prstGeom>
          <a:noFill/>
          <a:ln>
            <a:noFill/>
          </a:ln>
        </p:spPr>
      </p:pic>
      <p:pic>
        <p:nvPicPr>
          <p:cNvPr id="213" name="Google Shape;213;p24"/>
          <p:cNvPicPr preferRelativeResize="0"/>
          <p:nvPr/>
        </p:nvPicPr>
        <p:blipFill rotWithShape="1">
          <a:blip r:embed="rId3">
            <a:alphaModFix/>
          </a:blip>
          <a:srcRect l="46097" t="66237" r="45214" b="9309"/>
          <a:stretch/>
        </p:blipFill>
        <p:spPr>
          <a:xfrm>
            <a:off x="3184913" y="4485150"/>
            <a:ext cx="761275" cy="1540450"/>
          </a:xfrm>
          <a:prstGeom prst="rect">
            <a:avLst/>
          </a:prstGeom>
          <a:noFill/>
          <a:ln>
            <a:noFill/>
          </a:ln>
        </p:spPr>
      </p:pic>
      <p:pic>
        <p:nvPicPr>
          <p:cNvPr id="214" name="Google Shape;214;p24"/>
          <p:cNvPicPr preferRelativeResize="0"/>
          <p:nvPr/>
        </p:nvPicPr>
        <p:blipFill rotWithShape="1">
          <a:blip r:embed="rId3">
            <a:alphaModFix/>
          </a:blip>
          <a:srcRect l="46098" t="66237" r="43720" b="9309"/>
          <a:stretch/>
        </p:blipFill>
        <p:spPr>
          <a:xfrm>
            <a:off x="5378442" y="4555475"/>
            <a:ext cx="892150" cy="1540450"/>
          </a:xfrm>
          <a:prstGeom prst="rect">
            <a:avLst/>
          </a:prstGeom>
          <a:noFill/>
          <a:ln>
            <a:noFill/>
          </a:ln>
        </p:spPr>
      </p:pic>
      <p:sp>
        <p:nvSpPr>
          <p:cNvPr id="215" name="Google Shape;215;p24"/>
          <p:cNvSpPr/>
          <p:nvPr/>
        </p:nvSpPr>
        <p:spPr>
          <a:xfrm>
            <a:off x="283700" y="4613663"/>
            <a:ext cx="8441100" cy="1435800"/>
          </a:xfrm>
          <a:prstGeom prst="rect">
            <a:avLst/>
          </a:prstGeom>
          <a:noFill/>
          <a:ln w="76200" cap="flat" cmpd="sng">
            <a:solidFill>
              <a:srgbClr val="F6BDA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4"/>
          <p:cNvSpPr/>
          <p:nvPr/>
        </p:nvSpPr>
        <p:spPr>
          <a:xfrm rot="5400000">
            <a:off x="7889000" y="6094650"/>
            <a:ext cx="729600" cy="777600"/>
          </a:xfrm>
          <a:prstGeom prst="bracePair">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7" name="Google Shape;217;p24"/>
          <p:cNvSpPr/>
          <p:nvPr/>
        </p:nvSpPr>
        <p:spPr>
          <a:xfrm rot="5400000">
            <a:off x="5459725" y="6094650"/>
            <a:ext cx="729600" cy="777600"/>
          </a:xfrm>
          <a:prstGeom prst="bracePair">
            <a:avLst/>
          </a:prstGeom>
          <a:noFill/>
          <a:ln w="38100" cap="flat" cmpd="sng">
            <a:solidFill>
              <a:srgbClr val="6D9EE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8" name="Google Shape;218;p24"/>
          <p:cNvSpPr/>
          <p:nvPr/>
        </p:nvSpPr>
        <p:spPr>
          <a:xfrm rot="5400000">
            <a:off x="3602000" y="5874000"/>
            <a:ext cx="729600" cy="1218900"/>
          </a:xfrm>
          <a:prstGeom prst="bracePair">
            <a:avLst/>
          </a:prstGeom>
          <a:noFill/>
          <a:ln w="38100" cap="flat" cmpd="sng">
            <a:solidFill>
              <a:srgbClr val="6D9EE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224" name="Google Shape;224;p2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graphicFrame>
        <p:nvGraphicFramePr>
          <p:cNvPr id="225" name="Google Shape;225;p25"/>
          <p:cNvGraphicFramePr/>
          <p:nvPr/>
        </p:nvGraphicFramePr>
        <p:xfrm>
          <a:off x="502638" y="1654513"/>
          <a:ext cx="8138700" cy="3323600"/>
        </p:xfrm>
        <a:graphic>
          <a:graphicData uri="http://schemas.openxmlformats.org/drawingml/2006/table">
            <a:tbl>
              <a:tblPr>
                <a:noFill/>
                <a:tableStyleId>{745EE8C7-059F-4674-95E0-53EC2483AEDE}</a:tableStyleId>
              </a:tblPr>
              <a:tblGrid>
                <a:gridCol w="2154375">
                  <a:extLst>
                    <a:ext uri="{9D8B030D-6E8A-4147-A177-3AD203B41FA5}">
                      <a16:colId xmlns:a16="http://schemas.microsoft.com/office/drawing/2014/main" val="20000"/>
                    </a:ext>
                  </a:extLst>
                </a:gridCol>
                <a:gridCol w="3024800">
                  <a:extLst>
                    <a:ext uri="{9D8B030D-6E8A-4147-A177-3AD203B41FA5}">
                      <a16:colId xmlns:a16="http://schemas.microsoft.com/office/drawing/2014/main" val="20001"/>
                    </a:ext>
                  </a:extLst>
                </a:gridCol>
                <a:gridCol w="2959525">
                  <a:extLst>
                    <a:ext uri="{9D8B030D-6E8A-4147-A177-3AD203B41FA5}">
                      <a16:colId xmlns:a16="http://schemas.microsoft.com/office/drawing/2014/main" val="20002"/>
                    </a:ext>
                  </a:extLst>
                </a:gridCol>
              </a:tblGrid>
              <a:tr h="427150">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chemeClr val="lt1"/>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300" b="1" i="0" u="none" strike="noStrike" cap="none">
                          <a:solidFill>
                            <a:srgbClr val="4A86E8"/>
                          </a:solidFill>
                          <a:latin typeface="Arial"/>
                          <a:ea typeface="Arial"/>
                          <a:cs typeface="Arial"/>
                          <a:sym typeface="Arial"/>
                        </a:rPr>
                        <a:t>estrogen</a:t>
                      </a:r>
                      <a:endParaRPr sz="1700">
                        <a:solidFill>
                          <a:srgbClr val="4A86E8"/>
                        </a:solidFill>
                      </a:endParaRPr>
                    </a:p>
                  </a:txBody>
                  <a:tcPr marL="91450" marR="91450" marT="45725" marB="45725"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300" b="1" i="0" u="none" strike="noStrike" cap="none">
                          <a:solidFill>
                            <a:srgbClr val="595959"/>
                          </a:solidFill>
                          <a:latin typeface="Arial"/>
                          <a:ea typeface="Arial"/>
                          <a:cs typeface="Arial"/>
                          <a:sym typeface="Arial"/>
                        </a:rPr>
                        <a:t>progesterone</a:t>
                      </a:r>
                      <a:endParaRPr sz="1700"/>
                    </a:p>
                  </a:txBody>
                  <a:tcPr marL="91450" marR="91450" marT="45725" marB="45725" anchor="ctr">
                    <a:lnL w="38100" cap="flat" cmpd="sng">
                      <a:solidFill>
                        <a:schemeClr val="lt1"/>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uterus</a:t>
                      </a:r>
                      <a:endParaRPr sz="18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tones, contracts</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relaxes</a:t>
                      </a:r>
                      <a:r>
                        <a:rPr lang="en-US" sz="1600" b="1" i="0" u="none" strike="noStrike" cap="none">
                          <a:solidFill>
                            <a:srgbClr val="595959"/>
                          </a:solidFill>
                          <a:latin typeface="Calibri"/>
                          <a:ea typeface="Calibri"/>
                          <a:cs typeface="Calibri"/>
                          <a:sym typeface="Calibri"/>
                        </a:rPr>
                        <a:t> </a:t>
                      </a:r>
                      <a:endParaRPr sz="1600" b="1" i="0" u="sng" strike="noStrike" cap="none">
                        <a:solidFill>
                          <a:srgbClr val="595959"/>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1"/>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uterine lining</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u="none" strike="noStrike" cap="none">
                          <a:solidFill>
                            <a:srgbClr val="595959"/>
                          </a:solidFill>
                          <a:latin typeface="Calibri"/>
                          <a:ea typeface="Calibri"/>
                          <a:cs typeface="Calibri"/>
                          <a:sym typeface="Calibri"/>
                        </a:rPr>
                        <a:t>maintains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2"/>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breast</a:t>
                      </a:r>
                      <a:r>
                        <a:rPr lang="en-US" sz="1800" b="1">
                          <a:solidFill>
                            <a:srgbClr val="595959"/>
                          </a:solidFill>
                          <a:latin typeface="Calibri"/>
                          <a:ea typeface="Calibri"/>
                          <a:cs typeface="Calibri"/>
                          <a:sym typeface="Calibri"/>
                        </a:rPr>
                        <a:t>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grows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tc>
                  <a:txBody>
                    <a:bodyPr/>
                    <a:lstStyle/>
                    <a:p>
                      <a:pPr marL="0" marR="0" lvl="0" indent="0" algn="l" rtl="0">
                        <a:spcBef>
                          <a:spcPts val="0"/>
                        </a:spcBef>
                        <a:spcAft>
                          <a:spcPts val="0"/>
                        </a:spcAft>
                        <a:buNone/>
                      </a:pPr>
                      <a:r>
                        <a:rPr lang="en-US" sz="1600" u="none" strike="noStrike" cap="none">
                          <a:solidFill>
                            <a:srgbClr val="595959"/>
                          </a:solidFill>
                          <a:latin typeface="Calibri"/>
                          <a:ea typeface="Calibri"/>
                          <a:cs typeface="Calibri"/>
                          <a:sym typeface="Calibri"/>
                        </a:rPr>
                        <a:t>normalizes</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9D9D9"/>
                    </a:solidFill>
                  </a:tcPr>
                </a:tc>
                <a:extLst>
                  <a:ext uri="{0D108BD9-81ED-4DB2-BD59-A6C34878D82A}">
                    <a16:rowId xmlns:a16="http://schemas.microsoft.com/office/drawing/2014/main" val="10003"/>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u="none" strike="noStrike" cap="none">
                          <a:solidFill>
                            <a:srgbClr val="595959"/>
                          </a:solidFill>
                          <a:latin typeface="Calibri"/>
                          <a:ea typeface="Calibri"/>
                          <a:cs typeface="Calibri"/>
                          <a:sym typeface="Calibri"/>
                        </a:rPr>
                        <a:t>bones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forms</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maintains</a:t>
                      </a:r>
                      <a:endParaRPr sz="160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4"/>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i="0" u="none" strike="noStrike" cap="none">
                          <a:solidFill>
                            <a:srgbClr val="595959"/>
                          </a:solidFill>
                          <a:latin typeface="Calibri"/>
                          <a:ea typeface="Calibri"/>
                          <a:cs typeface="Calibri"/>
                          <a:sym typeface="Calibri"/>
                        </a:rPr>
                        <a:t>blood vessels</a:t>
                      </a:r>
                      <a:endParaRPr sz="18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i="0" u="none" strike="noStrike" cap="none">
                          <a:solidFill>
                            <a:srgbClr val="595959"/>
                          </a:solidFill>
                          <a:latin typeface="Calibri"/>
                          <a:ea typeface="Calibri"/>
                          <a:cs typeface="Calibri"/>
                          <a:sym typeface="Calibri"/>
                        </a:rPr>
                        <a:t>dilates, increases flow</a:t>
                      </a:r>
                      <a:endParaRPr sz="1600" b="1" i="0" u="none" strike="noStrike" cap="none">
                        <a:solidFill>
                          <a:srgbClr val="595959"/>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spcBef>
                          <a:spcPts val="0"/>
                        </a:spcBef>
                        <a:spcAft>
                          <a:spcPts val="0"/>
                        </a:spcAft>
                        <a:buNone/>
                      </a:pPr>
                      <a:r>
                        <a:rPr lang="en-US" sz="1600" u="none" strike="noStrike" cap="none">
                          <a:solidFill>
                            <a:srgbClr val="595959"/>
                          </a:solidFill>
                          <a:latin typeface="Calibri"/>
                          <a:ea typeface="Calibri"/>
                          <a:cs typeface="Calibri"/>
                          <a:sym typeface="Calibri"/>
                        </a:rPr>
                        <a:t>relaxes, normalizes clotting</a:t>
                      </a:r>
                      <a:endParaRPr>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extLst>
                  <a:ext uri="{0D108BD9-81ED-4DB2-BD59-A6C34878D82A}">
                    <a16:rowId xmlns:a16="http://schemas.microsoft.com/office/drawing/2014/main" val="10005"/>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brain cells</a:t>
                      </a:r>
                      <a:endParaRPr sz="18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stimulates</a:t>
                      </a:r>
                      <a:endParaRPr sz="1600" b="1" i="0" u="none" strike="noStrike" cap="none">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maintains and heals</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2F2F2"/>
                    </a:solidFill>
                  </a:tcPr>
                </a:tc>
                <a:extLst>
                  <a:ext uri="{0D108BD9-81ED-4DB2-BD59-A6C34878D82A}">
                    <a16:rowId xmlns:a16="http://schemas.microsoft.com/office/drawing/2014/main" val="10006"/>
                  </a:ext>
                </a:extLst>
              </a:tr>
              <a:tr h="4720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595959"/>
                          </a:solidFill>
                          <a:latin typeface="Calibri"/>
                          <a:ea typeface="Calibri"/>
                          <a:cs typeface="Calibri"/>
                          <a:sym typeface="Calibri"/>
                        </a:rPr>
                        <a:t>well-being</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595959"/>
                          </a:solidFill>
                          <a:latin typeface="Calibri"/>
                          <a:ea typeface="Calibri"/>
                          <a:cs typeface="Calibri"/>
                          <a:sym typeface="Calibri"/>
                        </a:rPr>
                        <a:t>normal levels promote well-being; high levels increase anxiety</a:t>
                      </a:r>
                      <a:endParaRPr>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spcBef>
                          <a:spcPts val="0"/>
                        </a:spcBef>
                        <a:spcAft>
                          <a:spcPts val="0"/>
                        </a:spcAft>
                        <a:buNone/>
                      </a:pPr>
                      <a:r>
                        <a:rPr lang="en-US" sz="1600">
                          <a:solidFill>
                            <a:srgbClr val="595959"/>
                          </a:solidFill>
                          <a:latin typeface="Calibri"/>
                          <a:ea typeface="Calibri"/>
                          <a:cs typeface="Calibri"/>
                          <a:sym typeface="Calibri"/>
                        </a:rPr>
                        <a:t>promotes sleep and relaxation;</a:t>
                      </a:r>
                      <a:endParaRPr sz="1600">
                        <a:solidFill>
                          <a:srgbClr val="595959"/>
                        </a:solidFill>
                        <a:latin typeface="Calibri"/>
                        <a:ea typeface="Calibri"/>
                        <a:cs typeface="Calibri"/>
                        <a:sym typeface="Calibri"/>
                      </a:endParaRPr>
                    </a:p>
                    <a:p>
                      <a:pPr marL="0" marR="0" lvl="0" indent="0" algn="l" rtl="0">
                        <a:spcBef>
                          <a:spcPts val="0"/>
                        </a:spcBef>
                        <a:spcAft>
                          <a:spcPts val="0"/>
                        </a:spcAft>
                        <a:buNone/>
                      </a:pPr>
                      <a:r>
                        <a:rPr lang="en-US" sz="1600">
                          <a:solidFill>
                            <a:srgbClr val="595959"/>
                          </a:solidFill>
                          <a:latin typeface="Calibri"/>
                          <a:ea typeface="Calibri"/>
                          <a:cs typeface="Calibri"/>
                          <a:sym typeface="Calibri"/>
                        </a:rPr>
                        <a:t>decreases anxiety</a:t>
                      </a:r>
                      <a:endParaRPr sz="1600">
                        <a:solidFill>
                          <a:srgbClr val="595959"/>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extLst>
                  <a:ext uri="{0D108BD9-81ED-4DB2-BD59-A6C34878D82A}">
                    <a16:rowId xmlns:a16="http://schemas.microsoft.com/office/drawing/2014/main" val="10007"/>
                  </a:ext>
                </a:extLst>
              </a:tr>
            </a:tbl>
          </a:graphicData>
        </a:graphic>
      </p:graphicFrame>
      <p:sp>
        <p:nvSpPr>
          <p:cNvPr id="226" name="Google Shape;226;p25"/>
          <p:cNvSpPr txBox="1"/>
          <p:nvPr/>
        </p:nvSpPr>
        <p:spPr>
          <a:xfrm>
            <a:off x="377700" y="473975"/>
            <a:ext cx="8581200" cy="8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Ovulation Balances Estrogen and Progesterone</a:t>
            </a:r>
            <a:endParaRPr sz="2900">
              <a:solidFill>
                <a:schemeClr val="lt1"/>
              </a:solidFill>
              <a:latin typeface="Lexend Thin"/>
              <a:ea typeface="Lexend Thin"/>
              <a:cs typeface="Lexend Thin"/>
              <a:sym typeface="Lexend Thin"/>
            </a:endParaRPr>
          </a:p>
          <a:p>
            <a:pPr marL="0" lvl="0" indent="0" algn="l" rtl="0">
              <a:spcBef>
                <a:spcPts val="0"/>
              </a:spcBef>
              <a:spcAft>
                <a:spcPts val="0"/>
              </a:spcAft>
              <a:buNone/>
            </a:pPr>
            <a:endParaRPr sz="2100"/>
          </a:p>
        </p:txBody>
      </p:sp>
      <p:sp>
        <p:nvSpPr>
          <p:cNvPr id="227" name="Google Shape;227;p25"/>
          <p:cNvSpPr txBox="1"/>
          <p:nvPr/>
        </p:nvSpPr>
        <p:spPr>
          <a:xfrm>
            <a:off x="502650" y="5298500"/>
            <a:ext cx="8456400" cy="938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100" b="1">
                <a:solidFill>
                  <a:srgbClr val="FF00FF"/>
                </a:solidFill>
                <a:latin typeface="Caveat"/>
                <a:ea typeface="Caveat"/>
                <a:cs typeface="Caveat"/>
                <a:sym typeface="Caveat"/>
              </a:rPr>
              <a:t>“Ovulation is a sign of health”  = </a:t>
            </a:r>
            <a:endParaRPr sz="2100" b="1">
              <a:solidFill>
                <a:srgbClr val="FF00FF"/>
              </a:solidFill>
              <a:latin typeface="Caveat"/>
              <a:ea typeface="Caveat"/>
              <a:cs typeface="Caveat"/>
              <a:sym typeface="Caveat"/>
            </a:endParaRPr>
          </a:p>
          <a:p>
            <a:pPr marL="0" lvl="0" indent="0" algn="ctr" rtl="0">
              <a:spcBef>
                <a:spcPts val="0"/>
              </a:spcBef>
              <a:spcAft>
                <a:spcPts val="0"/>
              </a:spcAft>
              <a:buNone/>
            </a:pPr>
            <a:r>
              <a:rPr lang="en-US" sz="2100">
                <a:solidFill>
                  <a:srgbClr val="FF00FF"/>
                </a:solidFill>
                <a:latin typeface="Caveat"/>
                <a:ea typeface="Caveat"/>
                <a:cs typeface="Caveat"/>
                <a:sym typeface="Caveat"/>
              </a:rPr>
              <a:t>if you’re ovulating, it’s a good health indicator that your body is getting </a:t>
            </a:r>
            <a:br>
              <a:rPr lang="en-US" sz="2100">
                <a:solidFill>
                  <a:srgbClr val="FF00FF"/>
                </a:solidFill>
                <a:latin typeface="Caveat"/>
                <a:ea typeface="Caveat"/>
                <a:cs typeface="Caveat"/>
                <a:sym typeface="Caveat"/>
              </a:rPr>
            </a:br>
            <a:r>
              <a:rPr lang="en-US" sz="2100">
                <a:solidFill>
                  <a:srgbClr val="FF00FF"/>
                </a:solidFill>
                <a:latin typeface="Caveat"/>
                <a:ea typeface="Caveat"/>
                <a:cs typeface="Caveat"/>
                <a:sym typeface="Caveat"/>
              </a:rPr>
              <a:t>both estrogen and progesterone in the right amount!</a:t>
            </a:r>
            <a:endParaRPr sz="2100">
              <a:solidFill>
                <a:srgbClr val="FF00FF"/>
              </a:solidFill>
              <a:latin typeface="Caveat"/>
              <a:ea typeface="Caveat"/>
              <a:cs typeface="Caveat"/>
              <a:sym typeface="Cave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26"/>
          <p:cNvPicPr preferRelativeResize="0"/>
          <p:nvPr/>
        </p:nvPicPr>
        <p:blipFill rotWithShape="1">
          <a:blip r:embed="rId3">
            <a:alphaModFix/>
          </a:blip>
          <a:srcRect l="32855" r="27577"/>
          <a:stretch/>
        </p:blipFill>
        <p:spPr>
          <a:xfrm>
            <a:off x="4001875" y="2011299"/>
            <a:ext cx="957726" cy="3025676"/>
          </a:xfrm>
          <a:prstGeom prst="rect">
            <a:avLst/>
          </a:prstGeom>
          <a:noFill/>
          <a:ln>
            <a:noFill/>
          </a:ln>
        </p:spPr>
      </p:pic>
      <p:pic>
        <p:nvPicPr>
          <p:cNvPr id="234" name="Google Shape;234;p26"/>
          <p:cNvPicPr preferRelativeResize="0"/>
          <p:nvPr/>
        </p:nvPicPr>
        <p:blipFill rotWithShape="1">
          <a:blip r:embed="rId3">
            <a:alphaModFix/>
          </a:blip>
          <a:srcRect l="32855" r="27577"/>
          <a:stretch/>
        </p:blipFill>
        <p:spPr>
          <a:xfrm>
            <a:off x="6322850" y="2011299"/>
            <a:ext cx="957726" cy="3025676"/>
          </a:xfrm>
          <a:prstGeom prst="rect">
            <a:avLst/>
          </a:prstGeom>
          <a:noFill/>
          <a:ln>
            <a:noFill/>
          </a:ln>
        </p:spPr>
      </p:pic>
      <p:pic>
        <p:nvPicPr>
          <p:cNvPr id="235" name="Google Shape;235;p26"/>
          <p:cNvPicPr preferRelativeResize="0"/>
          <p:nvPr/>
        </p:nvPicPr>
        <p:blipFill rotWithShape="1">
          <a:blip r:embed="rId3">
            <a:alphaModFix/>
          </a:blip>
          <a:srcRect l="32855" r="27577"/>
          <a:stretch/>
        </p:blipFill>
        <p:spPr>
          <a:xfrm>
            <a:off x="1545900" y="2011299"/>
            <a:ext cx="957726" cy="3025676"/>
          </a:xfrm>
          <a:prstGeom prst="rect">
            <a:avLst/>
          </a:prstGeom>
          <a:noFill/>
          <a:ln>
            <a:noFill/>
          </a:ln>
        </p:spPr>
      </p:pic>
      <p:sp>
        <p:nvSpPr>
          <p:cNvPr id="236" name="Google Shape;236;p26"/>
          <p:cNvSpPr txBox="1"/>
          <p:nvPr/>
        </p:nvSpPr>
        <p:spPr>
          <a:xfrm>
            <a:off x="378016"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The Three Health Pillars</a:t>
            </a:r>
            <a:endParaRPr>
              <a:latin typeface="Lexend Thin"/>
              <a:ea typeface="Lexend Thin"/>
              <a:cs typeface="Lexend Thin"/>
              <a:sym typeface="Lexend Thin"/>
            </a:endParaRPr>
          </a:p>
        </p:txBody>
      </p:sp>
      <p:sp>
        <p:nvSpPr>
          <p:cNvPr id="237" name="Google Shape;237;p26"/>
          <p:cNvSpPr txBox="1"/>
          <p:nvPr/>
        </p:nvSpPr>
        <p:spPr>
          <a:xfrm>
            <a:off x="41569" y="6531154"/>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238" name="Google Shape;238;p26"/>
          <p:cNvPicPr preferRelativeResize="0"/>
          <p:nvPr/>
        </p:nvPicPr>
        <p:blipFill>
          <a:blip r:embed="rId4">
            <a:alphaModFix/>
          </a:blip>
          <a:stretch>
            <a:fillRect/>
          </a:stretch>
        </p:blipFill>
        <p:spPr>
          <a:xfrm rot="419203">
            <a:off x="1040657" y="5620942"/>
            <a:ext cx="849030" cy="945395"/>
          </a:xfrm>
          <a:prstGeom prst="rect">
            <a:avLst/>
          </a:prstGeom>
          <a:noFill/>
          <a:ln>
            <a:noFill/>
          </a:ln>
        </p:spPr>
      </p:pic>
      <p:pic>
        <p:nvPicPr>
          <p:cNvPr id="239" name="Google Shape;239;p26"/>
          <p:cNvPicPr preferRelativeResize="0"/>
          <p:nvPr/>
        </p:nvPicPr>
        <p:blipFill>
          <a:blip r:embed="rId5">
            <a:alphaModFix/>
          </a:blip>
          <a:stretch>
            <a:fillRect/>
          </a:stretch>
        </p:blipFill>
        <p:spPr>
          <a:xfrm rot="-670242">
            <a:off x="1024948" y="4722624"/>
            <a:ext cx="604061" cy="931927"/>
          </a:xfrm>
          <a:prstGeom prst="rect">
            <a:avLst/>
          </a:prstGeom>
          <a:noFill/>
          <a:ln>
            <a:noFill/>
          </a:ln>
        </p:spPr>
      </p:pic>
      <p:pic>
        <p:nvPicPr>
          <p:cNvPr id="240" name="Google Shape;240;p26"/>
          <p:cNvPicPr preferRelativeResize="0"/>
          <p:nvPr/>
        </p:nvPicPr>
        <p:blipFill>
          <a:blip r:embed="rId6">
            <a:alphaModFix/>
          </a:blip>
          <a:stretch>
            <a:fillRect/>
          </a:stretch>
        </p:blipFill>
        <p:spPr>
          <a:xfrm rot="1467067">
            <a:off x="2255002" y="4814796"/>
            <a:ext cx="782404" cy="1141650"/>
          </a:xfrm>
          <a:prstGeom prst="rect">
            <a:avLst/>
          </a:prstGeom>
          <a:noFill/>
          <a:ln>
            <a:noFill/>
          </a:ln>
        </p:spPr>
      </p:pic>
      <p:pic>
        <p:nvPicPr>
          <p:cNvPr id="241" name="Google Shape;241;p26"/>
          <p:cNvPicPr preferRelativeResize="0"/>
          <p:nvPr/>
        </p:nvPicPr>
        <p:blipFill>
          <a:blip r:embed="rId7">
            <a:alphaModFix/>
          </a:blip>
          <a:stretch>
            <a:fillRect/>
          </a:stretch>
        </p:blipFill>
        <p:spPr>
          <a:xfrm rot="511490">
            <a:off x="2045411" y="5741051"/>
            <a:ext cx="697519" cy="759822"/>
          </a:xfrm>
          <a:prstGeom prst="rect">
            <a:avLst/>
          </a:prstGeom>
          <a:noFill/>
          <a:ln>
            <a:noFill/>
          </a:ln>
        </p:spPr>
      </p:pic>
      <p:pic>
        <p:nvPicPr>
          <p:cNvPr id="242" name="Google Shape;242;p26"/>
          <p:cNvPicPr preferRelativeResize="0"/>
          <p:nvPr/>
        </p:nvPicPr>
        <p:blipFill>
          <a:blip r:embed="rId8">
            <a:alphaModFix/>
          </a:blip>
          <a:stretch>
            <a:fillRect/>
          </a:stretch>
        </p:blipFill>
        <p:spPr>
          <a:xfrm>
            <a:off x="1669762" y="5036049"/>
            <a:ext cx="594274" cy="699151"/>
          </a:xfrm>
          <a:prstGeom prst="rect">
            <a:avLst/>
          </a:prstGeom>
          <a:noFill/>
          <a:ln>
            <a:noFill/>
          </a:ln>
        </p:spPr>
      </p:pic>
      <p:sp>
        <p:nvSpPr>
          <p:cNvPr id="243" name="Google Shape;243;p26"/>
          <p:cNvSpPr txBox="1"/>
          <p:nvPr/>
        </p:nvSpPr>
        <p:spPr>
          <a:xfrm flipH="1">
            <a:off x="1336563" y="3175375"/>
            <a:ext cx="1405200" cy="5541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Nutrition</a:t>
            </a:r>
            <a:endParaRPr sz="3000">
              <a:solidFill>
                <a:schemeClr val="lt1"/>
              </a:solidFill>
              <a:latin typeface="Calibri"/>
              <a:ea typeface="Calibri"/>
              <a:cs typeface="Calibri"/>
              <a:sym typeface="Calibri"/>
            </a:endParaRPr>
          </a:p>
        </p:txBody>
      </p:sp>
      <p:sp>
        <p:nvSpPr>
          <p:cNvPr id="244" name="Google Shape;244;p26"/>
          <p:cNvSpPr txBox="1"/>
          <p:nvPr/>
        </p:nvSpPr>
        <p:spPr>
          <a:xfrm flipH="1">
            <a:off x="3747987" y="3175375"/>
            <a:ext cx="1465500" cy="5541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Exercise</a:t>
            </a:r>
            <a:endParaRPr sz="3000">
              <a:solidFill>
                <a:schemeClr val="lt1"/>
              </a:solidFill>
              <a:latin typeface="Calibri"/>
              <a:ea typeface="Calibri"/>
              <a:cs typeface="Calibri"/>
              <a:sym typeface="Calibri"/>
            </a:endParaRPr>
          </a:p>
        </p:txBody>
      </p:sp>
      <p:sp>
        <p:nvSpPr>
          <p:cNvPr id="245" name="Google Shape;245;p26"/>
          <p:cNvSpPr txBox="1"/>
          <p:nvPr/>
        </p:nvSpPr>
        <p:spPr>
          <a:xfrm flipH="1">
            <a:off x="6219713" y="3175375"/>
            <a:ext cx="1164000" cy="5541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pic>
        <p:nvPicPr>
          <p:cNvPr id="246" name="Google Shape;246;p26"/>
          <p:cNvPicPr preferRelativeResize="0"/>
          <p:nvPr/>
        </p:nvPicPr>
        <p:blipFill>
          <a:blip r:embed="rId9">
            <a:alphaModFix/>
          </a:blip>
          <a:stretch>
            <a:fillRect/>
          </a:stretch>
        </p:blipFill>
        <p:spPr>
          <a:xfrm rot="-1365548">
            <a:off x="6178668" y="4974613"/>
            <a:ext cx="1826771" cy="1154786"/>
          </a:xfrm>
          <a:prstGeom prst="rect">
            <a:avLst/>
          </a:prstGeom>
          <a:noFill/>
          <a:ln>
            <a:noFill/>
          </a:ln>
        </p:spPr>
      </p:pic>
      <p:pic>
        <p:nvPicPr>
          <p:cNvPr id="247" name="Google Shape;247;p26"/>
          <p:cNvPicPr preferRelativeResize="0"/>
          <p:nvPr/>
        </p:nvPicPr>
        <p:blipFill rotWithShape="1">
          <a:blip r:embed="rId10">
            <a:alphaModFix/>
          </a:blip>
          <a:srcRect/>
          <a:stretch/>
        </p:blipFill>
        <p:spPr>
          <a:xfrm>
            <a:off x="3754061" y="5109585"/>
            <a:ext cx="1250298" cy="1438799"/>
          </a:xfrm>
          <a:prstGeom prst="rect">
            <a:avLst/>
          </a:prstGeom>
          <a:noFill/>
          <a:ln>
            <a:noFill/>
          </a:ln>
        </p:spPr>
      </p:pic>
      <p:sp>
        <p:nvSpPr>
          <p:cNvPr id="248" name="Google Shape;248;p26"/>
          <p:cNvSpPr txBox="1"/>
          <p:nvPr/>
        </p:nvSpPr>
        <p:spPr>
          <a:xfrm flipH="1">
            <a:off x="1355638" y="1503400"/>
            <a:ext cx="6047100" cy="5079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100" b="1">
                <a:solidFill>
                  <a:schemeClr val="lt1"/>
                </a:solidFill>
                <a:latin typeface="Lexend"/>
                <a:ea typeface="Lexend"/>
                <a:cs typeface="Lexend"/>
                <a:sym typeface="Lexend"/>
              </a:rPr>
              <a:t>The Three Pillars Supporting Your Health</a:t>
            </a:r>
            <a:endParaRPr sz="2700" b="1">
              <a:solidFill>
                <a:schemeClr val="lt1"/>
              </a:solidFill>
              <a:latin typeface="Lexend"/>
              <a:ea typeface="Lexend"/>
              <a:cs typeface="Lexend"/>
              <a:sym typeface="Lexend"/>
            </a:endParaRPr>
          </a:p>
        </p:txBody>
      </p:sp>
      <p:sp>
        <p:nvSpPr>
          <p:cNvPr id="249" name="Google Shape;249;p26"/>
          <p:cNvSpPr/>
          <p:nvPr/>
        </p:nvSpPr>
        <p:spPr>
          <a:xfrm>
            <a:off x="1770813" y="2570675"/>
            <a:ext cx="507900" cy="507900"/>
          </a:xfrm>
          <a:prstGeom prst="ellipse">
            <a:avLst/>
          </a:prstGeom>
          <a:solidFill>
            <a:srgbClr val="FF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0" name="Google Shape;250;p26"/>
          <p:cNvSpPr txBox="1"/>
          <p:nvPr/>
        </p:nvSpPr>
        <p:spPr>
          <a:xfrm>
            <a:off x="1853084" y="2592275"/>
            <a:ext cx="2913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1</a:t>
            </a:r>
            <a:endParaRPr sz="2000">
              <a:solidFill>
                <a:schemeClr val="lt1"/>
              </a:solidFill>
              <a:latin typeface="Lexend SemiBold"/>
              <a:ea typeface="Lexend SemiBold"/>
              <a:cs typeface="Lexend SemiBold"/>
              <a:sym typeface="Lexend SemiBold"/>
            </a:endParaRPr>
          </a:p>
        </p:txBody>
      </p:sp>
      <p:sp>
        <p:nvSpPr>
          <p:cNvPr id="251" name="Google Shape;251;p26"/>
          <p:cNvSpPr/>
          <p:nvPr/>
        </p:nvSpPr>
        <p:spPr>
          <a:xfrm>
            <a:off x="4226788" y="2569200"/>
            <a:ext cx="507900" cy="507900"/>
          </a:xfrm>
          <a:prstGeom prst="ellipse">
            <a:avLst/>
          </a:prstGeom>
          <a:solidFill>
            <a:srgbClr val="FF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2" name="Google Shape;252;p26"/>
          <p:cNvSpPr txBox="1"/>
          <p:nvPr/>
        </p:nvSpPr>
        <p:spPr>
          <a:xfrm>
            <a:off x="4309663" y="2592275"/>
            <a:ext cx="393900" cy="35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2</a:t>
            </a:r>
            <a:endParaRPr sz="2000">
              <a:solidFill>
                <a:schemeClr val="lt1"/>
              </a:solidFill>
              <a:latin typeface="Lexend SemiBold"/>
              <a:ea typeface="Lexend SemiBold"/>
              <a:cs typeface="Lexend SemiBold"/>
              <a:sym typeface="Lexend SemiBold"/>
            </a:endParaRPr>
          </a:p>
        </p:txBody>
      </p:sp>
      <p:sp>
        <p:nvSpPr>
          <p:cNvPr id="253" name="Google Shape;253;p26"/>
          <p:cNvSpPr/>
          <p:nvPr/>
        </p:nvSpPr>
        <p:spPr>
          <a:xfrm>
            <a:off x="6547763" y="2570675"/>
            <a:ext cx="507900" cy="507900"/>
          </a:xfrm>
          <a:prstGeom prst="ellipse">
            <a:avLst/>
          </a:prstGeom>
          <a:solidFill>
            <a:srgbClr val="FF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4" name="Google Shape;254;p26"/>
          <p:cNvSpPr txBox="1"/>
          <p:nvPr/>
        </p:nvSpPr>
        <p:spPr>
          <a:xfrm>
            <a:off x="6656063" y="2592275"/>
            <a:ext cx="291300" cy="238200"/>
          </a:xfrm>
          <a:prstGeom prst="rect">
            <a:avLst/>
          </a:prstGeom>
          <a:noFill/>
          <a:ln>
            <a:noFill/>
          </a:ln>
        </p:spPr>
        <p:txBody>
          <a:bodyPr spcFirstLastPara="1" wrap="square" lIns="87575" tIns="91425" rIns="91425" bIns="91425" anchor="t" anchorCtr="0">
            <a:noAutofit/>
          </a:bodyPr>
          <a:lstStyle/>
          <a:p>
            <a:pPr marL="0" lvl="0" indent="0" algn="l" rtl="0">
              <a:spcBef>
                <a:spcPts val="0"/>
              </a:spcBef>
              <a:spcAft>
                <a:spcPts val="0"/>
              </a:spcAft>
              <a:buNone/>
            </a:pPr>
            <a:r>
              <a:rPr lang="en-US" sz="2000">
                <a:solidFill>
                  <a:schemeClr val="lt1"/>
                </a:solidFill>
                <a:latin typeface="Lexend SemiBold"/>
                <a:ea typeface="Lexend SemiBold"/>
                <a:cs typeface="Lexend SemiBold"/>
                <a:sym typeface="Lexend SemiBold"/>
              </a:rPr>
              <a:t>3</a:t>
            </a:r>
            <a:endParaRPr sz="2000">
              <a:solidFill>
                <a:schemeClr val="lt1"/>
              </a:solidFill>
              <a:latin typeface="Lexend SemiBold"/>
              <a:ea typeface="Lexend SemiBold"/>
              <a:cs typeface="Lexend SemiBold"/>
              <a:sym typeface="Lexend Semi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27"/>
          <p:cNvSpPr txBox="1">
            <a:spLocks noGrp="1"/>
          </p:cNvSpPr>
          <p:nvPr>
            <p:ph type="body" idx="1"/>
          </p:nvPr>
        </p:nvSpPr>
        <p:spPr>
          <a:xfrm>
            <a:off x="230516" y="1368140"/>
            <a:ext cx="8229600" cy="50814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600"/>
              <a:buFont typeface="Arial"/>
              <a:buNone/>
            </a:pPr>
            <a:r>
              <a:rPr lang="en-US" sz="2400" b="1" i="1" u="none" strike="noStrike" cap="none" dirty="0">
                <a:solidFill>
                  <a:srgbClr val="595959"/>
                </a:solidFill>
                <a:latin typeface="Calibri"/>
                <a:ea typeface="Calibri"/>
                <a:cs typeface="Calibri"/>
                <a:sym typeface="Calibri"/>
              </a:rPr>
              <a:t>Good nutrition </a:t>
            </a:r>
            <a:r>
              <a:rPr lang="en-US" sz="2400" b="1" i="1" dirty="0">
                <a:solidFill>
                  <a:srgbClr val="595959"/>
                </a:solidFill>
                <a:latin typeface="Calibri"/>
                <a:ea typeface="Calibri"/>
                <a:cs typeface="Calibri"/>
                <a:sym typeface="Calibri"/>
              </a:rPr>
              <a:t>feed</a:t>
            </a:r>
            <a:r>
              <a:rPr lang="en-US" sz="2400" b="1" i="1" u="none" strike="noStrike" cap="none" dirty="0">
                <a:solidFill>
                  <a:srgbClr val="595959"/>
                </a:solidFill>
                <a:latin typeface="Calibri"/>
                <a:ea typeface="Calibri"/>
                <a:cs typeface="Calibri"/>
                <a:sym typeface="Calibri"/>
              </a:rPr>
              <a:t>s </a:t>
            </a:r>
            <a:r>
              <a:rPr lang="en-US" sz="2400" b="1" i="1" dirty="0">
                <a:solidFill>
                  <a:srgbClr val="595959"/>
                </a:solidFill>
                <a:latin typeface="Calibri"/>
                <a:ea typeface="Calibri"/>
                <a:cs typeface="Calibri"/>
                <a:sym typeface="Calibri"/>
              </a:rPr>
              <a:t>your whole </a:t>
            </a:r>
            <a:r>
              <a:rPr lang="en-US" sz="2400" b="1" i="1" u="none" strike="noStrike" cap="none" dirty="0">
                <a:solidFill>
                  <a:srgbClr val="595959"/>
                </a:solidFill>
                <a:latin typeface="Calibri"/>
                <a:ea typeface="Calibri"/>
                <a:cs typeface="Calibri"/>
                <a:sym typeface="Calibri"/>
              </a:rPr>
              <a:t>body!</a:t>
            </a:r>
            <a:br>
              <a:rPr lang="en-US" sz="2400" b="1" i="0" u="none" strike="noStrike" cap="none" dirty="0">
                <a:solidFill>
                  <a:srgbClr val="595959"/>
                </a:solidFill>
                <a:latin typeface="Calibri"/>
                <a:ea typeface="Calibri"/>
                <a:cs typeface="Calibri"/>
                <a:sym typeface="Calibri"/>
              </a:rPr>
            </a:br>
            <a:endParaRPr dirty="0"/>
          </a:p>
          <a:p>
            <a:pPr marL="0" marR="0" lvl="0" indent="0" algn="l" rtl="0">
              <a:lnSpc>
                <a:spcPct val="50000"/>
              </a:lnSpc>
              <a:spcBef>
                <a:spcPts val="0"/>
              </a:spcBef>
              <a:spcAft>
                <a:spcPts val="0"/>
              </a:spcAft>
              <a:buClr>
                <a:srgbClr val="595959"/>
              </a:buClr>
              <a:buSzPts val="600"/>
              <a:buFont typeface="Arial"/>
              <a:buNone/>
            </a:pPr>
            <a:endParaRPr sz="2400" b="0" i="0"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chemeClr val="dk1"/>
              </a:buClr>
              <a:buSzPts val="2400"/>
              <a:buFont typeface="Arial"/>
              <a:buChar char="•"/>
            </a:pPr>
            <a:r>
              <a:rPr lang="en-US" sz="2400" b="1" dirty="0">
                <a:solidFill>
                  <a:schemeClr val="dk1"/>
                </a:solidFill>
                <a:latin typeface="Calibri"/>
                <a:ea typeface="Calibri"/>
                <a:cs typeface="Calibri"/>
                <a:sym typeface="Calibri"/>
              </a:rPr>
              <a:t>P</a:t>
            </a:r>
            <a:r>
              <a:rPr lang="en-US" sz="2400" b="1" i="0" u="none" strike="noStrike" cap="none" dirty="0">
                <a:solidFill>
                  <a:schemeClr val="dk1"/>
                </a:solidFill>
                <a:latin typeface="Calibri"/>
                <a:ea typeface="Calibri"/>
                <a:cs typeface="Calibri"/>
                <a:sym typeface="Calibri"/>
              </a:rPr>
              <a:t>roteins: </a:t>
            </a:r>
            <a:r>
              <a:rPr lang="en-US" sz="2400" dirty="0">
                <a:solidFill>
                  <a:schemeClr val="dk1"/>
                </a:solidFill>
                <a:latin typeface="Calibri"/>
                <a:ea typeface="Calibri"/>
                <a:cs typeface="Calibri"/>
                <a:sym typeface="Calibri"/>
              </a:rPr>
              <a:t>meat, </a:t>
            </a:r>
            <a:r>
              <a:rPr lang="en-US" sz="2400" i="0" u="none" strike="noStrike" cap="none" dirty="0">
                <a:solidFill>
                  <a:schemeClr val="dk1"/>
                </a:solidFill>
                <a:latin typeface="Calibri"/>
                <a:ea typeface="Calibri"/>
                <a:cs typeface="Calibri"/>
                <a:sym typeface="Calibri"/>
              </a:rPr>
              <a:t>eggs, fish, nuts, bean</a:t>
            </a:r>
            <a:r>
              <a:rPr lang="en-US" sz="2400" dirty="0">
                <a:solidFill>
                  <a:schemeClr val="dk1"/>
                </a:solidFill>
                <a:latin typeface="Calibri"/>
                <a:ea typeface="Calibri"/>
                <a:cs typeface="Calibri"/>
                <a:sym typeface="Calibri"/>
              </a:rPr>
              <a:t>s</a:t>
            </a:r>
            <a:br>
              <a:rPr lang="en-US" sz="2400" dirty="0">
                <a:solidFill>
                  <a:schemeClr val="dk1"/>
                </a:solidFill>
                <a:latin typeface="Calibri"/>
                <a:ea typeface="Calibri"/>
                <a:cs typeface="Calibri"/>
                <a:sym typeface="Calibri"/>
              </a:rPr>
            </a:br>
            <a:endParaRPr sz="2400" b="0" i="0" u="none" strike="noStrike" cap="none" dirty="0">
              <a:solidFill>
                <a:schemeClr val="dk1"/>
              </a:solidFill>
              <a:latin typeface="Calibri"/>
              <a:ea typeface="Calibri"/>
              <a:cs typeface="Calibri"/>
              <a:sym typeface="Calibri"/>
            </a:endParaRPr>
          </a:p>
          <a:p>
            <a:pPr marL="342900" marR="0" lvl="0" indent="-342900" algn="l" rtl="0">
              <a:lnSpc>
                <a:spcPct val="110000"/>
              </a:lnSpc>
              <a:spcBef>
                <a:spcPts val="0"/>
              </a:spcBef>
              <a:spcAft>
                <a:spcPts val="0"/>
              </a:spcAft>
              <a:buClr>
                <a:schemeClr val="dk1"/>
              </a:buClr>
              <a:buSzPts val="2400"/>
              <a:buFont typeface="Arial"/>
              <a:buChar char="•"/>
            </a:pPr>
            <a:r>
              <a:rPr lang="en-US" sz="2400" b="1" dirty="0">
                <a:solidFill>
                  <a:schemeClr val="dk1"/>
                </a:solidFill>
                <a:latin typeface="Calibri"/>
                <a:ea typeface="Calibri"/>
                <a:cs typeface="Calibri"/>
                <a:sym typeface="Calibri"/>
              </a:rPr>
              <a:t>C</a:t>
            </a:r>
            <a:r>
              <a:rPr lang="en-US" sz="2400" b="1" i="0" u="none" strike="noStrike" cap="none" dirty="0">
                <a:solidFill>
                  <a:schemeClr val="dk1"/>
                </a:solidFill>
                <a:latin typeface="Calibri"/>
                <a:ea typeface="Calibri"/>
                <a:cs typeface="Calibri"/>
                <a:sym typeface="Calibri"/>
              </a:rPr>
              <a:t>arbohydrates</a:t>
            </a:r>
            <a:r>
              <a:rPr lang="en-US" sz="2400" b="1" dirty="0">
                <a:solidFill>
                  <a:schemeClr val="dk1"/>
                </a:solidFill>
                <a:latin typeface="Calibri"/>
                <a:ea typeface="Calibri"/>
                <a:cs typeface="Calibri"/>
                <a:sym typeface="Calibri"/>
              </a:rPr>
              <a:t>: </a:t>
            </a:r>
            <a:r>
              <a:rPr lang="en-US" sz="2400" dirty="0">
                <a:solidFill>
                  <a:schemeClr val="dk1"/>
                </a:solidFill>
                <a:latin typeface="Calibri"/>
                <a:ea typeface="Calibri"/>
                <a:cs typeface="Calibri"/>
                <a:sym typeface="Calibri"/>
              </a:rPr>
              <a:t>whole wheat bread, pasta, rice</a:t>
            </a:r>
            <a:endParaRPr sz="1900" dirty="0">
              <a:solidFill>
                <a:schemeClr val="dk1"/>
              </a:solidFill>
              <a:latin typeface="Calibri"/>
              <a:ea typeface="Calibri"/>
              <a:cs typeface="Calibri"/>
              <a:sym typeface="Calibri"/>
            </a:endParaRPr>
          </a:p>
          <a:p>
            <a:pPr marL="342900" marR="0" lvl="0" indent="0" algn="l" rtl="0">
              <a:lnSpc>
                <a:spcPct val="110000"/>
              </a:lnSpc>
              <a:spcBef>
                <a:spcPts val="0"/>
              </a:spcBef>
              <a:spcAft>
                <a:spcPts val="0"/>
              </a:spcAft>
              <a:buNone/>
            </a:pPr>
            <a:endParaRPr sz="2400" b="1" dirty="0">
              <a:solidFill>
                <a:schemeClr val="dk1"/>
              </a:solidFill>
              <a:latin typeface="Calibri"/>
              <a:ea typeface="Calibri"/>
              <a:cs typeface="Calibri"/>
              <a:sym typeface="Calibri"/>
            </a:endParaRPr>
          </a:p>
          <a:p>
            <a:pPr marL="342900" marR="0" lvl="0" indent="-342900" algn="l" rtl="0">
              <a:lnSpc>
                <a:spcPct val="110000"/>
              </a:lnSpc>
              <a:spcBef>
                <a:spcPts val="0"/>
              </a:spcBef>
              <a:spcAft>
                <a:spcPts val="0"/>
              </a:spcAft>
              <a:buClr>
                <a:schemeClr val="dk1"/>
              </a:buClr>
              <a:buSzPts val="2400"/>
              <a:buFont typeface="Arial"/>
              <a:buChar char="•"/>
            </a:pPr>
            <a:r>
              <a:rPr lang="en-US" sz="2400" b="1" dirty="0">
                <a:solidFill>
                  <a:schemeClr val="dk1"/>
                </a:solidFill>
                <a:latin typeface="Calibri"/>
                <a:ea typeface="Calibri"/>
                <a:cs typeface="Calibri"/>
                <a:sym typeface="Calibri"/>
              </a:rPr>
              <a:t>G</a:t>
            </a:r>
            <a:r>
              <a:rPr lang="en-US" sz="2400" b="1" i="0" u="none" strike="noStrike" cap="none" dirty="0">
                <a:solidFill>
                  <a:schemeClr val="dk1"/>
                </a:solidFill>
                <a:latin typeface="Calibri"/>
                <a:ea typeface="Calibri"/>
                <a:cs typeface="Calibri"/>
                <a:sym typeface="Calibri"/>
              </a:rPr>
              <a:t>ood fats: </a:t>
            </a:r>
            <a:r>
              <a:rPr lang="en-US" sz="2400" i="0" u="none" strike="noStrike" cap="none" dirty="0">
                <a:solidFill>
                  <a:schemeClr val="dk1"/>
                </a:solidFill>
                <a:latin typeface="Calibri"/>
                <a:ea typeface="Calibri"/>
                <a:cs typeface="Calibri"/>
                <a:sym typeface="Calibri"/>
              </a:rPr>
              <a:t>nut butters,</a:t>
            </a:r>
            <a:r>
              <a:rPr lang="en-US" sz="2400" dirty="0">
                <a:solidFill>
                  <a:schemeClr val="dk1"/>
                </a:solidFill>
                <a:latin typeface="Calibri"/>
                <a:ea typeface="Calibri"/>
                <a:cs typeface="Calibri"/>
                <a:sym typeface="Calibri"/>
              </a:rPr>
              <a:t> olive oil, yogurt</a:t>
            </a:r>
            <a:endParaRPr dirty="0">
              <a:solidFill>
                <a:schemeClr val="dk1"/>
              </a:solidFill>
            </a:endParaRPr>
          </a:p>
          <a:p>
            <a:pPr marL="342900" marR="0" lvl="0" indent="-342900" algn="l" rtl="0">
              <a:lnSpc>
                <a:spcPct val="110000"/>
              </a:lnSpc>
              <a:spcBef>
                <a:spcPts val="0"/>
              </a:spcBef>
              <a:spcAft>
                <a:spcPts val="0"/>
              </a:spcAft>
              <a:buClr>
                <a:srgbClr val="595959"/>
              </a:buClr>
              <a:buSzPts val="2400"/>
              <a:buFont typeface="Arial"/>
              <a:buNone/>
            </a:pPr>
            <a:endParaRPr sz="2400" b="1" dirty="0">
              <a:solidFill>
                <a:schemeClr val="dk1"/>
              </a:solidFill>
              <a:latin typeface="Calibri"/>
              <a:ea typeface="Calibri"/>
              <a:cs typeface="Calibri"/>
              <a:sym typeface="Calibri"/>
            </a:endParaRPr>
          </a:p>
          <a:p>
            <a:pPr marL="342900" marR="0" lvl="0" indent="-342900" algn="l" rtl="0">
              <a:lnSpc>
                <a:spcPct val="110000"/>
              </a:lnSpc>
              <a:spcBef>
                <a:spcPts val="0"/>
              </a:spcBef>
              <a:spcAft>
                <a:spcPts val="0"/>
              </a:spcAft>
              <a:buClr>
                <a:schemeClr val="dk1"/>
              </a:buClr>
              <a:buSzPts val="2400"/>
              <a:buFont typeface="Arial"/>
              <a:buChar char="•"/>
            </a:pPr>
            <a:r>
              <a:rPr lang="en-US" sz="2400" b="1" dirty="0">
                <a:solidFill>
                  <a:schemeClr val="dk1"/>
                </a:solidFill>
                <a:latin typeface="Calibri"/>
                <a:ea typeface="Calibri"/>
                <a:cs typeface="Calibri"/>
                <a:sym typeface="Calibri"/>
              </a:rPr>
              <a:t>V</a:t>
            </a:r>
            <a:r>
              <a:rPr lang="en-US" sz="2400" b="1" i="0" u="none" strike="noStrike" cap="none" dirty="0">
                <a:solidFill>
                  <a:schemeClr val="dk1"/>
                </a:solidFill>
                <a:latin typeface="Calibri"/>
                <a:ea typeface="Calibri"/>
                <a:cs typeface="Calibri"/>
                <a:sym typeface="Calibri"/>
              </a:rPr>
              <a:t>itamins &amp; minerals: </a:t>
            </a:r>
            <a:r>
              <a:rPr lang="en-US" sz="2400" i="0" u="none" strike="noStrike" cap="none" dirty="0">
                <a:solidFill>
                  <a:schemeClr val="dk1"/>
                </a:solidFill>
                <a:latin typeface="Calibri"/>
                <a:ea typeface="Calibri"/>
                <a:cs typeface="Calibri"/>
                <a:sym typeface="Calibri"/>
              </a:rPr>
              <a:t>fruits, veg</a:t>
            </a:r>
            <a:r>
              <a:rPr lang="en-US" sz="2400" dirty="0">
                <a:solidFill>
                  <a:schemeClr val="dk1"/>
                </a:solidFill>
                <a:latin typeface="Calibri"/>
                <a:ea typeface="Calibri"/>
                <a:cs typeface="Calibri"/>
                <a:sym typeface="Calibri"/>
              </a:rPr>
              <a:t>etables</a:t>
            </a:r>
            <a:endParaRPr dirty="0">
              <a:solidFill>
                <a:schemeClr val="dk1"/>
              </a:solidFill>
            </a:endParaRPr>
          </a:p>
          <a:p>
            <a:pPr marL="342900" marR="0" lvl="0" indent="-342900" algn="l" rtl="0">
              <a:lnSpc>
                <a:spcPct val="110000"/>
              </a:lnSpc>
              <a:spcBef>
                <a:spcPts val="0"/>
              </a:spcBef>
              <a:spcAft>
                <a:spcPts val="0"/>
              </a:spcAft>
              <a:buClr>
                <a:srgbClr val="595959"/>
              </a:buClr>
              <a:buSzPts val="2400"/>
              <a:buFont typeface="Arial"/>
              <a:buNone/>
            </a:pPr>
            <a:endParaRPr sz="2400" i="1" dirty="0">
              <a:solidFill>
                <a:schemeClr val="dk1"/>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1000"/>
              <a:buFont typeface="Arial"/>
              <a:buNone/>
            </a:pPr>
            <a:endParaRPr sz="1000" b="0" i="1"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400"/>
              <a:buFont typeface="Arial"/>
              <a:buChar char="•"/>
            </a:pPr>
            <a:r>
              <a:rPr lang="en-US" sz="2400" b="1" dirty="0">
                <a:solidFill>
                  <a:srgbClr val="595959"/>
                </a:solidFill>
                <a:latin typeface="Calibri"/>
                <a:ea typeface="Calibri"/>
                <a:cs typeface="Calibri"/>
                <a:sym typeface="Calibri"/>
              </a:rPr>
              <a:t>W</a:t>
            </a:r>
            <a:r>
              <a:rPr lang="en-US" sz="2400" b="1" i="0" u="none" strike="noStrike" cap="none" dirty="0">
                <a:solidFill>
                  <a:srgbClr val="595959"/>
                </a:solidFill>
                <a:latin typeface="Calibri"/>
                <a:ea typeface="Calibri"/>
                <a:cs typeface="Calibri"/>
                <a:sym typeface="Calibri"/>
              </a:rPr>
              <a:t>ater - </a:t>
            </a:r>
            <a:r>
              <a:rPr lang="en-US" sz="2200" b="1" i="1" u="none" strike="noStrike" cap="none" dirty="0">
                <a:solidFill>
                  <a:srgbClr val="595959"/>
                </a:solidFill>
                <a:latin typeface="Calibri"/>
                <a:ea typeface="Calibri"/>
                <a:cs typeface="Calibri"/>
                <a:sym typeface="Calibri"/>
              </a:rPr>
              <a:t>don</a:t>
            </a:r>
            <a:r>
              <a:rPr lang="en-US" sz="2200" b="1" i="1" dirty="0">
                <a:solidFill>
                  <a:srgbClr val="595959"/>
                </a:solidFill>
                <a:latin typeface="Calibri"/>
                <a:ea typeface="Calibri"/>
                <a:cs typeface="Calibri"/>
                <a:sym typeface="Calibri"/>
              </a:rPr>
              <a:t>’t forget to hydrate your body!</a:t>
            </a:r>
            <a:endParaRPr sz="1200" i="1" dirty="0"/>
          </a:p>
          <a:p>
            <a:pPr marL="342900" marR="0" lvl="0" indent="-342900"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347662" marR="0" lvl="1" indent="-347662"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347662" marR="0" lvl="1" indent="-347662"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742950" marR="0" lvl="1" indent="-285750"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457200" marR="0" lvl="1" indent="0" algn="l" rtl="0">
              <a:lnSpc>
                <a:spcPct val="110000"/>
              </a:lnSpc>
              <a:spcBef>
                <a:spcPts val="0"/>
              </a:spcBef>
              <a:spcAft>
                <a:spcPts val="0"/>
              </a:spcAft>
              <a:buClr>
                <a:srgbClr val="595959"/>
              </a:buClr>
              <a:buSzPts val="600"/>
              <a:buFont typeface="Arial"/>
              <a:buNone/>
            </a:pPr>
            <a:endParaRPr sz="2400" b="0" i="1" u="none" strike="noStrike" cap="none" dirty="0">
              <a:solidFill>
                <a:srgbClr val="595959"/>
              </a:solidFill>
              <a:latin typeface="Calibri"/>
              <a:ea typeface="Calibri"/>
              <a:cs typeface="Calibri"/>
              <a:sym typeface="Calibri"/>
            </a:endParaRPr>
          </a:p>
        </p:txBody>
      </p:sp>
      <p:sp>
        <p:nvSpPr>
          <p:cNvPr id="261" name="Google Shape;261;p27"/>
          <p:cNvSpPr txBox="1">
            <a:spLocks noGrp="1"/>
          </p:cNvSpPr>
          <p:nvPr>
            <p:ph type="title"/>
          </p:nvPr>
        </p:nvSpPr>
        <p:spPr>
          <a:xfrm>
            <a:off x="230536" y="181828"/>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Nutrition</a:t>
            </a:r>
            <a:r>
              <a:rPr lang="en-US" sz="3000" i="0" u="none" strike="noStrike" cap="none">
                <a:solidFill>
                  <a:srgbClr val="FFFFFF"/>
                </a:solidFill>
                <a:latin typeface="Lexend Thin"/>
                <a:ea typeface="Lexend Thin"/>
                <a:cs typeface="Lexend Thin"/>
                <a:sym typeface="Lexend Thin"/>
              </a:rPr>
              <a:t> &amp; </a:t>
            </a:r>
            <a:r>
              <a:rPr lang="en-US" sz="3000">
                <a:solidFill>
                  <a:srgbClr val="FFFFFF"/>
                </a:solidFill>
                <a:latin typeface="Lexend Thin"/>
                <a:ea typeface="Lexend Thin"/>
                <a:cs typeface="Lexend Thin"/>
                <a:sym typeface="Lexend Thin"/>
              </a:rPr>
              <a:t>H</a:t>
            </a:r>
            <a:r>
              <a:rPr lang="en-US" sz="3000" i="0" u="none" strike="noStrike" cap="none">
                <a:solidFill>
                  <a:srgbClr val="FFFFFF"/>
                </a:solidFill>
                <a:latin typeface="Lexend Thin"/>
                <a:ea typeface="Lexend Thin"/>
                <a:cs typeface="Lexend Thin"/>
                <a:sym typeface="Lexend Thin"/>
              </a:rPr>
              <a:t>ormones</a:t>
            </a:r>
            <a:endParaRPr>
              <a:latin typeface="Lexend Thin"/>
              <a:ea typeface="Lexend Thin"/>
              <a:cs typeface="Lexend Thin"/>
              <a:sym typeface="Lexend Thin"/>
            </a:endParaRPr>
          </a:p>
        </p:txBody>
      </p:sp>
      <p:sp>
        <p:nvSpPr>
          <p:cNvPr id="262" name="Google Shape;262;p2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a:solidFill>
                  <a:srgbClr val="343451"/>
                </a:solidFill>
                <a:latin typeface="Calibri"/>
                <a:ea typeface="Calibri"/>
                <a:cs typeface="Calibri"/>
                <a:sym typeface="Calibri"/>
              </a:rPr>
              <a:t>© FEMM</a:t>
            </a:r>
            <a:endParaRPr/>
          </a:p>
        </p:txBody>
      </p:sp>
      <p:pic>
        <p:nvPicPr>
          <p:cNvPr id="263" name="Google Shape;263;p27"/>
          <p:cNvPicPr preferRelativeResize="0"/>
          <p:nvPr/>
        </p:nvPicPr>
        <p:blipFill>
          <a:blip r:embed="rId3">
            <a:alphaModFix/>
          </a:blip>
          <a:stretch>
            <a:fillRect/>
          </a:stretch>
        </p:blipFill>
        <p:spPr>
          <a:xfrm rot="-670242">
            <a:off x="5638203" y="1517587"/>
            <a:ext cx="947872" cy="1223474"/>
          </a:xfrm>
          <a:prstGeom prst="rect">
            <a:avLst/>
          </a:prstGeom>
          <a:noFill/>
          <a:ln>
            <a:noFill/>
          </a:ln>
        </p:spPr>
      </p:pic>
      <p:pic>
        <p:nvPicPr>
          <p:cNvPr id="264" name="Google Shape;264;p27"/>
          <p:cNvPicPr preferRelativeResize="0"/>
          <p:nvPr/>
        </p:nvPicPr>
        <p:blipFill>
          <a:blip r:embed="rId4">
            <a:alphaModFix/>
          </a:blip>
          <a:stretch>
            <a:fillRect/>
          </a:stretch>
        </p:blipFill>
        <p:spPr>
          <a:xfrm rot="1467078">
            <a:off x="7318221" y="1953238"/>
            <a:ext cx="1279859" cy="1867529"/>
          </a:xfrm>
          <a:prstGeom prst="rect">
            <a:avLst/>
          </a:prstGeom>
          <a:noFill/>
          <a:ln>
            <a:noFill/>
          </a:ln>
        </p:spPr>
      </p:pic>
      <p:pic>
        <p:nvPicPr>
          <p:cNvPr id="265" name="Google Shape;265;p27"/>
          <p:cNvPicPr preferRelativeResize="0"/>
          <p:nvPr/>
        </p:nvPicPr>
        <p:blipFill>
          <a:blip r:embed="rId5">
            <a:alphaModFix/>
          </a:blip>
          <a:stretch>
            <a:fillRect/>
          </a:stretch>
        </p:blipFill>
        <p:spPr>
          <a:xfrm rot="511479">
            <a:off x="6451288" y="3261640"/>
            <a:ext cx="1293748" cy="1409268"/>
          </a:xfrm>
          <a:prstGeom prst="rect">
            <a:avLst/>
          </a:prstGeom>
          <a:noFill/>
          <a:ln>
            <a:noFill/>
          </a:ln>
        </p:spPr>
      </p:pic>
      <p:pic>
        <p:nvPicPr>
          <p:cNvPr id="266" name="Google Shape;266;p27"/>
          <p:cNvPicPr preferRelativeResize="0"/>
          <p:nvPr/>
        </p:nvPicPr>
        <p:blipFill>
          <a:blip r:embed="rId6">
            <a:alphaModFix/>
          </a:blip>
          <a:stretch>
            <a:fillRect/>
          </a:stretch>
        </p:blipFill>
        <p:spPr>
          <a:xfrm>
            <a:off x="6164099" y="4644687"/>
            <a:ext cx="889375" cy="1046338"/>
          </a:xfrm>
          <a:prstGeom prst="rect">
            <a:avLst/>
          </a:prstGeom>
          <a:noFill/>
          <a:ln>
            <a:noFill/>
          </a:ln>
        </p:spPr>
      </p:pic>
      <p:pic>
        <p:nvPicPr>
          <p:cNvPr id="267" name="Google Shape;267;p27"/>
          <p:cNvPicPr preferRelativeResize="0"/>
          <p:nvPr/>
        </p:nvPicPr>
        <p:blipFill>
          <a:blip r:embed="rId7">
            <a:alphaModFix/>
          </a:blip>
          <a:stretch>
            <a:fillRect/>
          </a:stretch>
        </p:blipFill>
        <p:spPr>
          <a:xfrm rot="419201">
            <a:off x="7288294" y="4696345"/>
            <a:ext cx="641587" cy="714413"/>
          </a:xfrm>
          <a:prstGeom prst="rect">
            <a:avLst/>
          </a:prstGeom>
          <a:noFill/>
          <a:ln>
            <a:noFill/>
          </a:ln>
        </p:spPr>
      </p:pic>
      <p:pic>
        <p:nvPicPr>
          <p:cNvPr id="268" name="Google Shape;268;p27"/>
          <p:cNvPicPr preferRelativeResize="0"/>
          <p:nvPr/>
        </p:nvPicPr>
        <p:blipFill rotWithShape="1">
          <a:blip r:embed="rId8">
            <a:alphaModFix/>
          </a:blip>
          <a:srcRect/>
          <a:stretch/>
        </p:blipFill>
        <p:spPr>
          <a:xfrm flipH="1">
            <a:off x="6849226" y="4972502"/>
            <a:ext cx="1046374" cy="1139846"/>
          </a:xfrm>
          <a:prstGeom prst="rect">
            <a:avLst/>
          </a:prstGeom>
          <a:noFill/>
          <a:ln>
            <a:noFill/>
          </a:ln>
        </p:spPr>
      </p:pic>
      <p:pic>
        <p:nvPicPr>
          <p:cNvPr id="269" name="Google Shape;269;p27"/>
          <p:cNvPicPr preferRelativeResize="0"/>
          <p:nvPr/>
        </p:nvPicPr>
        <p:blipFill>
          <a:blip r:embed="rId9">
            <a:alphaModFix/>
          </a:blip>
          <a:stretch>
            <a:fillRect/>
          </a:stretch>
        </p:blipFill>
        <p:spPr>
          <a:xfrm>
            <a:off x="6353974" y="1368162"/>
            <a:ext cx="1342050" cy="146193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0">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0">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0">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28"/>
          <p:cNvSpPr txBox="1"/>
          <p:nvPr/>
        </p:nvSpPr>
        <p:spPr>
          <a:xfrm>
            <a:off x="457200" y="1109865"/>
            <a:ext cx="8229600" cy="50814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FFFFFF"/>
              </a:buClr>
              <a:buSzPts val="600"/>
              <a:buFont typeface="Arial"/>
              <a:buNone/>
            </a:pPr>
            <a:r>
              <a:rPr lang="en-US" sz="2400" b="1">
                <a:solidFill>
                  <a:srgbClr val="FFFFFF"/>
                </a:solidFill>
                <a:latin typeface="Calibri"/>
                <a:ea typeface="Calibri"/>
                <a:cs typeface="Calibri"/>
                <a:sym typeface="Calibri"/>
              </a:rPr>
              <a:t>Good nutrition supports a healthy body.</a:t>
            </a:r>
            <a:endParaRPr/>
          </a:p>
          <a:p>
            <a:pPr marL="0" marR="0" lvl="0" indent="0" algn="l" rtl="0">
              <a:lnSpc>
                <a:spcPct val="50000"/>
              </a:lnSpc>
              <a:spcBef>
                <a:spcPts val="0"/>
              </a:spcBef>
              <a:spcAft>
                <a:spcPts val="0"/>
              </a:spcAft>
              <a:buClr>
                <a:srgbClr val="595959"/>
              </a:buClr>
              <a:buSzPts val="2400"/>
              <a:buFont typeface="Arial"/>
              <a:buNone/>
            </a:pPr>
            <a:endParaRPr sz="2400">
              <a:solidFill>
                <a:srgbClr val="FFFFFF"/>
              </a:solidFill>
              <a:latin typeface="Calibri"/>
              <a:ea typeface="Calibri"/>
              <a:cs typeface="Calibri"/>
              <a:sym typeface="Calibri"/>
            </a:endParaRPr>
          </a:p>
          <a:p>
            <a:pPr marL="342900" marR="0" lvl="0" indent="-342900" algn="l" rtl="0">
              <a:lnSpc>
                <a:spcPct val="110000"/>
              </a:lnSpc>
              <a:spcBef>
                <a:spcPts val="0"/>
              </a:spcBef>
              <a:spcAft>
                <a:spcPts val="0"/>
              </a:spcAft>
              <a:buClr>
                <a:srgbClr val="FFFFFF"/>
              </a:buClr>
              <a:buSzPts val="2400"/>
              <a:buFont typeface="Arial"/>
              <a:buChar char="•"/>
            </a:pPr>
            <a:r>
              <a:rPr lang="en-US" sz="2400" b="1">
                <a:solidFill>
                  <a:srgbClr val="FFFFFF"/>
                </a:solidFill>
                <a:latin typeface="Calibri"/>
                <a:ea typeface="Calibri"/>
                <a:cs typeface="Calibri"/>
                <a:sym typeface="Calibri"/>
              </a:rPr>
              <a:t>proteins</a:t>
            </a:r>
            <a:r>
              <a:rPr lang="en-US" sz="2400">
                <a:solidFill>
                  <a:srgbClr val="595959"/>
                </a:solidFill>
                <a:latin typeface="Calibri"/>
                <a:ea typeface="Calibri"/>
                <a:cs typeface="Calibri"/>
                <a:sym typeface="Calibri"/>
              </a:rPr>
              <a:t>: build &amp; maintain cells </a:t>
            </a:r>
            <a:endParaRPr/>
          </a:p>
          <a:p>
            <a:pPr marL="342900" marR="0" lvl="0" indent="-342900" algn="l" rtl="0">
              <a:lnSpc>
                <a:spcPct val="110000"/>
              </a:lnSpc>
              <a:spcBef>
                <a:spcPts val="0"/>
              </a:spcBef>
              <a:spcAft>
                <a:spcPts val="0"/>
              </a:spcAft>
              <a:buClr>
                <a:srgbClr val="595959"/>
              </a:buClr>
              <a:buSzPts val="2400"/>
              <a:buFont typeface="Arial"/>
              <a:buNone/>
            </a:pPr>
            <a:endParaRPr sz="240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000"/>
              <a:buFont typeface="Arial"/>
              <a:buNone/>
            </a:pPr>
            <a:endParaRPr sz="200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FFFFFF"/>
              </a:buClr>
              <a:buSzPts val="2400"/>
              <a:buFont typeface="Arial"/>
              <a:buChar char="•"/>
            </a:pPr>
            <a:r>
              <a:rPr lang="en-US" sz="2400" b="1">
                <a:solidFill>
                  <a:srgbClr val="FFFFFF"/>
                </a:solidFill>
                <a:latin typeface="Calibri"/>
                <a:ea typeface="Calibri"/>
                <a:cs typeface="Calibri"/>
                <a:sym typeface="Calibri"/>
              </a:rPr>
              <a:t>carbohydrates &amp; fats</a:t>
            </a:r>
            <a:r>
              <a:rPr lang="en-US" sz="2400">
                <a:solidFill>
                  <a:srgbClr val="595959"/>
                </a:solidFill>
                <a:latin typeface="Calibri"/>
                <a:ea typeface="Calibri"/>
                <a:cs typeface="Calibri"/>
                <a:sym typeface="Calibri"/>
              </a:rPr>
              <a:t>: provide energy</a:t>
            </a:r>
            <a:endParaRPr/>
          </a:p>
          <a:p>
            <a:pPr marL="342900" marR="0" lvl="0" indent="-342900" algn="l" rtl="0">
              <a:lnSpc>
                <a:spcPct val="110000"/>
              </a:lnSpc>
              <a:spcBef>
                <a:spcPts val="0"/>
              </a:spcBef>
              <a:spcAft>
                <a:spcPts val="0"/>
              </a:spcAft>
              <a:buClr>
                <a:srgbClr val="595959"/>
              </a:buClr>
              <a:buSzPts val="2400"/>
              <a:buFont typeface="Arial"/>
              <a:buNone/>
            </a:pPr>
            <a:endParaRPr sz="2400" b="1">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400"/>
              <a:buFont typeface="Arial"/>
              <a:buNone/>
            </a:pPr>
            <a:endParaRPr sz="2400" b="1">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FFFFFF"/>
              </a:buClr>
              <a:buSzPts val="2400"/>
              <a:buFont typeface="Arial"/>
              <a:buChar char="•"/>
            </a:pPr>
            <a:r>
              <a:rPr lang="en-US" sz="2400" b="1">
                <a:solidFill>
                  <a:srgbClr val="FFFFFF"/>
                </a:solidFill>
                <a:latin typeface="Calibri"/>
                <a:ea typeface="Calibri"/>
                <a:cs typeface="Calibri"/>
                <a:sym typeface="Calibri"/>
              </a:rPr>
              <a:t>vitamins &amp; minerals</a:t>
            </a:r>
            <a:r>
              <a:rPr lang="en-US" sz="2400">
                <a:solidFill>
                  <a:srgbClr val="595959"/>
                </a:solidFill>
                <a:latin typeface="Calibri"/>
                <a:ea typeface="Calibri"/>
                <a:cs typeface="Calibri"/>
                <a:sym typeface="Calibri"/>
              </a:rPr>
              <a:t>: build &amp; maintain cells </a:t>
            </a:r>
            <a:endParaRPr/>
          </a:p>
          <a:p>
            <a:pPr marL="342900" marR="0" lvl="0" indent="-342900" algn="l" rtl="0">
              <a:lnSpc>
                <a:spcPct val="110000"/>
              </a:lnSpc>
              <a:spcBef>
                <a:spcPts val="0"/>
              </a:spcBef>
              <a:spcAft>
                <a:spcPts val="0"/>
              </a:spcAft>
              <a:buClr>
                <a:srgbClr val="595959"/>
              </a:buClr>
              <a:buSzPts val="2400"/>
              <a:buFont typeface="Arial"/>
              <a:buNone/>
            </a:pPr>
            <a:endParaRPr sz="2400" i="1">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1000"/>
              <a:buFont typeface="Arial"/>
              <a:buNone/>
            </a:pPr>
            <a:endParaRPr sz="1000" i="1">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FFFFFF"/>
              </a:buClr>
              <a:buSzPts val="2400"/>
              <a:buFont typeface="Arial"/>
              <a:buChar char="•"/>
            </a:pPr>
            <a:r>
              <a:rPr lang="en-US" sz="2400" b="1">
                <a:solidFill>
                  <a:srgbClr val="FFFFFF"/>
                </a:solidFill>
                <a:latin typeface="Calibri"/>
                <a:ea typeface="Calibri"/>
                <a:cs typeface="Calibri"/>
                <a:sym typeface="Calibri"/>
              </a:rPr>
              <a:t>water</a:t>
            </a:r>
            <a:r>
              <a:rPr lang="en-US" sz="2400">
                <a:solidFill>
                  <a:srgbClr val="595959"/>
                </a:solidFill>
                <a:latin typeface="Calibri"/>
                <a:ea typeface="Calibri"/>
                <a:cs typeface="Calibri"/>
                <a:sym typeface="Calibri"/>
              </a:rPr>
              <a:t>: carries nutrients; moistens tissue; lubricates joints; energizes muscle; clears waste</a:t>
            </a:r>
            <a:endParaRPr/>
          </a:p>
          <a:p>
            <a:pPr marL="342900" marR="0" lvl="0" indent="-342900" algn="l" rtl="0">
              <a:lnSpc>
                <a:spcPct val="110000"/>
              </a:lnSpc>
              <a:spcBef>
                <a:spcPts val="0"/>
              </a:spcBef>
              <a:spcAft>
                <a:spcPts val="0"/>
              </a:spcAft>
              <a:buClr>
                <a:srgbClr val="595959"/>
              </a:buClr>
              <a:buSzPts val="2400"/>
              <a:buFont typeface="Arial"/>
              <a:buNone/>
            </a:pPr>
            <a:endParaRPr sz="240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400"/>
              <a:buFont typeface="Arial"/>
              <a:buNone/>
            </a:pPr>
            <a:endParaRPr sz="2400">
              <a:solidFill>
                <a:srgbClr val="595959"/>
              </a:solidFill>
              <a:latin typeface="Calibri"/>
              <a:ea typeface="Calibri"/>
              <a:cs typeface="Calibri"/>
              <a:sym typeface="Calibri"/>
            </a:endParaRPr>
          </a:p>
          <a:p>
            <a:pPr marL="347662" marR="0" lvl="1" indent="-347662" algn="l" rtl="0">
              <a:lnSpc>
                <a:spcPct val="110000"/>
              </a:lnSpc>
              <a:spcBef>
                <a:spcPts val="0"/>
              </a:spcBef>
              <a:spcAft>
                <a:spcPts val="0"/>
              </a:spcAft>
              <a:buClr>
                <a:srgbClr val="595959"/>
              </a:buClr>
              <a:buSzPts val="2400"/>
              <a:buFont typeface="Arial"/>
              <a:buNone/>
            </a:pPr>
            <a:endParaRPr sz="2400" b="0" i="0" u="none" strike="noStrike" cap="none">
              <a:solidFill>
                <a:srgbClr val="595959"/>
              </a:solidFill>
              <a:latin typeface="Calibri"/>
              <a:ea typeface="Calibri"/>
              <a:cs typeface="Calibri"/>
              <a:sym typeface="Calibri"/>
            </a:endParaRPr>
          </a:p>
          <a:p>
            <a:pPr marL="347662" marR="0" lvl="1" indent="-347662" algn="l" rtl="0">
              <a:lnSpc>
                <a:spcPct val="110000"/>
              </a:lnSpc>
              <a:spcBef>
                <a:spcPts val="0"/>
              </a:spcBef>
              <a:spcAft>
                <a:spcPts val="0"/>
              </a:spcAft>
              <a:buClr>
                <a:srgbClr val="595959"/>
              </a:buClr>
              <a:buSzPts val="2400"/>
              <a:buFont typeface="Arial"/>
              <a:buNone/>
            </a:pPr>
            <a:endParaRPr sz="2400" b="0" i="0" u="none" strike="noStrike" cap="none">
              <a:solidFill>
                <a:srgbClr val="595959"/>
              </a:solidFill>
              <a:latin typeface="Calibri"/>
              <a:ea typeface="Calibri"/>
              <a:cs typeface="Calibri"/>
              <a:sym typeface="Calibri"/>
            </a:endParaRPr>
          </a:p>
          <a:p>
            <a:pPr marL="742950" marR="0" lvl="1" indent="-285750" algn="l" rtl="0">
              <a:lnSpc>
                <a:spcPct val="110000"/>
              </a:lnSpc>
              <a:spcBef>
                <a:spcPts val="0"/>
              </a:spcBef>
              <a:spcAft>
                <a:spcPts val="0"/>
              </a:spcAft>
              <a:buClr>
                <a:srgbClr val="595959"/>
              </a:buClr>
              <a:buSzPts val="2400"/>
              <a:buFont typeface="Arial"/>
              <a:buNone/>
            </a:pPr>
            <a:endParaRPr sz="2400" b="0" i="0" u="none" strike="noStrike" cap="none">
              <a:solidFill>
                <a:srgbClr val="595959"/>
              </a:solidFill>
              <a:latin typeface="Calibri"/>
              <a:ea typeface="Calibri"/>
              <a:cs typeface="Calibri"/>
              <a:sym typeface="Calibri"/>
            </a:endParaRPr>
          </a:p>
          <a:p>
            <a:pPr marL="457200" marR="0" lvl="1" indent="0" algn="l" rtl="0">
              <a:lnSpc>
                <a:spcPct val="110000"/>
              </a:lnSpc>
              <a:spcBef>
                <a:spcPts val="0"/>
              </a:spcBef>
              <a:spcAft>
                <a:spcPts val="0"/>
              </a:spcAft>
              <a:buClr>
                <a:srgbClr val="595959"/>
              </a:buClr>
              <a:buSzPts val="2400"/>
              <a:buFont typeface="Arial"/>
              <a:buNone/>
            </a:pPr>
            <a:endParaRPr sz="2400" b="0" i="1" u="none" strike="noStrike" cap="none">
              <a:solidFill>
                <a:srgbClr val="595959"/>
              </a:solidFill>
              <a:latin typeface="Calibri"/>
              <a:ea typeface="Calibri"/>
              <a:cs typeface="Calibri"/>
              <a:sym typeface="Calibri"/>
            </a:endParaRPr>
          </a:p>
        </p:txBody>
      </p:sp>
      <p:sp>
        <p:nvSpPr>
          <p:cNvPr id="276" name="Google Shape;276;p28"/>
          <p:cNvSpPr txBox="1">
            <a:spLocks noGrp="1"/>
          </p:cNvSpPr>
          <p:nvPr>
            <p:ph type="body" idx="1"/>
          </p:nvPr>
        </p:nvSpPr>
        <p:spPr>
          <a:xfrm>
            <a:off x="392616" y="1109865"/>
            <a:ext cx="8229600" cy="50814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600"/>
              <a:buFont typeface="Arial"/>
              <a:buNone/>
            </a:pPr>
            <a:r>
              <a:rPr lang="en-US" sz="2400" b="1" i="1" u="none" strike="noStrike" cap="none" dirty="0">
                <a:solidFill>
                  <a:srgbClr val="595959"/>
                </a:solidFill>
                <a:latin typeface="Calibri"/>
                <a:ea typeface="Calibri"/>
                <a:cs typeface="Calibri"/>
                <a:sym typeface="Calibri"/>
              </a:rPr>
              <a:t>Good nutrition supports a healthy body</a:t>
            </a:r>
            <a:endParaRPr i="1" dirty="0"/>
          </a:p>
          <a:p>
            <a:pPr marL="0" marR="0" lvl="0" indent="0" algn="l" rtl="0">
              <a:lnSpc>
                <a:spcPct val="50000"/>
              </a:lnSpc>
              <a:spcBef>
                <a:spcPts val="0"/>
              </a:spcBef>
              <a:spcAft>
                <a:spcPts val="0"/>
              </a:spcAft>
              <a:buClr>
                <a:srgbClr val="595959"/>
              </a:buClr>
              <a:buSzPts val="600"/>
              <a:buFont typeface="Arial"/>
              <a:buNone/>
            </a:pPr>
            <a:endParaRPr sz="2400" b="0" i="0"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400"/>
              <a:buFont typeface="Arial"/>
              <a:buChar char="•"/>
            </a:pPr>
            <a:r>
              <a:rPr lang="en-US" sz="2400" b="1" i="0" u="none" strike="noStrike" cap="none" dirty="0">
                <a:solidFill>
                  <a:srgbClr val="595959"/>
                </a:solidFill>
                <a:latin typeface="Calibri"/>
                <a:ea typeface="Calibri"/>
                <a:cs typeface="Calibri"/>
                <a:sym typeface="Calibri"/>
              </a:rPr>
              <a:t>proteins</a:t>
            </a:r>
            <a:endParaRPr dirty="0"/>
          </a:p>
          <a:p>
            <a:pPr marL="342900" marR="0" lvl="0" indent="-342900"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000"/>
              <a:buFont typeface="Arial"/>
              <a:buNone/>
            </a:pPr>
            <a:endParaRPr sz="2000" b="0" i="0"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400"/>
              <a:buFont typeface="Arial"/>
              <a:buChar char="•"/>
            </a:pPr>
            <a:r>
              <a:rPr lang="en-US" sz="2400" b="1" i="0" u="none" strike="noStrike" cap="none" dirty="0">
                <a:solidFill>
                  <a:srgbClr val="595959"/>
                </a:solidFill>
                <a:latin typeface="Calibri"/>
                <a:ea typeface="Calibri"/>
                <a:cs typeface="Calibri"/>
                <a:sym typeface="Calibri"/>
              </a:rPr>
              <a:t>carbohydrates &amp; fats</a:t>
            </a:r>
            <a:endParaRPr dirty="0"/>
          </a:p>
          <a:p>
            <a:pPr marL="342900" marR="0" lvl="0" indent="-342900" algn="l" rtl="0">
              <a:lnSpc>
                <a:spcPct val="110000"/>
              </a:lnSpc>
              <a:spcBef>
                <a:spcPts val="0"/>
              </a:spcBef>
              <a:spcAft>
                <a:spcPts val="0"/>
              </a:spcAft>
              <a:buClr>
                <a:srgbClr val="595959"/>
              </a:buClr>
              <a:buSzPts val="2400"/>
              <a:buFont typeface="Arial"/>
              <a:buNone/>
            </a:pPr>
            <a:endParaRPr sz="2400" b="1" i="0"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400"/>
              <a:buFont typeface="Arial"/>
              <a:buNone/>
            </a:pPr>
            <a:endParaRPr sz="2400" b="1" i="0"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400"/>
              <a:buFont typeface="Arial"/>
              <a:buChar char="•"/>
            </a:pPr>
            <a:r>
              <a:rPr lang="en-US" sz="2400" b="1" i="0" u="none" strike="noStrike" cap="none" dirty="0">
                <a:solidFill>
                  <a:srgbClr val="595959"/>
                </a:solidFill>
                <a:latin typeface="Calibri"/>
                <a:ea typeface="Calibri"/>
                <a:cs typeface="Calibri"/>
                <a:sym typeface="Calibri"/>
              </a:rPr>
              <a:t>vitamins &amp; minerals</a:t>
            </a:r>
            <a:endParaRPr dirty="0"/>
          </a:p>
          <a:p>
            <a:pPr marL="342900" marR="0" lvl="0" indent="-342900" algn="l" rtl="0">
              <a:lnSpc>
                <a:spcPct val="110000"/>
              </a:lnSpc>
              <a:spcBef>
                <a:spcPts val="0"/>
              </a:spcBef>
              <a:spcAft>
                <a:spcPts val="0"/>
              </a:spcAft>
              <a:buClr>
                <a:srgbClr val="595959"/>
              </a:buClr>
              <a:buSzPts val="2400"/>
              <a:buFont typeface="Arial"/>
              <a:buNone/>
            </a:pPr>
            <a:endParaRPr sz="2400" b="0" i="1"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1000"/>
              <a:buFont typeface="Arial"/>
              <a:buNone/>
            </a:pPr>
            <a:endParaRPr sz="1000" b="0" i="1"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400"/>
              <a:buFont typeface="Arial"/>
              <a:buChar char="•"/>
            </a:pPr>
            <a:r>
              <a:rPr lang="en-US" sz="2400" b="1" i="0" u="none" strike="noStrike" cap="none" dirty="0">
                <a:solidFill>
                  <a:srgbClr val="595959"/>
                </a:solidFill>
                <a:latin typeface="Calibri"/>
                <a:ea typeface="Calibri"/>
                <a:cs typeface="Calibri"/>
                <a:sym typeface="Calibri"/>
              </a:rPr>
              <a:t>water</a:t>
            </a:r>
            <a:endParaRPr dirty="0"/>
          </a:p>
          <a:p>
            <a:pPr marL="342900" marR="0" lvl="0" indent="-342900"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342900" marR="0" lvl="0" indent="-342900"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347662" marR="0" lvl="1" indent="-347662"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347662" marR="0" lvl="1" indent="-347662"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742950" marR="0" lvl="1" indent="-285750" algn="l" rtl="0">
              <a:lnSpc>
                <a:spcPct val="110000"/>
              </a:lnSpc>
              <a:spcBef>
                <a:spcPts val="0"/>
              </a:spcBef>
              <a:spcAft>
                <a:spcPts val="0"/>
              </a:spcAft>
              <a:buClr>
                <a:srgbClr val="595959"/>
              </a:buClr>
              <a:buSzPts val="2400"/>
              <a:buFont typeface="Arial"/>
              <a:buNone/>
            </a:pPr>
            <a:endParaRPr sz="2400" b="0" i="0" u="none" strike="noStrike" cap="none" dirty="0">
              <a:solidFill>
                <a:srgbClr val="595959"/>
              </a:solidFill>
              <a:latin typeface="Calibri"/>
              <a:ea typeface="Calibri"/>
              <a:cs typeface="Calibri"/>
              <a:sym typeface="Calibri"/>
            </a:endParaRPr>
          </a:p>
          <a:p>
            <a:pPr marL="457200" marR="0" lvl="1" indent="0" algn="l" rtl="0">
              <a:lnSpc>
                <a:spcPct val="110000"/>
              </a:lnSpc>
              <a:spcBef>
                <a:spcPts val="0"/>
              </a:spcBef>
              <a:spcAft>
                <a:spcPts val="0"/>
              </a:spcAft>
              <a:buClr>
                <a:srgbClr val="595959"/>
              </a:buClr>
              <a:buSzPts val="600"/>
              <a:buFont typeface="Arial"/>
              <a:buNone/>
            </a:pPr>
            <a:endParaRPr sz="2400" b="0" i="1" u="none" strike="noStrike" cap="none" dirty="0">
              <a:solidFill>
                <a:srgbClr val="595959"/>
              </a:solidFill>
              <a:latin typeface="Calibri"/>
              <a:ea typeface="Calibri"/>
              <a:cs typeface="Calibri"/>
              <a:sym typeface="Calibri"/>
            </a:endParaRPr>
          </a:p>
        </p:txBody>
      </p:sp>
      <p:sp>
        <p:nvSpPr>
          <p:cNvPr id="277" name="Google Shape;277;p28"/>
          <p:cNvSpPr txBox="1">
            <a:spLocks noGrp="1"/>
          </p:cNvSpPr>
          <p:nvPr>
            <p:ph type="title"/>
          </p:nvPr>
        </p:nvSpPr>
        <p:spPr>
          <a:xfrm>
            <a:off x="412636" y="225153"/>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Nutrition</a:t>
            </a:r>
            <a:r>
              <a:rPr lang="en-US" sz="3000" i="0" u="none" strike="noStrike" cap="none">
                <a:solidFill>
                  <a:srgbClr val="FFFFFF"/>
                </a:solidFill>
                <a:latin typeface="Lexend Thin"/>
                <a:ea typeface="Lexend Thin"/>
                <a:cs typeface="Lexend Thin"/>
                <a:sym typeface="Lexend Thin"/>
              </a:rPr>
              <a:t> &amp; </a:t>
            </a:r>
            <a:r>
              <a:rPr lang="en-US" sz="3000">
                <a:solidFill>
                  <a:srgbClr val="FFFFFF"/>
                </a:solidFill>
                <a:latin typeface="Lexend Thin"/>
                <a:ea typeface="Lexend Thin"/>
                <a:cs typeface="Lexend Thin"/>
                <a:sym typeface="Lexend Thin"/>
              </a:rPr>
              <a:t>H</a:t>
            </a:r>
            <a:r>
              <a:rPr lang="en-US" sz="3000" i="0" u="none" strike="noStrike" cap="none">
                <a:solidFill>
                  <a:srgbClr val="FFFFFF"/>
                </a:solidFill>
                <a:latin typeface="Lexend Thin"/>
                <a:ea typeface="Lexend Thin"/>
                <a:cs typeface="Lexend Thin"/>
                <a:sym typeface="Lexend Thin"/>
              </a:rPr>
              <a:t>ormones</a:t>
            </a:r>
            <a:endParaRPr>
              <a:latin typeface="Lexend Thin"/>
              <a:ea typeface="Lexend Thin"/>
              <a:cs typeface="Lexend Thin"/>
              <a:sym typeface="Lexend Thin"/>
            </a:endParaRPr>
          </a:p>
        </p:txBody>
      </p:sp>
      <p:sp>
        <p:nvSpPr>
          <p:cNvPr id="278" name="Google Shape;278;p2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a:solidFill>
                  <a:srgbClr val="343451"/>
                </a:solidFill>
                <a:latin typeface="Calibri"/>
                <a:ea typeface="Calibri"/>
                <a:cs typeface="Calibri"/>
                <a:sym typeface="Calibri"/>
              </a:rPr>
              <a:t>© FEMM</a:t>
            </a:r>
            <a:endParaRPr/>
          </a:p>
        </p:txBody>
      </p:sp>
      <p:pic>
        <p:nvPicPr>
          <p:cNvPr id="279" name="Google Shape;279;p28"/>
          <p:cNvPicPr preferRelativeResize="0"/>
          <p:nvPr/>
        </p:nvPicPr>
        <p:blipFill rotWithShape="1">
          <a:blip r:embed="rId3">
            <a:alphaModFix/>
          </a:blip>
          <a:srcRect/>
          <a:stretch/>
        </p:blipFill>
        <p:spPr>
          <a:xfrm rot="564081">
            <a:off x="5934635" y="808381"/>
            <a:ext cx="2920457" cy="318113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6">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6">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29"/>
          <p:cNvPicPr preferRelativeResize="0"/>
          <p:nvPr/>
        </p:nvPicPr>
        <p:blipFill rotWithShape="1">
          <a:blip r:embed="rId3">
            <a:alphaModFix/>
          </a:blip>
          <a:srcRect l="32855" r="27577"/>
          <a:stretch/>
        </p:blipFill>
        <p:spPr>
          <a:xfrm>
            <a:off x="5713263" y="1155764"/>
            <a:ext cx="1730226" cy="5466176"/>
          </a:xfrm>
          <a:prstGeom prst="rect">
            <a:avLst/>
          </a:prstGeom>
          <a:noFill/>
          <a:ln>
            <a:noFill/>
          </a:ln>
        </p:spPr>
      </p:pic>
      <p:pic>
        <p:nvPicPr>
          <p:cNvPr id="286" name="Google Shape;286;p29"/>
          <p:cNvPicPr preferRelativeResize="0"/>
          <p:nvPr/>
        </p:nvPicPr>
        <p:blipFill rotWithShape="1">
          <a:blip r:embed="rId3">
            <a:alphaModFix/>
          </a:blip>
          <a:srcRect l="32855" r="27577"/>
          <a:stretch/>
        </p:blipFill>
        <p:spPr>
          <a:xfrm>
            <a:off x="1449100" y="1143101"/>
            <a:ext cx="1730226" cy="5466176"/>
          </a:xfrm>
          <a:prstGeom prst="rect">
            <a:avLst/>
          </a:prstGeom>
          <a:noFill/>
          <a:ln>
            <a:noFill/>
          </a:ln>
        </p:spPr>
      </p:pic>
      <p:sp>
        <p:nvSpPr>
          <p:cNvPr id="287" name="Google Shape;287;p29"/>
          <p:cNvSpPr txBox="1"/>
          <p:nvPr/>
        </p:nvSpPr>
        <p:spPr>
          <a:xfrm>
            <a:off x="378016"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Exercise &amp; sleep</a:t>
            </a:r>
            <a:endParaRPr>
              <a:latin typeface="Lexend Thin"/>
              <a:ea typeface="Lexend Thin"/>
              <a:cs typeface="Lexend Thin"/>
              <a:sym typeface="Lexend Thin"/>
            </a:endParaRPr>
          </a:p>
        </p:txBody>
      </p:sp>
      <p:sp>
        <p:nvSpPr>
          <p:cNvPr id="288" name="Google Shape;288;p29"/>
          <p:cNvSpPr txBox="1"/>
          <p:nvPr/>
        </p:nvSpPr>
        <p:spPr>
          <a:xfrm>
            <a:off x="47131" y="646602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89" name="Google Shape;289;p29"/>
          <p:cNvSpPr txBox="1"/>
          <p:nvPr/>
        </p:nvSpPr>
        <p:spPr>
          <a:xfrm flipH="1">
            <a:off x="1573948" y="2489625"/>
            <a:ext cx="1658700" cy="5541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Exercise</a:t>
            </a:r>
            <a:endParaRPr sz="3000">
              <a:solidFill>
                <a:schemeClr val="lt1"/>
              </a:solidFill>
              <a:latin typeface="Calibri"/>
              <a:ea typeface="Calibri"/>
              <a:cs typeface="Calibri"/>
              <a:sym typeface="Calibri"/>
            </a:endParaRPr>
          </a:p>
        </p:txBody>
      </p:sp>
      <p:pic>
        <p:nvPicPr>
          <p:cNvPr id="290" name="Google Shape;290;p29"/>
          <p:cNvPicPr preferRelativeResize="0"/>
          <p:nvPr/>
        </p:nvPicPr>
        <p:blipFill>
          <a:blip r:embed="rId4">
            <a:alphaModFix/>
          </a:blip>
          <a:stretch>
            <a:fillRect/>
          </a:stretch>
        </p:blipFill>
        <p:spPr>
          <a:xfrm rot="-670649">
            <a:off x="5877765" y="4630835"/>
            <a:ext cx="2485846" cy="1571429"/>
          </a:xfrm>
          <a:prstGeom prst="rect">
            <a:avLst/>
          </a:prstGeom>
          <a:noFill/>
          <a:ln>
            <a:noFill/>
          </a:ln>
        </p:spPr>
      </p:pic>
      <p:pic>
        <p:nvPicPr>
          <p:cNvPr id="291" name="Google Shape;291;p29"/>
          <p:cNvPicPr preferRelativeResize="0"/>
          <p:nvPr/>
        </p:nvPicPr>
        <p:blipFill rotWithShape="1">
          <a:blip r:embed="rId5">
            <a:alphaModFix/>
          </a:blip>
          <a:srcRect/>
          <a:stretch/>
        </p:blipFill>
        <p:spPr>
          <a:xfrm>
            <a:off x="1573949" y="5282575"/>
            <a:ext cx="1291199" cy="1485877"/>
          </a:xfrm>
          <a:prstGeom prst="rect">
            <a:avLst/>
          </a:prstGeom>
          <a:noFill/>
          <a:ln>
            <a:noFill/>
          </a:ln>
        </p:spPr>
      </p:pic>
      <p:sp>
        <p:nvSpPr>
          <p:cNvPr id="292" name="Google Shape;292;p29"/>
          <p:cNvSpPr/>
          <p:nvPr/>
        </p:nvSpPr>
        <p:spPr>
          <a:xfrm>
            <a:off x="806138" y="3159400"/>
            <a:ext cx="3519000" cy="15414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100"/>
          </a:p>
        </p:txBody>
      </p:sp>
      <p:sp>
        <p:nvSpPr>
          <p:cNvPr id="293" name="Google Shape;293;p29"/>
          <p:cNvSpPr txBox="1"/>
          <p:nvPr/>
        </p:nvSpPr>
        <p:spPr>
          <a:xfrm>
            <a:off x="927038" y="3366400"/>
            <a:ext cx="3277200" cy="120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700">
                <a:latin typeface="Comfortaa"/>
                <a:ea typeface="Comfortaa"/>
                <a:cs typeface="Comfortaa"/>
                <a:sym typeface="Comfortaa"/>
              </a:rPr>
              <a:t>Your mind and body needs </a:t>
            </a:r>
            <a:br>
              <a:rPr lang="en-US" sz="1700">
                <a:latin typeface="Comfortaa"/>
                <a:ea typeface="Comfortaa"/>
                <a:cs typeface="Comfortaa"/>
                <a:sym typeface="Comfortaa"/>
              </a:rPr>
            </a:br>
            <a:r>
              <a:rPr lang="en-US" sz="2600" b="1">
                <a:latin typeface="Comfortaa"/>
                <a:ea typeface="Comfortaa"/>
                <a:cs typeface="Comfortaa"/>
                <a:sym typeface="Comfortaa"/>
              </a:rPr>
              <a:t>60 minutes</a:t>
            </a:r>
            <a:r>
              <a:rPr lang="en-US" sz="2600">
                <a:latin typeface="Comfortaa"/>
                <a:ea typeface="Comfortaa"/>
                <a:cs typeface="Comfortaa"/>
                <a:sym typeface="Comfortaa"/>
              </a:rPr>
              <a:t> </a:t>
            </a:r>
            <a:br>
              <a:rPr lang="en-US" sz="1700">
                <a:latin typeface="Comfortaa"/>
                <a:ea typeface="Comfortaa"/>
                <a:cs typeface="Comfortaa"/>
                <a:sym typeface="Comfortaa"/>
              </a:rPr>
            </a:br>
            <a:r>
              <a:rPr lang="en-US" sz="1700">
                <a:latin typeface="Comfortaa"/>
                <a:ea typeface="Comfortaa"/>
                <a:cs typeface="Comfortaa"/>
                <a:sym typeface="Comfortaa"/>
              </a:rPr>
              <a:t>of physical activity a day!</a:t>
            </a:r>
            <a:endParaRPr sz="1700">
              <a:latin typeface="Comfortaa"/>
              <a:ea typeface="Comfortaa"/>
              <a:cs typeface="Comfortaa"/>
              <a:sym typeface="Comfortaa"/>
            </a:endParaRPr>
          </a:p>
        </p:txBody>
      </p:sp>
      <p:sp>
        <p:nvSpPr>
          <p:cNvPr id="294" name="Google Shape;294;p29"/>
          <p:cNvSpPr/>
          <p:nvPr/>
        </p:nvSpPr>
        <p:spPr>
          <a:xfrm>
            <a:off x="4818863" y="3118150"/>
            <a:ext cx="3519000" cy="1541400"/>
          </a:xfrm>
          <a:prstGeom prst="roundRect">
            <a:avLst>
              <a:gd name="adj" fmla="val 16667"/>
            </a:avLst>
          </a:prstGeom>
          <a:solidFill>
            <a:srgbClr val="C9D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100"/>
          </a:p>
        </p:txBody>
      </p:sp>
      <p:sp>
        <p:nvSpPr>
          <p:cNvPr id="295" name="Google Shape;295;p29"/>
          <p:cNvSpPr txBox="1"/>
          <p:nvPr/>
        </p:nvSpPr>
        <p:spPr>
          <a:xfrm>
            <a:off x="4939763" y="3325150"/>
            <a:ext cx="3277200" cy="1209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700">
                <a:latin typeface="Comfortaa"/>
                <a:ea typeface="Comfortaa"/>
                <a:cs typeface="Comfortaa"/>
                <a:sym typeface="Comfortaa"/>
              </a:rPr>
              <a:t>Your mind and body needs</a:t>
            </a:r>
            <a:br>
              <a:rPr lang="en-US" sz="1700">
                <a:latin typeface="Comfortaa"/>
                <a:ea typeface="Comfortaa"/>
                <a:cs typeface="Comfortaa"/>
                <a:sym typeface="Comfortaa"/>
              </a:rPr>
            </a:br>
            <a:r>
              <a:rPr lang="en-US" sz="2600" b="1">
                <a:solidFill>
                  <a:schemeClr val="dk1"/>
                </a:solidFill>
                <a:latin typeface="Comfortaa"/>
                <a:ea typeface="Comfortaa"/>
                <a:cs typeface="Comfortaa"/>
                <a:sym typeface="Comfortaa"/>
              </a:rPr>
              <a:t>8-10 hours</a:t>
            </a:r>
            <a:br>
              <a:rPr lang="en-US" sz="2600" b="1">
                <a:solidFill>
                  <a:schemeClr val="dk1"/>
                </a:solidFill>
                <a:latin typeface="Comfortaa"/>
                <a:ea typeface="Comfortaa"/>
                <a:cs typeface="Comfortaa"/>
                <a:sym typeface="Comfortaa"/>
              </a:rPr>
            </a:br>
            <a:r>
              <a:rPr lang="en-US" sz="1700">
                <a:solidFill>
                  <a:schemeClr val="dk1"/>
                </a:solidFill>
                <a:latin typeface="Comfortaa"/>
                <a:ea typeface="Comfortaa"/>
                <a:cs typeface="Comfortaa"/>
                <a:sym typeface="Comfortaa"/>
              </a:rPr>
              <a:t>of sleep each night!</a:t>
            </a:r>
            <a:r>
              <a:rPr lang="en-US" sz="2600">
                <a:solidFill>
                  <a:schemeClr val="dk1"/>
                </a:solidFill>
                <a:latin typeface="Comfortaa"/>
                <a:ea typeface="Comfortaa"/>
                <a:cs typeface="Comfortaa"/>
                <a:sym typeface="Comfortaa"/>
              </a:rPr>
              <a:t> </a:t>
            </a:r>
            <a:endParaRPr sz="1700">
              <a:latin typeface="Comfortaa"/>
              <a:ea typeface="Comfortaa"/>
              <a:cs typeface="Comfortaa"/>
              <a:sym typeface="Comfortaa"/>
            </a:endParaRPr>
          </a:p>
        </p:txBody>
      </p:sp>
      <p:sp>
        <p:nvSpPr>
          <p:cNvPr id="296" name="Google Shape;296;p29"/>
          <p:cNvSpPr txBox="1"/>
          <p:nvPr/>
        </p:nvSpPr>
        <p:spPr>
          <a:xfrm flipH="1">
            <a:off x="5749023" y="2489625"/>
            <a:ext cx="1658700" cy="5541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400" b="1">
                <a:solidFill>
                  <a:schemeClr val="lt1"/>
                </a:solidFill>
                <a:latin typeface="Calibri"/>
                <a:ea typeface="Calibri"/>
                <a:cs typeface="Calibri"/>
                <a:sym typeface="Calibri"/>
              </a:rPr>
              <a:t>Sleep</a:t>
            </a:r>
            <a:endParaRPr sz="30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9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30"/>
          <p:cNvSpPr txBox="1">
            <a:spLocks noGrp="1"/>
          </p:cNvSpPr>
          <p:nvPr>
            <p:ph type="title"/>
          </p:nvPr>
        </p:nvSpPr>
        <p:spPr>
          <a:xfrm>
            <a:off x="412636" y="225153"/>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rgbClr val="FFFFFF"/>
              </a:buClr>
              <a:buSzPts val="750"/>
              <a:buFont typeface="Calibri"/>
              <a:buNone/>
            </a:pPr>
            <a:r>
              <a:rPr lang="en-US" sz="3000" b="1">
                <a:solidFill>
                  <a:srgbClr val="FFFFFF"/>
                </a:solidFill>
                <a:latin typeface="Lexend"/>
                <a:ea typeface="Lexend"/>
                <a:cs typeface="Lexend"/>
                <a:sym typeface="Lexend"/>
              </a:rPr>
              <a:t>Challenge </a:t>
            </a:r>
            <a:r>
              <a:rPr lang="en-US" sz="3000">
                <a:solidFill>
                  <a:srgbClr val="FFFFFF"/>
                </a:solidFill>
                <a:latin typeface="Lexend Thin"/>
                <a:ea typeface="Lexend Thin"/>
                <a:cs typeface="Lexend Thin"/>
                <a:sym typeface="Lexend Thin"/>
              </a:rPr>
              <a:t>| Chart your Health!</a:t>
            </a:r>
            <a:endParaRPr>
              <a:latin typeface="Lexend Thin"/>
              <a:ea typeface="Lexend Thin"/>
              <a:cs typeface="Lexend Thin"/>
              <a:sym typeface="Lexend Thin"/>
            </a:endParaRPr>
          </a:p>
        </p:txBody>
      </p:sp>
      <p:sp>
        <p:nvSpPr>
          <p:cNvPr id="303" name="Google Shape;303;p3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a:solidFill>
                  <a:srgbClr val="343451"/>
                </a:solidFill>
                <a:latin typeface="Calibri"/>
                <a:ea typeface="Calibri"/>
                <a:cs typeface="Calibri"/>
                <a:sym typeface="Calibri"/>
              </a:rPr>
              <a:t>© FEMM</a:t>
            </a:r>
            <a:endParaRPr/>
          </a:p>
        </p:txBody>
      </p:sp>
      <p:pic>
        <p:nvPicPr>
          <p:cNvPr id="304" name="Google Shape;304;p30"/>
          <p:cNvPicPr preferRelativeResize="0"/>
          <p:nvPr/>
        </p:nvPicPr>
        <p:blipFill>
          <a:blip r:embed="rId3">
            <a:alphaModFix/>
          </a:blip>
          <a:stretch>
            <a:fillRect/>
          </a:stretch>
        </p:blipFill>
        <p:spPr>
          <a:xfrm>
            <a:off x="924950" y="1178425"/>
            <a:ext cx="7204952" cy="563544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1"/>
          <p:cNvSpPr txBox="1"/>
          <p:nvPr/>
        </p:nvSpPr>
        <p:spPr>
          <a:xfrm>
            <a:off x="384750" y="1424775"/>
            <a:ext cx="8374500" cy="4947000"/>
          </a:xfrm>
          <a:prstGeom prst="rect">
            <a:avLst/>
          </a:prstGeom>
          <a:noFill/>
          <a:ln>
            <a:noFill/>
          </a:ln>
        </p:spPr>
        <p:txBody>
          <a:bodyPr spcFirstLastPara="1" wrap="square" lIns="91425" tIns="91425" rIns="91425" bIns="91425" anchor="ctr" anchorCtr="0">
            <a:noAutofit/>
          </a:bodyPr>
          <a:lstStyle/>
          <a:p>
            <a:pPr marL="457200" lvl="0" indent="0" algn="just" rtl="0">
              <a:lnSpc>
                <a:spcPct val="100000"/>
              </a:lnSpc>
              <a:spcBef>
                <a:spcPts val="0"/>
              </a:spcBef>
              <a:spcAft>
                <a:spcPts val="0"/>
              </a:spcAft>
              <a:buNone/>
            </a:pPr>
            <a:endParaRPr sz="2400">
              <a:solidFill>
                <a:srgbClr val="8587C2"/>
              </a:solidFill>
              <a:latin typeface="Lexend Thin"/>
              <a:ea typeface="Lexend Thin"/>
              <a:cs typeface="Lexend Thin"/>
              <a:sym typeface="Lexend Thin"/>
            </a:endParaRPr>
          </a:p>
        </p:txBody>
      </p:sp>
      <p:sp>
        <p:nvSpPr>
          <p:cNvPr id="311" name="Google Shape;311;p31"/>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312" name="Google Shape;312;p3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313" name="Google Shape;313;p31"/>
          <p:cNvPicPr preferRelativeResize="0"/>
          <p:nvPr/>
        </p:nvPicPr>
        <p:blipFill rotWithShape="1">
          <a:blip r:embed="rId3">
            <a:alphaModFix/>
          </a:blip>
          <a:srcRect l="1088"/>
          <a:stretch/>
        </p:blipFill>
        <p:spPr>
          <a:xfrm>
            <a:off x="273101" y="1204875"/>
            <a:ext cx="8597795" cy="5386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317"/>
        <p:cNvGrpSpPr/>
        <p:nvPr/>
      </p:nvGrpSpPr>
      <p:grpSpPr>
        <a:xfrm>
          <a:off x="0" y="0"/>
          <a:ext cx="0" cy="0"/>
          <a:chOff x="0" y="0"/>
          <a:chExt cx="0" cy="0"/>
        </a:xfrm>
      </p:grpSpPr>
      <p:sp>
        <p:nvSpPr>
          <p:cNvPr id="318" name="Google Shape;318;p3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319" name="Google Shape;319;p32"/>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320" name="Google Shape;320;p3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321" name="Google Shape;321;p32"/>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2"/>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323" name="Google Shape;323;p32"/>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6</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2365</Words>
  <Application>Microsoft Office PowerPoint</Application>
  <PresentationFormat>On-screen Show (4:3)</PresentationFormat>
  <Paragraphs>174</Paragraphs>
  <Slides>17</Slides>
  <Notes>17</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17</vt:i4>
      </vt:variant>
    </vt:vector>
  </HeadingPairs>
  <TitlesOfParts>
    <vt:vector size="30" baseType="lpstr">
      <vt:lpstr>Lexend Thin</vt:lpstr>
      <vt:lpstr>Lexend</vt:lpstr>
      <vt:lpstr>Comfortaa</vt:lpstr>
      <vt:lpstr>Lexend SemiBold</vt:lpstr>
      <vt:lpstr>Caveat</vt:lpstr>
      <vt:lpstr>Arial</vt:lpstr>
      <vt:lpstr>Calibri</vt:lpstr>
      <vt:lpstr>Lexend Medium</vt:lpstr>
      <vt:lpstr>3_femmtrial</vt:lpstr>
      <vt:lpstr>4_FEMM Powerpoint_VER02</vt:lpstr>
      <vt:lpstr>4_femmtrial</vt:lpstr>
      <vt:lpstr>94_femmtrial</vt:lpstr>
      <vt:lpstr>4_FEMM Powerpoint_VER02</vt:lpstr>
      <vt:lpstr>Grade 7</vt:lpstr>
      <vt:lpstr>Meet Amira!</vt:lpstr>
      <vt:lpstr>Amira’s chart</vt:lpstr>
      <vt:lpstr>Amira’s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Nutrition &amp; Hormones</vt:lpstr>
      <vt:lpstr>Nutrition &amp; Hormones</vt:lpstr>
      <vt:lpstr>PowerPoint Presentation</vt:lpstr>
      <vt:lpstr>Challenge | Chart your Health!</vt:lpstr>
      <vt:lpstr>PowerPoint Presentation</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2024-11-19T06:12:28Z</dcterms:modified>
</cp:coreProperties>
</file>