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3" r:id="rId1"/>
    <p:sldMasterId id="2147483694" r:id="rId2"/>
  </p:sldMasterIdLst>
  <p:notesMasterIdLst>
    <p:notesMasterId r:id="rId2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embeddedFontLst>
    <p:embeddedFont>
      <p:font typeface="Caveat" pitchFamily="2" charset="0"/>
      <p:regular r:id="rId21"/>
      <p:bold r:id="rId22"/>
    </p:embeddedFont>
    <p:embeddedFont>
      <p:font typeface="Comfortaa" pitchFamily="2" charset="0"/>
      <p:regular r:id="rId23"/>
      <p:bold r:id="rId24"/>
    </p:embeddedFont>
    <p:embeddedFont>
      <p:font typeface="Helvetica Neue" panose="02000503040000020004" pitchFamily="50" charset="-52"/>
      <p:regular r:id="rId25"/>
      <p:bold r:id="rId26"/>
      <p:italic r:id="rId27"/>
      <p:boldItalic r:id="rId28"/>
    </p:embeddedFont>
    <p:embeddedFont>
      <p:font typeface="Lexend" pitchFamily="2" charset="0"/>
      <p:regular r:id="rId29"/>
      <p:bold r:id="rId30"/>
    </p:embeddedFont>
    <p:embeddedFont>
      <p:font typeface="Lexend ExtraBold" pitchFamily="2" charset="0"/>
      <p:bold r:id="rId31"/>
    </p:embeddedFont>
    <p:embeddedFont>
      <p:font typeface="Lexend ExtraLight" pitchFamily="2" charset="0"/>
      <p:regular r:id="rId32"/>
      <p:bold r:id="rId33"/>
    </p:embeddedFont>
    <p:embeddedFont>
      <p:font typeface="Lexend Light" pitchFamily="2" charset="0"/>
      <p:regular r:id="rId34"/>
      <p:bold r:id="rId35"/>
    </p:embeddedFont>
    <p:embeddedFont>
      <p:font typeface="Lexend Medium" pitchFamily="2" charset="0"/>
      <p:regular r:id="rId36"/>
      <p:bold r:id="rId37"/>
    </p:embeddedFont>
    <p:embeddedFont>
      <p:font typeface="Lexend Thin" pitchFamily="2" charset="0"/>
      <p:regular r:id="rId38"/>
      <p:bold r:id="rId39"/>
    </p:embeddedFont>
    <p:embeddedFont>
      <p:font typeface="Open Sans" panose="020B0606030504020204" pitchFamily="34"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9.fntdata"/><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4" Type="http://schemas.openxmlformats.org/officeDocument/2006/relationships/font" Target="fonts/font2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0" Type="http://schemas.openxmlformats.org/officeDocument/2006/relationships/notesMaster" Target="notesMasters/notesMaster1.xml"/><Relationship Id="rId41"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e9e8b86c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1e9e8b86c0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4ccc8232ba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24ccc8232ba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Step 1 (5 minutes): </a:t>
            </a:r>
            <a:r>
              <a:rPr lang="en-US" sz="1300">
                <a:solidFill>
                  <a:srgbClr val="0055A4"/>
                </a:solidFill>
                <a:latin typeface="Calibri"/>
                <a:ea typeface="Calibri"/>
                <a:cs typeface="Calibri"/>
                <a:sym typeface="Calibri"/>
              </a:rPr>
              <a:t>Discuss</a:t>
            </a:r>
            <a:r>
              <a:rPr lang="en-US" sz="1300" b="1">
                <a:solidFill>
                  <a:srgbClr val="0055A4"/>
                </a:solidFill>
                <a:latin typeface="Calibri"/>
                <a:ea typeface="Calibri"/>
                <a:cs typeface="Calibri"/>
                <a:sym typeface="Calibri"/>
              </a:rPr>
              <a:t> </a:t>
            </a:r>
            <a:r>
              <a:rPr lang="en-US" sz="1300" b="1" i="1">
                <a:solidFill>
                  <a:srgbClr val="0055A4"/>
                </a:solidFill>
                <a:latin typeface="Calibri"/>
                <a:ea typeface="Calibri"/>
                <a:cs typeface="Calibri"/>
                <a:sym typeface="Calibri"/>
              </a:rPr>
              <a:t>Health Checklist </a:t>
            </a:r>
            <a:endParaRPr sz="1300" b="1" i="1">
              <a:solidFill>
                <a:srgbClr val="0055A4"/>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How did it go filling in your Health Checklist last week? What was the hardest part? What was something you learned about yourself? Give students some time to share their answers and discuss.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261" name="Google Shape;261;g24ccc8232ba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ee0641055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(15 minutes): Health Pillars: Exercise + Sleep</a:t>
            </a:r>
            <a:br>
              <a:rPr lang="en-US" sz="1300" b="1">
                <a:solidFill>
                  <a:srgbClr val="0055A4"/>
                </a:solidFill>
              </a:rPr>
            </a:br>
            <a:r>
              <a:rPr lang="en-US" sz="1300" b="1"/>
              <a:t>Do you remember what controls the activity of every system in the body? </a:t>
            </a:r>
            <a:endParaRPr sz="1300" b="1"/>
          </a:p>
          <a:p>
            <a:pPr marL="0" lvl="0" indent="0" algn="l" rtl="0">
              <a:lnSpc>
                <a:spcPct val="110000"/>
              </a:lnSpc>
              <a:spcBef>
                <a:spcPts val="0"/>
              </a:spcBef>
              <a:spcAft>
                <a:spcPts val="0"/>
              </a:spcAft>
              <a:buClr>
                <a:schemeClr val="dk1"/>
              </a:buClr>
              <a:buSzPts val="1100"/>
              <a:buFont typeface="Arial"/>
              <a:buNone/>
            </a:pPr>
            <a:r>
              <a:rPr lang="en-US" sz="1300" i="1"/>
              <a:t>Yes, hormones. </a:t>
            </a:r>
            <a:r>
              <a:rPr lang="en-US" sz="1300"/>
              <a:t>Hormones are directed by your brain and we also learned last class that there is a lot that we can do to help our hormones stay in balance, such as eating a variety of foods that our body needs. </a:t>
            </a:r>
            <a:endParaRPr sz="1300"/>
          </a:p>
          <a:p>
            <a:pPr marL="0" lvl="0" indent="0" algn="l" rtl="0">
              <a:lnSpc>
                <a:spcPct val="110000"/>
              </a:lnSpc>
              <a:spcBef>
                <a:spcPts val="0"/>
              </a:spcBef>
              <a:spcAft>
                <a:spcPts val="0"/>
              </a:spcAft>
              <a:buClr>
                <a:schemeClr val="dk1"/>
              </a:buClr>
              <a:buSzPts val="1100"/>
              <a:buFont typeface="Arial"/>
              <a:buNone/>
            </a:pPr>
            <a:endParaRPr sz="1300"/>
          </a:p>
          <a:p>
            <a:pPr marL="0" lvl="0" indent="0" algn="l" rtl="0">
              <a:lnSpc>
                <a:spcPct val="110000"/>
              </a:lnSpc>
              <a:spcBef>
                <a:spcPts val="0"/>
              </a:spcBef>
              <a:spcAft>
                <a:spcPts val="0"/>
              </a:spcAft>
              <a:buClr>
                <a:schemeClr val="dk1"/>
              </a:buClr>
              <a:buSzPts val="1100"/>
              <a:buFont typeface="Arial"/>
              <a:buNone/>
            </a:pPr>
            <a:r>
              <a:rPr lang="en-US" sz="1300"/>
              <a:t>You might have heard about guys who are taking supplements to try to get stronger. Many supplements promise to do a lot of things: give you bigger muscles, give you more explosive power, give you more stamina or focus. However, using substances such as steroids or other muscle-building supplements, can be dangerous. Did you know that steroids actually are hormones? When steroids are used outside of a doctor’s care, </a:t>
            </a:r>
            <a:r>
              <a:rPr lang="en-US" sz="1300">
                <a:solidFill>
                  <a:srgbClr val="202124"/>
                </a:solidFill>
              </a:rPr>
              <a:t>they can really harm your body. They can result in growing breasts and having smaller testicles. They can also raise your risk of developing cancer. </a:t>
            </a:r>
            <a:br>
              <a:rPr lang="en-US" sz="1300">
                <a:solidFill>
                  <a:srgbClr val="202124"/>
                </a:solidFill>
              </a:rPr>
            </a:br>
            <a:br>
              <a:rPr lang="en-US" sz="1300">
                <a:solidFill>
                  <a:srgbClr val="202124"/>
                </a:solidFill>
              </a:rPr>
            </a:br>
            <a:r>
              <a:rPr lang="en-US" sz="1300">
                <a:solidFill>
                  <a:srgbClr val="202124"/>
                </a:solidFill>
              </a:rPr>
              <a:t>Your body is growing and changing a lot right now and the best way to support your body’s health, strength and stamina is through the health pillars: nutrition, exercise and sleep! </a:t>
            </a:r>
            <a:endParaRPr sz="1300"/>
          </a:p>
        </p:txBody>
      </p:sp>
      <p:sp>
        <p:nvSpPr>
          <p:cNvPr id="270" name="Google Shape;270;g2ee06410552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952acda3d8_0_9: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g2952acda3d8_0_9: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Health Pillar: Exercise</a:t>
            </a:r>
            <a:br>
              <a:rPr lang="en-US" sz="1300" i="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Exercise </a:t>
            </a:r>
            <a:r>
              <a:rPr lang="en-US" sz="1300">
                <a:solidFill>
                  <a:schemeClr val="dk1"/>
                </a:solidFill>
                <a:latin typeface="Calibri"/>
                <a:ea typeface="Calibri"/>
                <a:cs typeface="Calibri"/>
                <a:sym typeface="Calibri"/>
              </a:rPr>
              <a:t>improves</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every part of the body: the heart, lungs, brain, testosterone levels, and more!</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Remember: every boy’s body is different: some will naturally put on more muscle while others will be leaner. Exercise is for your body’s </a:t>
            </a:r>
            <a:r>
              <a:rPr lang="en-US" sz="1300" b="1">
                <a:solidFill>
                  <a:schemeClr val="dk1"/>
                </a:solidFill>
                <a:latin typeface="Calibri"/>
                <a:ea typeface="Calibri"/>
                <a:cs typeface="Calibri"/>
                <a:sym typeface="Calibri"/>
              </a:rPr>
              <a:t>health</a:t>
            </a:r>
            <a:r>
              <a:rPr lang="en-US" sz="1300">
                <a:solidFill>
                  <a:schemeClr val="dk1"/>
                </a:solidFill>
                <a:latin typeface="Calibri"/>
                <a:ea typeface="Calibri"/>
                <a:cs typeface="Calibri"/>
                <a:sym typeface="Calibri"/>
              </a:rPr>
              <a:t>, not just to look a certain way. Getting into the habit of exercising daily adds years to your life.</a:t>
            </a: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295" name="Google Shape;295;g2952acda3d8_0_9: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4</a:t>
            </a:fld>
            <a:endParaRPr>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959347def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Did you know that exercise even </a:t>
            </a:r>
            <a:r>
              <a:rPr lang="en-US" sz="1300" b="1" i="1"/>
              <a:t>boosts your brain power</a:t>
            </a:r>
            <a:r>
              <a:rPr lang="en-US" sz="1300"/>
              <a:t>? Just 20 minutes of walking increases the oxygen flow to the brain which improves brain function. Stressed after a hard day? 30-60 minutes of moderate exercise relieves stress, boosts your energy levels, helps you sleep better, and improves your self-image. </a:t>
            </a:r>
            <a:br>
              <a:rPr lang="en-US" sz="1300"/>
            </a:br>
            <a:endParaRPr sz="1100" b="1">
              <a:solidFill>
                <a:srgbClr val="8E7CC3"/>
              </a:solidFill>
              <a:latin typeface="Helvetica Neue"/>
              <a:ea typeface="Helvetica Neue"/>
              <a:cs typeface="Helvetica Neue"/>
              <a:sym typeface="Helvetica Neue"/>
            </a:endParaRPr>
          </a:p>
        </p:txBody>
      </p:sp>
      <p:sp>
        <p:nvSpPr>
          <p:cNvPr id="305" name="Google Shape;305;g2959347def7_0_1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959347def7_0_1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2959347def7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i="1"/>
              <a:t>Ask a couple of students to share a sport or activity that they like to do.</a:t>
            </a:r>
            <a:br>
              <a:rPr lang="en-US" sz="1300" i="1"/>
            </a:br>
            <a:endParaRPr/>
          </a:p>
        </p:txBody>
      </p:sp>
      <p:sp>
        <p:nvSpPr>
          <p:cNvPr id="327" name="Google Shape;327;g2959347def7_0_16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959347def7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300" b="1">
                <a:solidFill>
                  <a:srgbClr val="0055A4"/>
                </a:solidFill>
              </a:rPr>
              <a:t>Health Pillar: Sleep</a:t>
            </a:r>
            <a:br>
              <a:rPr lang="en-US" sz="1300" b="1">
                <a:solidFill>
                  <a:srgbClr val="0055A4"/>
                </a:solidFill>
              </a:rPr>
            </a:br>
            <a:r>
              <a:rPr lang="en-US" sz="1300"/>
              <a:t>What do you think is the best way to reset your brain, hormones and body? </a:t>
            </a:r>
            <a:r>
              <a:rPr lang="en-US" sz="1300" b="1"/>
              <a:t> Sleep!</a:t>
            </a:r>
            <a:br>
              <a:rPr lang="en-US" sz="1300" b="1"/>
            </a:br>
            <a:r>
              <a:rPr lang="en-US" sz="1300"/>
              <a:t>Your brain does its “house cleaning” during sleep, clearing out toxins. </a:t>
            </a:r>
            <a:r>
              <a:rPr lang="en-US" sz="1300">
                <a:solidFill>
                  <a:srgbClr val="070707"/>
                </a:solidFill>
              </a:rPr>
              <a:t>Sleep consolidates all of the learning that you did that day.</a:t>
            </a:r>
            <a:endParaRPr sz="1300">
              <a:solidFill>
                <a:srgbClr val="070707"/>
              </a:solidFill>
            </a:endParaRPr>
          </a:p>
          <a:p>
            <a:pPr marL="0" lvl="0" indent="0" algn="l" rtl="0">
              <a:lnSpc>
                <a:spcPct val="115000"/>
              </a:lnSpc>
              <a:spcBef>
                <a:spcPts val="0"/>
              </a:spcBef>
              <a:spcAft>
                <a:spcPts val="0"/>
              </a:spcAft>
              <a:buClr>
                <a:schemeClr val="dk1"/>
              </a:buClr>
              <a:buSzPts val="1100"/>
              <a:buFont typeface="Arial"/>
              <a:buNone/>
            </a:pPr>
            <a:r>
              <a:rPr lang="en-US" sz="1300"/>
              <a:t>You may have thought that nothing happens when you sleep, but sleep is when your body does most of its growing! </a:t>
            </a:r>
            <a:endParaRPr sz="1300">
              <a:solidFill>
                <a:srgbClr val="070707"/>
              </a:solidFill>
            </a:endParaRPr>
          </a:p>
        </p:txBody>
      </p:sp>
      <p:sp>
        <p:nvSpPr>
          <p:cNvPr id="348" name="Google Shape;348;g2959347def7_0_1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952acda3d8_0_28: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952acda3d8_0_28: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a:solidFill>
                  <a:srgbClr val="070707"/>
                </a:solidFill>
                <a:latin typeface="Calibri"/>
                <a:ea typeface="Calibri"/>
                <a:cs typeface="Calibri"/>
                <a:sym typeface="Calibri"/>
              </a:rPr>
              <a:t>And when it comes to hormones, the majority of testosterone is released in the body during sleep. Lack of sleep is associated with lower testosterone levels. Lack of sleep also makes a person more irritable and prone to exaggerated emotional reactions. While the occasional sleepover can be fun, you need to regularly get 8-10 hours of sleep. </a:t>
            </a:r>
            <a:br>
              <a:rPr lang="en-US" sz="1300">
                <a:solidFill>
                  <a:srgbClr val="070707"/>
                </a:solidFill>
                <a:latin typeface="Calibri"/>
                <a:ea typeface="Calibri"/>
                <a:cs typeface="Calibri"/>
                <a:sym typeface="Calibri"/>
              </a:rPr>
            </a:br>
            <a:endParaRPr sz="1300">
              <a:solidFill>
                <a:srgbClr val="070707"/>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rgbClr val="070707"/>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70707"/>
                </a:solidFill>
                <a:latin typeface="Calibri"/>
                <a:ea typeface="Calibri"/>
                <a:cs typeface="Calibri"/>
                <a:sym typeface="Calibri"/>
              </a:rPr>
              <a:t>Look at the difference on the next slide, when college athletes </a:t>
            </a:r>
            <a:r>
              <a:rPr lang="en-US" sz="1300">
                <a:solidFill>
                  <a:schemeClr val="dk1"/>
                </a:solidFill>
                <a:latin typeface="Calibri"/>
                <a:ea typeface="Calibri"/>
                <a:cs typeface="Calibri"/>
                <a:sym typeface="Calibri"/>
              </a:rPr>
              <a:t>changed one thing in their routine: they made it a priority to get 10 hours of sleep a night.</a:t>
            </a:r>
            <a:br>
              <a:rPr lang="en-US" sz="1300">
                <a:solidFill>
                  <a:schemeClr val="dk1"/>
                </a:solidFill>
                <a:latin typeface="Calibri"/>
                <a:ea typeface="Calibri"/>
                <a:cs typeface="Calibri"/>
                <a:sym typeface="Calibri"/>
              </a:rPr>
            </a:b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364" name="Google Shape;364;g2952acda3d8_0_28: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8</a:t>
            </a:fld>
            <a:endParaRPr>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952acda3d8_0_19: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2952acda3d8_0_19: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i="1">
                <a:solidFill>
                  <a:schemeClr val="dk1"/>
                </a:solidFill>
                <a:latin typeface="Calibri"/>
                <a:ea typeface="Calibri"/>
                <a:cs typeface="Calibri"/>
                <a:sym typeface="Calibri"/>
              </a:rPr>
              <a:t>N.B. Cover points on the slide or have students read them out aloud to classmates.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374" name="Google Shape;374;g2952acda3d8_0_19: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9</a:t>
            </a:fld>
            <a:endParaRPr>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952acda3d8_0_38: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2952acda3d8_0_38: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Getting</a:t>
            </a:r>
            <a:r>
              <a:rPr lang="en-US" sz="1300">
                <a:solidFill>
                  <a:srgbClr val="070707"/>
                </a:solidFill>
                <a:latin typeface="Calibri"/>
                <a:ea typeface="Calibri"/>
                <a:cs typeface="Calibri"/>
                <a:sym typeface="Calibri"/>
              </a:rPr>
              <a:t> 10 hours of sleep each night has been shown to promote attention, memory, and critical thinking. And yet, </a:t>
            </a:r>
            <a:r>
              <a:rPr lang="en-US" sz="1300">
                <a:solidFill>
                  <a:schemeClr val="dk1"/>
                </a:solidFill>
                <a:latin typeface="Calibri"/>
                <a:ea typeface="Calibri"/>
                <a:cs typeface="Calibri"/>
                <a:sym typeface="Calibri"/>
              </a:rPr>
              <a:t>many teens are sleep-deprived. In fact, the Center for Disease Control says that up to 70% of students aren’t getting enough sleep on a regular basis. The main reason? Screentime.</a:t>
            </a:r>
            <a:endParaRPr sz="1300" b="1" i="1">
              <a:solidFill>
                <a:schemeClr val="dk1"/>
              </a:solidFill>
              <a:latin typeface="Calibri"/>
              <a:ea typeface="Calibri"/>
              <a:cs typeface="Calibri"/>
              <a:sym typeface="Calibri"/>
            </a:endParaRPr>
          </a:p>
          <a:p>
            <a:pPr marL="0" lvl="0" indent="0" algn="l" rtl="0">
              <a:spcBef>
                <a:spcPts val="0"/>
              </a:spcBef>
              <a:spcAft>
                <a:spcPts val="0"/>
              </a:spcAft>
              <a:buNone/>
            </a:pPr>
            <a:r>
              <a:rPr lang="en-US" sz="1300" b="1" i="1">
                <a:solidFill>
                  <a:schemeClr val="dk1"/>
                </a:solidFill>
                <a:latin typeface="Calibri"/>
                <a:ea typeface="Calibri"/>
                <a:cs typeface="Calibri"/>
                <a:sym typeface="Calibri"/>
              </a:rPr>
              <a:t>Ask:</a:t>
            </a:r>
            <a:r>
              <a:rPr lang="en-US" sz="1300" i="1">
                <a:solidFill>
                  <a:schemeClr val="dk1"/>
                </a:solidFill>
                <a:latin typeface="Calibri"/>
                <a:ea typeface="Calibri"/>
                <a:cs typeface="Calibri"/>
                <a:sym typeface="Calibri"/>
              </a:rPr>
              <a:t> What can you do to make sure you get enough sleep?</a:t>
            </a:r>
            <a:endParaRPr sz="1300" i="1">
              <a:solidFill>
                <a:schemeClr val="dk1"/>
              </a:solidFill>
              <a:latin typeface="Calibri"/>
              <a:ea typeface="Calibri"/>
              <a:cs typeface="Calibri"/>
              <a:sym typeface="Calibri"/>
            </a:endParaRPr>
          </a:p>
          <a:p>
            <a:pPr marL="0" lvl="0" indent="0" algn="l" rtl="0">
              <a:spcBef>
                <a:spcPts val="0"/>
              </a:spcBef>
              <a:spcAft>
                <a:spcPts val="0"/>
              </a:spcAft>
              <a:buNone/>
            </a:pPr>
            <a:r>
              <a:rPr lang="en-US" sz="1300" i="1">
                <a:solidFill>
                  <a:schemeClr val="dk1"/>
                </a:solidFill>
                <a:latin typeface="Calibri"/>
                <a:ea typeface="Calibri"/>
                <a:cs typeface="Calibri"/>
                <a:sym typeface="Calibri"/>
              </a:rPr>
              <a:t>Source: CDC</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388" name="Google Shape;388;g2952acda3d8_0_38: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10</a:t>
            </a:fld>
            <a:endParaRPr>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96b9109d33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296b9109d33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(5 minutes): Screen Time and Sleep Hygiene </a:t>
            </a:r>
            <a:br>
              <a:rPr lang="en-US" sz="1300" b="1">
                <a:solidFill>
                  <a:srgbClr val="0055A4"/>
                </a:solidFill>
              </a:rPr>
            </a:br>
            <a:r>
              <a:rPr lang="en-US" sz="1300"/>
              <a:t>Technology gives us lots of opportunities to connect and have fun. Technology can also help us learn new things. </a:t>
            </a:r>
            <a:br>
              <a:rPr lang="en-US" sz="1300"/>
            </a:br>
            <a:endParaRPr sz="1300" b="1"/>
          </a:p>
        </p:txBody>
      </p:sp>
      <p:sp>
        <p:nvSpPr>
          <p:cNvPr id="398" name="Google Shape;398;g296b9109d33_0_2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96b9109d33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296b9109d33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Technology has a downside, too. </a:t>
            </a:r>
            <a:r>
              <a:rPr lang="en-US" sz="1300" b="1"/>
              <a:t>Technology also carries risks, </a:t>
            </a:r>
            <a:r>
              <a:rPr lang="en-US" sz="1300"/>
              <a:t>such as distraction from what’s happening around us </a:t>
            </a:r>
            <a:r>
              <a:rPr lang="en-US" sz="1300" i="1"/>
              <a:t>(have you ever seen a video of someone walking into a pole on the street because they were staring at their smartphone?)</a:t>
            </a:r>
            <a:r>
              <a:rPr lang="en-US" sz="1300"/>
              <a:t>; distractions from other relationships </a:t>
            </a:r>
            <a:r>
              <a:rPr lang="en-US" sz="1300" i="1"/>
              <a:t>(has one of your parents ever not answered your question because they were on their phone?); </a:t>
            </a:r>
            <a:r>
              <a:rPr lang="en-US" sz="1300"/>
              <a:t>too much screen time, or having issues with the way you use social media. </a:t>
            </a:r>
            <a:endParaRPr sz="1300"/>
          </a:p>
          <a:p>
            <a:pPr marL="0" lvl="0" indent="0" algn="just" rtl="0">
              <a:lnSpc>
                <a:spcPct val="115000"/>
              </a:lnSpc>
              <a:spcBef>
                <a:spcPts val="0"/>
              </a:spcBef>
              <a:spcAft>
                <a:spcPts val="0"/>
              </a:spcAft>
              <a:buClr>
                <a:schemeClr val="dk1"/>
              </a:buClr>
              <a:buSzPts val="1100"/>
              <a:buFont typeface="Arial"/>
              <a:buNone/>
            </a:pPr>
            <a:r>
              <a:rPr lang="en-US" sz="1300"/>
              <a:t> </a:t>
            </a:r>
            <a:endParaRPr sz="1300"/>
          </a:p>
          <a:p>
            <a:pPr marL="0" lvl="0" indent="0" algn="just" rtl="0">
              <a:lnSpc>
                <a:spcPct val="115000"/>
              </a:lnSpc>
              <a:spcBef>
                <a:spcPts val="0"/>
              </a:spcBef>
              <a:spcAft>
                <a:spcPts val="0"/>
              </a:spcAft>
              <a:buClr>
                <a:schemeClr val="dk1"/>
              </a:buClr>
              <a:buSzPts val="1100"/>
              <a:buFont typeface="Arial"/>
              <a:buNone/>
            </a:pPr>
            <a:r>
              <a:rPr lang="en-US" sz="1300"/>
              <a:t>Have you ever heard of technology addiction? </a:t>
            </a:r>
            <a:r>
              <a:rPr lang="en-US" sz="1300" b="1"/>
              <a:t>Sometimes, when you’re having a really good time doing something on a screen, it can be hard to notice how much time is being used.</a:t>
            </a:r>
            <a:r>
              <a:rPr lang="en-US" sz="1300"/>
              <a:t> Eventually, you might even start to feel like you “need” the device to feel good and that when it isn’t in your hand, you are looking for it all the time. It can even get in the way of the pillars of health. </a:t>
            </a:r>
            <a:endParaRPr sz="1300"/>
          </a:p>
          <a:p>
            <a:pPr marL="0" lvl="0" indent="0" algn="just" rtl="0">
              <a:lnSpc>
                <a:spcPct val="115000"/>
              </a:lnSpc>
              <a:spcBef>
                <a:spcPts val="1200"/>
              </a:spcBef>
              <a:spcAft>
                <a:spcPts val="0"/>
              </a:spcAft>
              <a:buClr>
                <a:schemeClr val="dk1"/>
              </a:buClr>
              <a:buSzPts val="1100"/>
              <a:buFont typeface="Arial"/>
              <a:buNone/>
            </a:pPr>
            <a:r>
              <a:rPr lang="en-US" sz="1300" b="1"/>
              <a:t>You might skip a meal to keep gaming. </a:t>
            </a:r>
            <a:r>
              <a:rPr lang="en-US" sz="1300"/>
              <a:t>Do you know that when you skip a meal, your body sees this as a mini-emergency? It starts to produce stress hormones. This might not be such a big deal once in a while, but if we do it a lot, it can cause us to not feel very well. It also affects our blood sugar levels, which means that we can get cranky and irritable. Regularly skipping meals can also affect your metabolism, because your body thinks you are in a state of famine! This can signal your body to gain weight unnecessarily or make it hard to lose weight.</a:t>
            </a:r>
            <a:endParaRPr sz="1300"/>
          </a:p>
          <a:p>
            <a:pPr marL="0" lvl="0" indent="0" algn="just" rtl="0">
              <a:lnSpc>
                <a:spcPct val="115000"/>
              </a:lnSpc>
              <a:spcBef>
                <a:spcPts val="1200"/>
              </a:spcBef>
              <a:spcAft>
                <a:spcPts val="0"/>
              </a:spcAft>
              <a:buClr>
                <a:schemeClr val="dk1"/>
              </a:buClr>
              <a:buSzPts val="1100"/>
              <a:buFont typeface="Arial"/>
              <a:buNone/>
            </a:pPr>
            <a:r>
              <a:rPr lang="en-US" sz="1300" b="1"/>
              <a:t>You might stay up really late at night to watch YouTube when you should have been asleep three hours ago! </a:t>
            </a:r>
            <a:r>
              <a:rPr lang="en-US" sz="1300"/>
              <a:t>These can have very real effects on our body and brain. When tech usage affects sleep, this can have negative effects on our ability to pay attention, learn, and remember things in school the next day. It can also make you feel worried or sad. </a:t>
            </a:r>
            <a:endParaRPr sz="1300"/>
          </a:p>
          <a:p>
            <a:pPr marL="0" lvl="0" indent="0" algn="just" rtl="0">
              <a:lnSpc>
                <a:spcPct val="115000"/>
              </a:lnSpc>
              <a:spcBef>
                <a:spcPts val="1200"/>
              </a:spcBef>
              <a:spcAft>
                <a:spcPts val="0"/>
              </a:spcAft>
              <a:buClr>
                <a:schemeClr val="dk1"/>
              </a:buClr>
              <a:buSzPts val="1100"/>
              <a:buFont typeface="Arial"/>
              <a:buNone/>
            </a:pPr>
            <a:r>
              <a:rPr lang="en-US" sz="1300" b="1"/>
              <a:t>You might start to watch pornography and find it hard to stop. </a:t>
            </a:r>
            <a:r>
              <a:rPr lang="en-US" sz="1300">
                <a:solidFill>
                  <a:srgbClr val="202124"/>
                </a:solidFill>
              </a:rPr>
              <a:t>Pornography is material that is designed to arouse sexual feelings by depicting nudity, sexual behavior, or any type of sexual information.</a:t>
            </a:r>
            <a:r>
              <a:rPr lang="en-US" sz="1300" b="1"/>
              <a:t> </a:t>
            </a:r>
            <a:r>
              <a:rPr lang="en-US" sz="1300"/>
              <a:t>Pornography is easier to get than ever today, but that doesn’t mean it’s good for us. Porn can have serious effects on your ability to have a healthy relationship. Over time, with increased usage, it can also have negative physical effects on your body. Porn objectifies both men and women. Research has suggested that exposure to pornography at a young age may be related to poor mental health, sexism and objectification, increased sexual aggression, interpersonal relationship problems, and other negative outcomes. </a:t>
            </a:r>
            <a:endParaRPr sz="1300"/>
          </a:p>
          <a:p>
            <a:pPr marL="0" lvl="0" indent="0" algn="just" rtl="0">
              <a:lnSpc>
                <a:spcPct val="115000"/>
              </a:lnSpc>
              <a:spcBef>
                <a:spcPts val="1200"/>
              </a:spcBef>
              <a:spcAft>
                <a:spcPts val="0"/>
              </a:spcAft>
              <a:buClr>
                <a:schemeClr val="dk1"/>
              </a:buClr>
              <a:buSzPts val="1100"/>
              <a:buFont typeface="Arial"/>
              <a:buNone/>
            </a:pPr>
            <a:r>
              <a:rPr lang="en-US" sz="1300"/>
              <a:t>If you or someone you know is struggling in any of these areas (gaming, Youtube, porn), it’s best to bring it up with a trusted adult and get some help.</a:t>
            </a:r>
            <a:endParaRPr sz="1300"/>
          </a:p>
          <a:p>
            <a:pPr marL="0" lvl="0" indent="0" algn="l" rtl="0">
              <a:spcBef>
                <a:spcPts val="1200"/>
              </a:spcBef>
              <a:spcAft>
                <a:spcPts val="0"/>
              </a:spcAft>
              <a:buClr>
                <a:schemeClr val="dk1"/>
              </a:buClr>
              <a:buSzPts val="300"/>
              <a:buFont typeface="Calibri"/>
              <a:buNone/>
            </a:pP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300"/>
          </a:p>
          <a:p>
            <a:pPr marL="0" lvl="0" indent="0" algn="just" rtl="0">
              <a:lnSpc>
                <a:spcPct val="115000"/>
              </a:lnSpc>
              <a:spcBef>
                <a:spcPts val="1200"/>
              </a:spcBef>
              <a:spcAft>
                <a:spcPts val="0"/>
              </a:spcAft>
              <a:buClr>
                <a:schemeClr val="dk1"/>
              </a:buClr>
              <a:buSzPts val="1100"/>
              <a:buFont typeface="Arial"/>
              <a:buNone/>
            </a:pPr>
            <a:endParaRPr sz="1300"/>
          </a:p>
          <a:p>
            <a:pPr marL="0" marR="0" lvl="0" indent="0" algn="l" rtl="0">
              <a:spcBef>
                <a:spcPts val="1200"/>
              </a:spcBef>
              <a:spcAft>
                <a:spcPts val="0"/>
              </a:spcAft>
              <a:buClr>
                <a:schemeClr val="dk1"/>
              </a:buClr>
              <a:buSzPts val="300"/>
              <a:buFont typeface="Calibri"/>
              <a:buNone/>
            </a:pPr>
            <a:endParaRPr sz="1300" b="1"/>
          </a:p>
        </p:txBody>
      </p:sp>
      <p:sp>
        <p:nvSpPr>
          <p:cNvPr id="411" name="Google Shape;411;g296b9109d33_0_3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296b9109d3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US" sz="1300"/>
              <a:t>The thing to remember is that you can take charge of your devices; don’t let them take charge of you!  Talk to a parent or trusted adult about a schedule for screen time in your home. </a:t>
            </a:r>
            <a:br>
              <a:rPr lang="en-US" sz="1300"/>
            </a:br>
            <a:br>
              <a:rPr lang="en-US" sz="1300"/>
            </a:br>
            <a:endParaRPr sz="1300"/>
          </a:p>
        </p:txBody>
      </p:sp>
      <p:sp>
        <p:nvSpPr>
          <p:cNvPr id="425" name="Google Shape;425;g296b9109d33_0_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296b9109d33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g296b9109d33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can start to take charge by practicing good sleep hygiene.</a:t>
            </a:r>
            <a:endParaRPr sz="130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US" sz="1300" b="1">
                <a:solidFill>
                  <a:srgbClr val="070707"/>
                </a:solidFill>
                <a:latin typeface="Calibri"/>
                <a:ea typeface="Calibri"/>
                <a:cs typeface="Calibri"/>
                <a:sym typeface="Calibri"/>
              </a:rPr>
              <a:t>Sleep hygiene,</a:t>
            </a:r>
            <a:r>
              <a:rPr lang="en-US" sz="1300">
                <a:solidFill>
                  <a:srgbClr val="070707"/>
                </a:solidFill>
                <a:latin typeface="Calibri"/>
                <a:ea typeface="Calibri"/>
                <a:cs typeface="Calibri"/>
                <a:sym typeface="Calibri"/>
              </a:rPr>
              <a:t> like the hygiene we learned about for our bodies, is really important. Practicing good sleep hygiene means: put away screens and devices for 30-60 minutes before bed; don’t drink anything with caffeine; and keep your bedroom cool, quiet and dark.</a:t>
            </a:r>
            <a:br>
              <a:rPr lang="en-US" sz="1300" b="1">
                <a:solidFill>
                  <a:srgbClr val="0055A4"/>
                </a:solidFill>
                <a:latin typeface="Calibri"/>
                <a:ea typeface="Calibri"/>
                <a:cs typeface="Calibri"/>
                <a:sym typeface="Calibri"/>
              </a:rPr>
            </a:br>
            <a:endParaRPr sz="1300" b="1" i="1">
              <a:solidFill>
                <a:schemeClr val="dk1"/>
              </a:solidFill>
              <a:latin typeface="Calibri"/>
              <a:ea typeface="Calibri"/>
              <a:cs typeface="Calibri"/>
              <a:sym typeface="Calibri"/>
            </a:endParaRPr>
          </a:p>
          <a:p>
            <a:pPr marL="0" lvl="0" indent="0" algn="l" rtl="0">
              <a:spcBef>
                <a:spcPts val="1200"/>
              </a:spcBef>
              <a:spcAft>
                <a:spcPts val="0"/>
              </a:spcAft>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120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441" name="Google Shape;441;g296b9109d33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14</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97bb2a7d65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g297bb2a7d65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b="1">
                <a:solidFill>
                  <a:srgbClr val="0055A4"/>
                </a:solidFill>
                <a:latin typeface="Calibri"/>
                <a:ea typeface="Calibri"/>
                <a:cs typeface="Calibri"/>
                <a:sym typeface="Calibri"/>
              </a:rPr>
              <a:t>Step 4 (2 minutes): </a:t>
            </a:r>
            <a:r>
              <a:rPr lang="en-US" sz="1300" b="1" i="1">
                <a:solidFill>
                  <a:srgbClr val="0055A4"/>
                </a:solidFill>
                <a:latin typeface="Calibri"/>
                <a:ea typeface="Calibri"/>
                <a:cs typeface="Calibri"/>
                <a:sym typeface="Calibri"/>
              </a:rPr>
              <a:t>Tech Tips + Health and Technology Checklist </a:t>
            </a:r>
            <a:endParaRPr sz="1300" b="1" i="1">
              <a:solidFill>
                <a:srgbClr val="0055A4"/>
              </a:solidFill>
              <a:latin typeface="Calibri"/>
              <a:ea typeface="Calibri"/>
              <a:cs typeface="Calibri"/>
              <a:sym typeface="Calibri"/>
            </a:endParaRPr>
          </a:p>
          <a:p>
            <a:pPr marL="0" lvl="0" indent="0" algn="l" rtl="0">
              <a:lnSpc>
                <a:spcPct val="115000"/>
              </a:lnSpc>
              <a:spcBef>
                <a:spcPts val="1200"/>
              </a:spcBef>
              <a:spcAft>
                <a:spcPts val="0"/>
              </a:spcAft>
              <a:buNone/>
            </a:pPr>
            <a:r>
              <a:rPr lang="en-US" sz="1300">
                <a:solidFill>
                  <a:schemeClr val="dk1"/>
                </a:solidFill>
                <a:latin typeface="Calibri"/>
                <a:ea typeface="Calibri"/>
                <a:cs typeface="Calibri"/>
                <a:sym typeface="Calibri"/>
              </a:rPr>
              <a:t>This week you’re going to continue to track your pillars of health habits and add a focus on technology. </a:t>
            </a:r>
            <a:endParaRPr sz="130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Give students the </a:t>
            </a:r>
            <a:r>
              <a:rPr lang="en-US" sz="1300" i="1">
                <a:solidFill>
                  <a:srgbClr val="0055A4"/>
                </a:solidFill>
                <a:latin typeface="Calibri"/>
                <a:ea typeface="Calibri"/>
                <a:cs typeface="Calibri"/>
                <a:sym typeface="Calibri"/>
              </a:rPr>
              <a:t>Tech Tips</a:t>
            </a:r>
            <a:r>
              <a:rPr lang="en-US" sz="1300" i="1">
                <a:solidFill>
                  <a:schemeClr val="dk1"/>
                </a:solidFill>
                <a:latin typeface="Calibri"/>
                <a:ea typeface="Calibri"/>
                <a:cs typeface="Calibri"/>
                <a:sym typeface="Calibri"/>
              </a:rPr>
              <a:t> to read at home and the </a:t>
            </a:r>
            <a:r>
              <a:rPr lang="en-US" sz="1300" b="1" i="1">
                <a:solidFill>
                  <a:srgbClr val="0055A4"/>
                </a:solidFill>
                <a:latin typeface="Calibri"/>
                <a:ea typeface="Calibri"/>
                <a:cs typeface="Calibri"/>
                <a:sym typeface="Calibri"/>
              </a:rPr>
              <a:t>Health and Technology Checklist</a:t>
            </a:r>
            <a:r>
              <a:rPr lang="en-US" sz="1300" i="1">
                <a:solidFill>
                  <a:schemeClr val="dk1"/>
                </a:solidFill>
                <a:latin typeface="Calibri"/>
                <a:ea typeface="Calibri"/>
                <a:cs typeface="Calibri"/>
                <a:sym typeface="Calibri"/>
              </a:rPr>
              <a:t> to fill in for the week.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Pay attention to how many hours you spend on screens: either a computer or a TV, watching shows, and on your phone. You can check your screen time use on your phone in your settings. Bring your completed </a:t>
            </a:r>
            <a:r>
              <a:rPr lang="en-US" sz="1300" b="1" i="1">
                <a:solidFill>
                  <a:srgbClr val="0055A4"/>
                </a:solidFill>
                <a:latin typeface="Calibri"/>
                <a:ea typeface="Calibri"/>
                <a:cs typeface="Calibri"/>
                <a:sym typeface="Calibri"/>
              </a:rPr>
              <a:t>Checklist </a:t>
            </a:r>
            <a:r>
              <a:rPr lang="en-US" sz="1300">
                <a:solidFill>
                  <a:schemeClr val="dk1"/>
                </a:solidFill>
                <a:latin typeface="Calibri"/>
                <a:ea typeface="Calibri"/>
                <a:cs typeface="Calibri"/>
                <a:sym typeface="Calibri"/>
              </a:rPr>
              <a:t>to our next class! </a:t>
            </a:r>
            <a:r>
              <a:rPr lang="en-US" sz="1300" i="1">
                <a:solidFill>
                  <a:schemeClr val="dk1"/>
                </a:solidFill>
                <a:latin typeface="Calibri"/>
                <a:ea typeface="Calibri"/>
                <a:cs typeface="Calibri"/>
                <a:sym typeface="Calibri"/>
              </a:rPr>
              <a:t>You may want to incentivize students by assigning a bonus mark or prize to those who bring it completed. </a:t>
            </a:r>
            <a:br>
              <a:rPr lang="en-US" sz="1300">
                <a:solidFill>
                  <a:schemeClr val="dk1"/>
                </a:solidFill>
                <a:latin typeface="Calibri"/>
                <a:ea typeface="Calibri"/>
                <a:cs typeface="Calibri"/>
                <a:sym typeface="Calibri"/>
              </a:rPr>
            </a:br>
            <a:endParaRPr sz="1300" b="1" i="1">
              <a:solidFill>
                <a:srgbClr val="0055A4"/>
              </a:solidFill>
              <a:latin typeface="Calibri"/>
              <a:ea typeface="Calibri"/>
              <a:cs typeface="Calibri"/>
              <a:sym typeface="Calibri"/>
            </a:endParaRPr>
          </a:p>
          <a:p>
            <a:pPr marL="0" lvl="0" indent="0" algn="l" rtl="0">
              <a:spcBef>
                <a:spcPts val="120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463" name="Google Shape;463;g297bb2a7d65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15</a:t>
            </a:fld>
            <a:endParaRPr>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95e3ace071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g295e3ace071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i="1">
                <a:solidFill>
                  <a:schemeClr val="dk1"/>
                </a:solidFill>
                <a:latin typeface="Calibri"/>
                <a:ea typeface="Calibri"/>
                <a:cs typeface="Calibri"/>
                <a:sym typeface="Calibri"/>
              </a:rPr>
              <a:t>If time permits, end the class with the teenMEN Bingo game.</a:t>
            </a:r>
            <a:endParaRPr sz="1300" i="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br>
              <a:rPr lang="en-US" sz="1300" b="1">
                <a:solidFill>
                  <a:schemeClr val="dk1"/>
                </a:solidFill>
                <a:latin typeface="Calibri"/>
                <a:ea typeface="Calibri"/>
                <a:cs typeface="Calibri"/>
                <a:sym typeface="Calibri"/>
              </a:rPr>
            </a:br>
            <a:r>
              <a:rPr lang="en-US" sz="1300" b="1">
                <a:solidFill>
                  <a:srgbClr val="0055A4"/>
                </a:solidFill>
                <a:latin typeface="Calibri"/>
                <a:ea typeface="Calibri"/>
                <a:cs typeface="Calibri"/>
                <a:sym typeface="Calibri"/>
              </a:rPr>
              <a:t>CONCLUSION (8 minutes): teenMEN BINGO Game</a:t>
            </a:r>
            <a:br>
              <a:rPr lang="en-US" sz="1300" b="1">
                <a:solidFill>
                  <a:srgbClr val="0055A4"/>
                </a:solidFill>
                <a:latin typeface="Calibri"/>
                <a:ea typeface="Calibri"/>
                <a:cs typeface="Calibri"/>
                <a:sym typeface="Calibri"/>
              </a:rPr>
            </a:br>
            <a:r>
              <a:rPr lang="en-US" sz="1300" b="1" i="1">
                <a:solidFill>
                  <a:schemeClr val="dk1"/>
                </a:solidFill>
                <a:latin typeface="Calibri"/>
                <a:ea typeface="Calibri"/>
                <a:cs typeface="Calibri"/>
                <a:sym typeface="Calibri"/>
              </a:rPr>
              <a:t>Instructions: </a:t>
            </a:r>
            <a:r>
              <a:rPr lang="en-US" sz="1300">
                <a:solidFill>
                  <a:schemeClr val="dk1"/>
                </a:solidFill>
                <a:latin typeface="Calibri"/>
                <a:ea typeface="Calibri"/>
                <a:cs typeface="Calibri"/>
                <a:sym typeface="Calibri"/>
              </a:rPr>
              <a:t>Hand out a bingo card to each student. Have students move around the room, asking each person a question on the bingo card. If one of the squares applies to someone in the room, have them write their name down in the square. When you ask a student one of the skill-testing questions, have them write their name down once they say the answer. When you have five squares in a row, yell “BINGO”! </a:t>
            </a:r>
            <a:r>
              <a:rPr lang="en-US" sz="1300" i="1">
                <a:solidFill>
                  <a:schemeClr val="dk1"/>
                </a:solidFill>
                <a:latin typeface="Calibri"/>
                <a:ea typeface="Calibri"/>
                <a:cs typeface="Calibri"/>
                <a:sym typeface="Calibri"/>
              </a:rPr>
              <a:t>The teacher will check the card to confirm the winner.</a:t>
            </a:r>
            <a:br>
              <a:rPr lang="en-US" sz="1300" b="1">
                <a:solidFill>
                  <a:srgbClr val="0055A4"/>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120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473" name="Google Shape;473;g295e3ace071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16</a:t>
            </a:fld>
            <a:endParaRPr>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1e9e8b86c0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6" name="Google Shape;486;g1e9e8b86c07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2.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5.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image" Target="../media/image1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3" Type="http://schemas.openxmlformats.org/officeDocument/2006/relationships/hyperlink" Target="https://www.sleepfoundation.org/about-us/editorial-policy" TargetMode="External"/><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252"/>
        <p:cNvGrpSpPr/>
        <p:nvPr/>
      </p:nvGrpSpPr>
      <p:grpSpPr>
        <a:xfrm>
          <a:off x="0" y="0"/>
          <a:ext cx="0" cy="0"/>
          <a:chOff x="0" y="0"/>
          <a:chExt cx="0" cy="0"/>
        </a:xfrm>
      </p:grpSpPr>
      <p:sp>
        <p:nvSpPr>
          <p:cNvPr id="253" name="Google Shape;253;p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54" name="Google Shape;254;p48"/>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255" name="Google Shape;255;p48"/>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56" name="Google Shape;256;p48"/>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257" name="Google Shape;257;p48"/>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64" name="Google Shape;264;p49"/>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Health Checklist Challenge: </a:t>
            </a:r>
            <a:r>
              <a:rPr lang="en-US" sz="3000" b="1">
                <a:solidFill>
                  <a:srgbClr val="FFFFFF"/>
                </a:solidFill>
                <a:latin typeface="Lexend"/>
                <a:ea typeface="Lexend"/>
                <a:cs typeface="Lexend"/>
                <a:sym typeface="Lexend"/>
              </a:rPr>
              <a:t>how did it go?</a:t>
            </a:r>
            <a:endParaRPr b="1">
              <a:latin typeface="Lexend"/>
              <a:ea typeface="Lexend"/>
              <a:cs typeface="Lexend"/>
              <a:sym typeface="Lexend"/>
            </a:endParaRPr>
          </a:p>
        </p:txBody>
      </p:sp>
      <p:sp>
        <p:nvSpPr>
          <p:cNvPr id="265" name="Google Shape;265;p49"/>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66" name="Google Shape;266;p49"/>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pic>
        <p:nvPicPr>
          <p:cNvPr id="267" name="Google Shape;267;p49"/>
          <p:cNvPicPr preferRelativeResize="0"/>
          <p:nvPr/>
        </p:nvPicPr>
        <p:blipFill>
          <a:blip r:embed="rId3">
            <a:alphaModFix/>
          </a:blip>
          <a:stretch>
            <a:fillRect/>
          </a:stretch>
        </p:blipFill>
        <p:spPr>
          <a:xfrm>
            <a:off x="1162025" y="1164850"/>
            <a:ext cx="6819951" cy="5474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5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73" name="Google Shape;273;p50"/>
          <p:cNvPicPr preferRelativeResize="0"/>
          <p:nvPr/>
        </p:nvPicPr>
        <p:blipFill rotWithShape="1">
          <a:blip r:embed="rId3">
            <a:alphaModFix/>
          </a:blip>
          <a:srcRect l="32710" r="27428"/>
          <a:stretch/>
        </p:blipFill>
        <p:spPr>
          <a:xfrm>
            <a:off x="5255050" y="1313375"/>
            <a:ext cx="1320276" cy="3721826"/>
          </a:xfrm>
          <a:prstGeom prst="rect">
            <a:avLst/>
          </a:prstGeom>
          <a:noFill/>
          <a:ln>
            <a:noFill/>
          </a:ln>
        </p:spPr>
      </p:pic>
      <p:pic>
        <p:nvPicPr>
          <p:cNvPr id="274" name="Google Shape;274;p50"/>
          <p:cNvPicPr preferRelativeResize="0"/>
          <p:nvPr/>
        </p:nvPicPr>
        <p:blipFill rotWithShape="1">
          <a:blip r:embed="rId3">
            <a:alphaModFix/>
          </a:blip>
          <a:srcRect l="32710" r="27428"/>
          <a:stretch/>
        </p:blipFill>
        <p:spPr>
          <a:xfrm>
            <a:off x="7133700" y="1389575"/>
            <a:ext cx="1320276" cy="3721826"/>
          </a:xfrm>
          <a:prstGeom prst="rect">
            <a:avLst/>
          </a:prstGeom>
          <a:noFill/>
          <a:ln>
            <a:noFill/>
          </a:ln>
        </p:spPr>
      </p:pic>
      <p:pic>
        <p:nvPicPr>
          <p:cNvPr id="275" name="Google Shape;275;p50"/>
          <p:cNvPicPr preferRelativeResize="0"/>
          <p:nvPr/>
        </p:nvPicPr>
        <p:blipFill rotWithShape="1">
          <a:blip r:embed="rId3">
            <a:alphaModFix/>
          </a:blip>
          <a:srcRect l="32710" r="27428"/>
          <a:stretch/>
        </p:blipFill>
        <p:spPr>
          <a:xfrm>
            <a:off x="3388225" y="1313376"/>
            <a:ext cx="1320300" cy="3721826"/>
          </a:xfrm>
          <a:prstGeom prst="rect">
            <a:avLst/>
          </a:prstGeom>
          <a:noFill/>
          <a:ln>
            <a:noFill/>
          </a:ln>
        </p:spPr>
      </p:pic>
      <p:sp>
        <p:nvSpPr>
          <p:cNvPr id="276" name="Google Shape;276;p50"/>
          <p:cNvSpPr txBox="1">
            <a:spLocks noGrp="1"/>
          </p:cNvSpPr>
          <p:nvPr>
            <p:ph type="title"/>
          </p:nvPr>
        </p:nvSpPr>
        <p:spPr>
          <a:xfrm>
            <a:off x="146050" y="2183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277" name="Google Shape;277;p5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278" name="Google Shape;278;p50"/>
          <p:cNvPicPr preferRelativeResize="0"/>
          <p:nvPr/>
        </p:nvPicPr>
        <p:blipFill>
          <a:blip r:embed="rId4">
            <a:alphaModFix/>
          </a:blip>
          <a:stretch>
            <a:fillRect/>
          </a:stretch>
        </p:blipFill>
        <p:spPr>
          <a:xfrm rot="47342">
            <a:off x="3161757" y="5800820"/>
            <a:ext cx="469984" cy="553037"/>
          </a:xfrm>
          <a:prstGeom prst="rect">
            <a:avLst/>
          </a:prstGeom>
          <a:noFill/>
          <a:ln>
            <a:noFill/>
          </a:ln>
        </p:spPr>
      </p:pic>
      <p:pic>
        <p:nvPicPr>
          <p:cNvPr id="279" name="Google Shape;279;p50"/>
          <p:cNvPicPr preferRelativeResize="0"/>
          <p:nvPr/>
        </p:nvPicPr>
        <p:blipFill>
          <a:blip r:embed="rId5">
            <a:alphaModFix/>
          </a:blip>
          <a:stretch>
            <a:fillRect/>
          </a:stretch>
        </p:blipFill>
        <p:spPr>
          <a:xfrm rot="-708452">
            <a:off x="3634183" y="5685602"/>
            <a:ext cx="583892" cy="819608"/>
          </a:xfrm>
          <a:prstGeom prst="rect">
            <a:avLst/>
          </a:prstGeom>
          <a:noFill/>
          <a:ln>
            <a:noFill/>
          </a:ln>
        </p:spPr>
      </p:pic>
      <p:pic>
        <p:nvPicPr>
          <p:cNvPr id="280" name="Google Shape;280;p50"/>
          <p:cNvPicPr preferRelativeResize="0"/>
          <p:nvPr/>
        </p:nvPicPr>
        <p:blipFill>
          <a:blip r:embed="rId6">
            <a:alphaModFix/>
          </a:blip>
          <a:stretch>
            <a:fillRect/>
          </a:stretch>
        </p:blipFill>
        <p:spPr>
          <a:xfrm>
            <a:off x="3899353" y="5166969"/>
            <a:ext cx="645270" cy="803658"/>
          </a:xfrm>
          <a:prstGeom prst="rect">
            <a:avLst/>
          </a:prstGeom>
          <a:noFill/>
          <a:ln>
            <a:noFill/>
          </a:ln>
        </p:spPr>
      </p:pic>
      <p:sp>
        <p:nvSpPr>
          <p:cNvPr id="281" name="Google Shape;281;p50"/>
          <p:cNvSpPr txBox="1"/>
          <p:nvPr/>
        </p:nvSpPr>
        <p:spPr>
          <a:xfrm flipH="1">
            <a:off x="3347237" y="2115800"/>
            <a:ext cx="1325700" cy="492600"/>
          </a:xfrm>
          <a:prstGeom prst="rect">
            <a:avLst/>
          </a:prstGeom>
          <a:solidFill>
            <a:srgbClr val="0055A4"/>
          </a:solidFill>
          <a:ln w="76200"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282" name="Google Shape;282;p50"/>
          <p:cNvSpPr txBox="1"/>
          <p:nvPr/>
        </p:nvSpPr>
        <p:spPr>
          <a:xfrm flipH="1">
            <a:off x="5242763" y="2108138"/>
            <a:ext cx="1325700" cy="507900"/>
          </a:xfrm>
          <a:prstGeom prst="rect">
            <a:avLst/>
          </a:prstGeom>
          <a:solidFill>
            <a:srgbClr val="0055A4"/>
          </a:solidFill>
          <a:ln w="76200" cap="flat" cmpd="sng">
            <a:solidFill>
              <a:schemeClr val="accent6"/>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283" name="Google Shape;283;p50"/>
          <p:cNvSpPr txBox="1"/>
          <p:nvPr/>
        </p:nvSpPr>
        <p:spPr>
          <a:xfrm flipH="1">
            <a:off x="7157450" y="2108150"/>
            <a:ext cx="1325700" cy="507900"/>
          </a:xfrm>
          <a:prstGeom prst="rect">
            <a:avLst/>
          </a:prstGeom>
          <a:solidFill>
            <a:srgbClr val="0055A4"/>
          </a:solidFill>
          <a:ln w="76200"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284" name="Google Shape;284;p50"/>
          <p:cNvPicPr preferRelativeResize="0"/>
          <p:nvPr/>
        </p:nvPicPr>
        <p:blipFill>
          <a:blip r:embed="rId7">
            <a:alphaModFix/>
          </a:blip>
          <a:stretch>
            <a:fillRect/>
          </a:stretch>
        </p:blipFill>
        <p:spPr>
          <a:xfrm rot="-306046">
            <a:off x="7046075" y="5024184"/>
            <a:ext cx="2225924" cy="1464428"/>
          </a:xfrm>
          <a:prstGeom prst="rect">
            <a:avLst/>
          </a:prstGeom>
          <a:noFill/>
          <a:ln>
            <a:noFill/>
          </a:ln>
        </p:spPr>
      </p:pic>
      <p:pic>
        <p:nvPicPr>
          <p:cNvPr id="285" name="Google Shape;285;p50"/>
          <p:cNvPicPr preferRelativeResize="0"/>
          <p:nvPr/>
        </p:nvPicPr>
        <p:blipFill>
          <a:blip r:embed="rId8">
            <a:alphaModFix/>
          </a:blip>
          <a:stretch>
            <a:fillRect/>
          </a:stretch>
        </p:blipFill>
        <p:spPr>
          <a:xfrm>
            <a:off x="5281612" y="5064486"/>
            <a:ext cx="1160401" cy="1623839"/>
          </a:xfrm>
          <a:prstGeom prst="rect">
            <a:avLst/>
          </a:prstGeom>
          <a:noFill/>
          <a:ln>
            <a:noFill/>
          </a:ln>
        </p:spPr>
      </p:pic>
      <p:pic>
        <p:nvPicPr>
          <p:cNvPr id="286" name="Google Shape;286;p50"/>
          <p:cNvPicPr preferRelativeResize="0"/>
          <p:nvPr/>
        </p:nvPicPr>
        <p:blipFill rotWithShape="1">
          <a:blip r:embed="rId9">
            <a:alphaModFix/>
          </a:blip>
          <a:srcRect t="2053" b="2898"/>
          <a:stretch/>
        </p:blipFill>
        <p:spPr>
          <a:xfrm>
            <a:off x="69850" y="1974009"/>
            <a:ext cx="2861451" cy="4488468"/>
          </a:xfrm>
          <a:prstGeom prst="rect">
            <a:avLst/>
          </a:prstGeom>
          <a:noFill/>
          <a:ln>
            <a:noFill/>
          </a:ln>
        </p:spPr>
      </p:pic>
      <p:sp>
        <p:nvSpPr>
          <p:cNvPr id="287" name="Google Shape;287;p50"/>
          <p:cNvSpPr/>
          <p:nvPr/>
        </p:nvSpPr>
        <p:spPr>
          <a:xfrm>
            <a:off x="1823486" y="1908924"/>
            <a:ext cx="916200" cy="912900"/>
          </a:xfrm>
          <a:prstGeom prst="ellipse">
            <a:avLst/>
          </a:prstGeom>
          <a:noFill/>
          <a:ln w="38100" cap="flat" cmpd="sng">
            <a:solidFill>
              <a:srgbClr val="0055A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8" name="Google Shape;288;p50"/>
          <p:cNvPicPr preferRelativeResize="0"/>
          <p:nvPr/>
        </p:nvPicPr>
        <p:blipFill rotWithShape="1">
          <a:blip r:embed="rId10">
            <a:alphaModFix/>
          </a:blip>
          <a:srcRect l="37239" r="30610" b="78516"/>
          <a:stretch/>
        </p:blipFill>
        <p:spPr>
          <a:xfrm>
            <a:off x="1862064" y="1908924"/>
            <a:ext cx="839129" cy="912994"/>
          </a:xfrm>
          <a:prstGeom prst="rect">
            <a:avLst/>
          </a:prstGeom>
          <a:noFill/>
          <a:ln>
            <a:noFill/>
          </a:ln>
        </p:spPr>
      </p:pic>
      <p:cxnSp>
        <p:nvCxnSpPr>
          <p:cNvPr id="289" name="Google Shape;289;p50"/>
          <p:cNvCxnSpPr/>
          <p:nvPr/>
        </p:nvCxnSpPr>
        <p:spPr>
          <a:xfrm rot="10800000" flipH="1">
            <a:off x="1480008" y="2445669"/>
            <a:ext cx="638400" cy="94200"/>
          </a:xfrm>
          <a:prstGeom prst="straightConnector1">
            <a:avLst/>
          </a:prstGeom>
          <a:noFill/>
          <a:ln w="28575" cap="flat" cmpd="sng">
            <a:solidFill>
              <a:srgbClr val="FF9900"/>
            </a:solidFill>
            <a:prstDash val="dot"/>
            <a:round/>
            <a:headEnd type="none" w="med" len="med"/>
            <a:tailEnd type="triangle" w="med" len="med"/>
          </a:ln>
        </p:spPr>
      </p:cxnSp>
      <p:pic>
        <p:nvPicPr>
          <p:cNvPr id="290" name="Google Shape;290;p50"/>
          <p:cNvPicPr preferRelativeResize="0"/>
          <p:nvPr/>
        </p:nvPicPr>
        <p:blipFill>
          <a:blip r:embed="rId11">
            <a:alphaModFix/>
          </a:blip>
          <a:stretch>
            <a:fillRect/>
          </a:stretch>
        </p:blipFill>
        <p:spPr>
          <a:xfrm rot="541039">
            <a:off x="4130394" y="5627032"/>
            <a:ext cx="867750" cy="998232"/>
          </a:xfrm>
          <a:prstGeom prst="rect">
            <a:avLst/>
          </a:prstGeom>
          <a:noFill/>
          <a:ln>
            <a:noFill/>
          </a:ln>
        </p:spPr>
      </p:pic>
      <p:pic>
        <p:nvPicPr>
          <p:cNvPr id="291" name="Google Shape;291;p50"/>
          <p:cNvPicPr preferRelativeResize="0"/>
          <p:nvPr/>
        </p:nvPicPr>
        <p:blipFill>
          <a:blip r:embed="rId12">
            <a:alphaModFix/>
          </a:blip>
          <a:stretch>
            <a:fillRect/>
          </a:stretch>
        </p:blipFill>
        <p:spPr>
          <a:xfrm rot="1542276">
            <a:off x="3255810" y="5000575"/>
            <a:ext cx="866942" cy="113645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p:nvPr/>
        </p:nvSpPr>
        <p:spPr>
          <a:xfrm>
            <a:off x="2698750" y="1832850"/>
            <a:ext cx="6176700" cy="3535800"/>
          </a:xfrm>
          <a:prstGeom prst="wedgeRectCallout">
            <a:avLst>
              <a:gd name="adj1" fmla="val -60748"/>
              <a:gd name="adj2" fmla="val -27617"/>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8" name="Google Shape;298;p5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9" name="Google Shape;299;p51"/>
          <p:cNvSpPr txBox="1">
            <a:spLocks noGrp="1"/>
          </p:cNvSpPr>
          <p:nvPr>
            <p:ph type="body" idx="1"/>
          </p:nvPr>
        </p:nvSpPr>
        <p:spPr>
          <a:xfrm>
            <a:off x="2784850" y="2105675"/>
            <a:ext cx="6004500" cy="2346900"/>
          </a:xfrm>
          <a:prstGeom prst="rect">
            <a:avLst/>
          </a:prstGeom>
          <a:noFill/>
          <a:ln>
            <a:noFill/>
          </a:ln>
        </p:spPr>
        <p:txBody>
          <a:bodyPr spcFirstLastPara="1" wrap="square" lIns="91425" tIns="45700" rIns="91425" bIns="45700" anchor="t" anchorCtr="0">
            <a:noAutofit/>
          </a:bodyPr>
          <a:lstStyle/>
          <a:p>
            <a:pPr marL="457200" marR="0" lvl="0" indent="-374650" algn="l" rtl="0">
              <a:lnSpc>
                <a:spcPct val="115000"/>
              </a:lnSpc>
              <a:spcBef>
                <a:spcPts val="0"/>
              </a:spcBef>
              <a:spcAft>
                <a:spcPts val="0"/>
              </a:spcAft>
              <a:buSzPts val="2300"/>
              <a:buFont typeface="Lexend ExtraLight"/>
              <a:buChar char="●"/>
            </a:pPr>
            <a:r>
              <a:rPr lang="en-US" sz="2300">
                <a:solidFill>
                  <a:srgbClr val="595959"/>
                </a:solidFill>
                <a:latin typeface="Calibri"/>
                <a:ea typeface="Calibri"/>
                <a:cs typeface="Calibri"/>
                <a:sym typeface="Calibri"/>
              </a:rPr>
              <a:t>strengthens heart, lungs, muscle + bones</a:t>
            </a:r>
            <a:br>
              <a:rPr lang="en-US" sz="2300" b="1">
                <a:solidFill>
                  <a:srgbClr val="595959"/>
                </a:solidFill>
                <a:latin typeface="Calibri"/>
                <a:ea typeface="Calibri"/>
                <a:cs typeface="Calibri"/>
                <a:sym typeface="Calibri"/>
              </a:rPr>
            </a:br>
            <a:endParaRPr sz="2300" b="1">
              <a:solidFill>
                <a:srgbClr val="595959"/>
              </a:solidFill>
              <a:latin typeface="Calibri"/>
              <a:ea typeface="Calibri"/>
              <a:cs typeface="Calibri"/>
              <a:sym typeface="Calibri"/>
            </a:endParaRPr>
          </a:p>
          <a:p>
            <a:pPr marL="457200" marR="0" lvl="0" indent="-374650" algn="l" rtl="0">
              <a:lnSpc>
                <a:spcPct val="115000"/>
              </a:lnSpc>
              <a:spcBef>
                <a:spcPts val="0"/>
              </a:spcBef>
              <a:spcAft>
                <a:spcPts val="0"/>
              </a:spcAft>
              <a:buClr>
                <a:srgbClr val="595959"/>
              </a:buClr>
              <a:buSzPts val="2300"/>
              <a:buFont typeface="Calibri"/>
              <a:buChar char="●"/>
            </a:pPr>
            <a:r>
              <a:rPr lang="en-US" sz="2300">
                <a:solidFill>
                  <a:srgbClr val="595959"/>
                </a:solidFill>
                <a:latin typeface="Calibri"/>
                <a:ea typeface="Calibri"/>
                <a:cs typeface="Calibri"/>
                <a:sym typeface="Calibri"/>
              </a:rPr>
              <a:t>increases energy, improves mood, reduces stress + anxiety!</a:t>
            </a:r>
            <a:endParaRPr sz="2300">
              <a:solidFill>
                <a:srgbClr val="595959"/>
              </a:solidFill>
              <a:latin typeface="Calibri"/>
              <a:ea typeface="Calibri"/>
              <a:cs typeface="Calibri"/>
              <a:sym typeface="Calibri"/>
            </a:endParaRPr>
          </a:p>
          <a:p>
            <a:pPr marL="457200" marR="0" lvl="0" indent="0" algn="l" rtl="0">
              <a:lnSpc>
                <a:spcPct val="115000"/>
              </a:lnSpc>
              <a:spcBef>
                <a:spcPts val="0"/>
              </a:spcBef>
              <a:spcAft>
                <a:spcPts val="0"/>
              </a:spcAft>
              <a:buNone/>
            </a:pPr>
            <a:endParaRPr sz="2300">
              <a:solidFill>
                <a:srgbClr val="595959"/>
              </a:solidFill>
              <a:latin typeface="Calibri"/>
              <a:ea typeface="Calibri"/>
              <a:cs typeface="Calibri"/>
              <a:sym typeface="Calibri"/>
            </a:endParaRPr>
          </a:p>
          <a:p>
            <a:pPr marL="457200" marR="0" lvl="0" indent="-374650" algn="l" rtl="0">
              <a:lnSpc>
                <a:spcPct val="115000"/>
              </a:lnSpc>
              <a:spcBef>
                <a:spcPts val="0"/>
              </a:spcBef>
              <a:spcAft>
                <a:spcPts val="0"/>
              </a:spcAft>
              <a:buClr>
                <a:srgbClr val="595959"/>
              </a:buClr>
              <a:buSzPts val="2300"/>
              <a:buFont typeface="Calibri"/>
              <a:buChar char="●"/>
            </a:pPr>
            <a:r>
              <a:rPr lang="en-US" sz="2300">
                <a:solidFill>
                  <a:srgbClr val="595959"/>
                </a:solidFill>
                <a:latin typeface="Calibri"/>
                <a:ea typeface="Calibri"/>
                <a:cs typeface="Calibri"/>
                <a:sym typeface="Calibri"/>
              </a:rPr>
              <a:t>necessary for good circulation, healthy hormones + proper body function</a:t>
            </a:r>
            <a:endParaRPr sz="2300">
              <a:solidFill>
                <a:srgbClr val="595959"/>
              </a:solidFill>
              <a:latin typeface="Calibri"/>
              <a:ea typeface="Calibri"/>
              <a:cs typeface="Calibri"/>
              <a:sym typeface="Calibri"/>
            </a:endParaRPr>
          </a:p>
          <a:p>
            <a:pPr marL="342900" lvl="0" indent="-304800" algn="l" rtl="0">
              <a:lnSpc>
                <a:spcPct val="115000"/>
              </a:lnSpc>
              <a:spcBef>
                <a:spcPts val="480"/>
              </a:spcBef>
              <a:spcAft>
                <a:spcPts val="0"/>
              </a:spcAft>
              <a:buSzPts val="600"/>
              <a:buFont typeface="Courier New"/>
              <a:buNone/>
            </a:pPr>
            <a:endParaRPr sz="21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15000"/>
              </a:lnSpc>
              <a:spcBef>
                <a:spcPts val="560"/>
              </a:spcBef>
              <a:spcAft>
                <a:spcPts val="0"/>
              </a:spcAft>
              <a:buClr>
                <a:srgbClr val="595959"/>
              </a:buClr>
              <a:buSzPts val="700"/>
              <a:buFont typeface="Arial"/>
              <a:buNone/>
            </a:pPr>
            <a:endParaRPr sz="2500" i="0" u="none" strike="noStrike" cap="none">
              <a:solidFill>
                <a:srgbClr val="595959"/>
              </a:solidFill>
              <a:latin typeface="Lexend ExtraLight"/>
              <a:ea typeface="Lexend ExtraLight"/>
              <a:cs typeface="Lexend ExtraLight"/>
              <a:sym typeface="Lexend ExtraLight"/>
            </a:endParaRPr>
          </a:p>
        </p:txBody>
      </p:sp>
      <p:sp>
        <p:nvSpPr>
          <p:cNvPr id="300" name="Google Shape;300;p51"/>
          <p:cNvSpPr txBox="1"/>
          <p:nvPr/>
        </p:nvSpPr>
        <p:spPr>
          <a:xfrm>
            <a:off x="378016"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Exercise </a:t>
            </a:r>
            <a:r>
              <a:rPr lang="en-US" sz="3000">
                <a:solidFill>
                  <a:srgbClr val="FFFFFF"/>
                </a:solidFill>
                <a:latin typeface="Lexend Thin"/>
                <a:ea typeface="Lexend Thin"/>
                <a:cs typeface="Lexend Thin"/>
                <a:sym typeface="Lexend Thin"/>
              </a:rPr>
              <a:t>does what?!</a:t>
            </a:r>
            <a:endParaRPr>
              <a:latin typeface="Lexend Thin"/>
              <a:ea typeface="Lexend Thin"/>
              <a:cs typeface="Lexend Thin"/>
              <a:sym typeface="Lexend Thin"/>
            </a:endParaRPr>
          </a:p>
        </p:txBody>
      </p:sp>
      <p:sp>
        <p:nvSpPr>
          <p:cNvPr id="301" name="Google Shape;301;p51"/>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302" name="Google Shape;302;p51"/>
          <p:cNvPicPr preferRelativeResize="0"/>
          <p:nvPr/>
        </p:nvPicPr>
        <p:blipFill>
          <a:blip r:embed="rId3">
            <a:alphaModFix/>
          </a:blip>
          <a:stretch>
            <a:fillRect/>
          </a:stretch>
        </p:blipFill>
        <p:spPr>
          <a:xfrm>
            <a:off x="-76200" y="1838574"/>
            <a:ext cx="2856657" cy="39974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52"/>
          <p:cNvPicPr preferRelativeResize="0"/>
          <p:nvPr/>
        </p:nvPicPr>
        <p:blipFill rotWithShape="1">
          <a:blip r:embed="rId3">
            <a:alphaModFix/>
          </a:blip>
          <a:srcRect l="45106" t="2052" b="71639"/>
          <a:stretch/>
        </p:blipFill>
        <p:spPr>
          <a:xfrm>
            <a:off x="1624638" y="1241200"/>
            <a:ext cx="1856474" cy="1468349"/>
          </a:xfrm>
          <a:prstGeom prst="rect">
            <a:avLst/>
          </a:prstGeom>
          <a:noFill/>
          <a:ln>
            <a:noFill/>
          </a:ln>
        </p:spPr>
      </p:pic>
      <p:sp>
        <p:nvSpPr>
          <p:cNvPr id="308" name="Google Shape;308;p52"/>
          <p:cNvSpPr/>
          <p:nvPr/>
        </p:nvSpPr>
        <p:spPr>
          <a:xfrm>
            <a:off x="1987287" y="1355450"/>
            <a:ext cx="1083000" cy="1079100"/>
          </a:xfrm>
          <a:prstGeom prst="ellipse">
            <a:avLst/>
          </a:prstGeom>
          <a:noFill/>
          <a:ln w="38100" cap="flat" cmpd="sng">
            <a:solidFill>
              <a:srgbClr val="0055A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09" name="Google Shape;309;p52"/>
          <p:cNvPicPr preferRelativeResize="0"/>
          <p:nvPr/>
        </p:nvPicPr>
        <p:blipFill rotWithShape="1">
          <a:blip r:embed="rId4">
            <a:alphaModFix/>
          </a:blip>
          <a:srcRect l="37239" r="30610" b="78516"/>
          <a:stretch/>
        </p:blipFill>
        <p:spPr>
          <a:xfrm>
            <a:off x="2032883" y="1355450"/>
            <a:ext cx="991780" cy="1079083"/>
          </a:xfrm>
          <a:prstGeom prst="rect">
            <a:avLst/>
          </a:prstGeom>
          <a:noFill/>
          <a:ln>
            <a:noFill/>
          </a:ln>
        </p:spPr>
      </p:pic>
      <p:sp>
        <p:nvSpPr>
          <p:cNvPr id="310" name="Google Shape;310;p5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11" name="Google Shape;311;p52"/>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Exercise is for</a:t>
            </a:r>
            <a:r>
              <a:rPr lang="en-US" sz="2900" b="1">
                <a:latin typeface="Lexend"/>
                <a:ea typeface="Lexend"/>
                <a:cs typeface="Lexend"/>
                <a:sym typeface="Lexend"/>
              </a:rPr>
              <a:t> every part</a:t>
            </a:r>
            <a:r>
              <a:rPr lang="en-US" sz="2900">
                <a:latin typeface="Lexend Thin"/>
                <a:ea typeface="Lexend Thin"/>
                <a:cs typeface="Lexend Thin"/>
                <a:sym typeface="Lexend Thin"/>
              </a:rPr>
              <a:t> </a:t>
            </a:r>
            <a:r>
              <a:rPr lang="en-US" sz="2900" b="1">
                <a:latin typeface="Lexend"/>
                <a:ea typeface="Lexend"/>
                <a:cs typeface="Lexend"/>
                <a:sym typeface="Lexend"/>
              </a:rPr>
              <a:t>of you</a:t>
            </a:r>
            <a:r>
              <a:rPr lang="en-US" sz="2900">
                <a:latin typeface="Lexend Thin"/>
                <a:ea typeface="Lexend Thin"/>
                <a:cs typeface="Lexend Thin"/>
                <a:sym typeface="Lexend Thin"/>
              </a:rPr>
              <a:t>r body</a:t>
            </a:r>
            <a:endParaRPr sz="2900">
              <a:latin typeface="Lexend Thin"/>
              <a:ea typeface="Lexend Thin"/>
              <a:cs typeface="Lexend Thin"/>
              <a:sym typeface="Lexend Thin"/>
            </a:endParaRPr>
          </a:p>
        </p:txBody>
      </p:sp>
      <p:sp>
        <p:nvSpPr>
          <p:cNvPr id="312" name="Google Shape;312;p5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13" name="Google Shape;313;p52"/>
          <p:cNvSpPr txBox="1"/>
          <p:nvPr/>
        </p:nvSpPr>
        <p:spPr>
          <a:xfrm>
            <a:off x="3756613" y="1746193"/>
            <a:ext cx="35598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Comfortaa"/>
                <a:ea typeface="Comfortaa"/>
                <a:cs typeface="Comfortaa"/>
                <a:sym typeface="Comfortaa"/>
              </a:rPr>
              <a:t>Boosts your </a:t>
            </a:r>
            <a:r>
              <a:rPr lang="en-US" sz="2000" b="1">
                <a:latin typeface="Lexend"/>
                <a:ea typeface="Lexend"/>
                <a:cs typeface="Lexend"/>
                <a:sym typeface="Lexend"/>
              </a:rPr>
              <a:t>brain</a:t>
            </a:r>
            <a:r>
              <a:rPr lang="en-US" sz="2000" b="1">
                <a:latin typeface="Roboto"/>
                <a:ea typeface="Roboto"/>
                <a:cs typeface="Roboto"/>
                <a:sym typeface="Roboto"/>
              </a:rPr>
              <a:t> </a:t>
            </a:r>
            <a:r>
              <a:rPr lang="en-US" sz="1500">
                <a:latin typeface="Comfortaa"/>
                <a:ea typeface="Comfortaa"/>
                <a:cs typeface="Comfortaa"/>
                <a:sym typeface="Comfortaa"/>
              </a:rPr>
              <a:t> </a:t>
            </a:r>
            <a:r>
              <a:rPr lang="en-US" sz="2700">
                <a:latin typeface="Comfortaa"/>
                <a:ea typeface="Comfortaa"/>
                <a:cs typeface="Comfortaa"/>
                <a:sym typeface="Comfortaa"/>
              </a:rPr>
              <a:t>🧠</a:t>
            </a:r>
            <a:br>
              <a:rPr lang="en-US" sz="2700">
                <a:latin typeface="Comfortaa"/>
                <a:ea typeface="Comfortaa"/>
                <a:cs typeface="Comfortaa"/>
                <a:sym typeface="Comfortaa"/>
              </a:rPr>
            </a:br>
            <a:endParaRPr sz="1200">
              <a:latin typeface="Lexend Thin"/>
              <a:ea typeface="Lexend Thin"/>
              <a:cs typeface="Lexend Thin"/>
              <a:sym typeface="Lexend Thin"/>
            </a:endParaRPr>
          </a:p>
        </p:txBody>
      </p:sp>
      <p:sp>
        <p:nvSpPr>
          <p:cNvPr id="314" name="Google Shape;314;p52"/>
          <p:cNvSpPr txBox="1"/>
          <p:nvPr/>
        </p:nvSpPr>
        <p:spPr>
          <a:xfrm>
            <a:off x="3756738" y="3791263"/>
            <a:ext cx="46014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Comfortaa"/>
                <a:ea typeface="Comfortaa"/>
                <a:cs typeface="Comfortaa"/>
                <a:sym typeface="Comfortaa"/>
              </a:rPr>
              <a:t>Strengthens your </a:t>
            </a:r>
            <a:r>
              <a:rPr lang="en-US" sz="2000" b="1">
                <a:latin typeface="Lexend"/>
                <a:ea typeface="Lexend"/>
                <a:cs typeface="Lexend"/>
                <a:sym typeface="Lexend"/>
              </a:rPr>
              <a:t>lungs</a:t>
            </a:r>
            <a:r>
              <a:rPr lang="en-US" sz="3600">
                <a:latin typeface="Lexend Thin"/>
                <a:ea typeface="Lexend Thin"/>
                <a:cs typeface="Lexend Thin"/>
                <a:sym typeface="Lexend Thin"/>
              </a:rPr>
              <a:t> </a:t>
            </a:r>
            <a:r>
              <a:rPr lang="en-US" sz="3100">
                <a:latin typeface="Lexend Thin"/>
                <a:ea typeface="Lexend Thin"/>
                <a:cs typeface="Lexend Thin"/>
                <a:sym typeface="Lexend Thin"/>
              </a:rPr>
              <a:t>🥵</a:t>
            </a:r>
            <a:br>
              <a:rPr lang="en-US" sz="3600">
                <a:latin typeface="Lexend Thin"/>
                <a:ea typeface="Lexend Thin"/>
                <a:cs typeface="Lexend Thin"/>
                <a:sym typeface="Lexend Thin"/>
              </a:rPr>
            </a:br>
            <a:r>
              <a:rPr lang="en-US">
                <a:latin typeface="Lexend Thin"/>
                <a:ea typeface="Lexend Thin"/>
                <a:cs typeface="Lexend Thin"/>
                <a:sym typeface="Lexend Thin"/>
              </a:rPr>
              <a:t>(so you don’t look like this emoji when you run.)</a:t>
            </a:r>
            <a:endParaRPr>
              <a:latin typeface="Lexend Thin"/>
              <a:ea typeface="Lexend Thin"/>
              <a:cs typeface="Lexend Thin"/>
              <a:sym typeface="Lexend Thin"/>
            </a:endParaRPr>
          </a:p>
        </p:txBody>
      </p:sp>
      <p:sp>
        <p:nvSpPr>
          <p:cNvPr id="315" name="Google Shape;315;p52"/>
          <p:cNvSpPr txBox="1"/>
          <p:nvPr/>
        </p:nvSpPr>
        <p:spPr>
          <a:xfrm>
            <a:off x="3756612" y="5687263"/>
            <a:ext cx="53712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latin typeface="Comfortaa"/>
                <a:ea typeface="Comfortaa"/>
                <a:cs typeface="Comfortaa"/>
                <a:sym typeface="Comfortaa"/>
              </a:rPr>
              <a:t>Strengthens</a:t>
            </a:r>
            <a:r>
              <a:rPr lang="en-US" sz="1800" b="1">
                <a:solidFill>
                  <a:schemeClr val="dk1"/>
                </a:solidFill>
                <a:latin typeface="Lexend"/>
                <a:ea typeface="Lexend"/>
                <a:cs typeface="Lexend"/>
                <a:sym typeface="Lexend"/>
              </a:rPr>
              <a:t> </a:t>
            </a:r>
            <a:r>
              <a:rPr lang="en-US" sz="1900" b="1">
                <a:solidFill>
                  <a:schemeClr val="dk1"/>
                </a:solidFill>
                <a:latin typeface="Lexend"/>
                <a:ea typeface="Lexend"/>
                <a:cs typeface="Lexend"/>
                <a:sym typeface="Lexend"/>
              </a:rPr>
              <a:t>muscles </a:t>
            </a:r>
            <a:r>
              <a:rPr lang="en-US" sz="1500">
                <a:latin typeface="Comfortaa"/>
                <a:ea typeface="Comfortaa"/>
                <a:cs typeface="Comfortaa"/>
                <a:sym typeface="Comfortaa"/>
              </a:rPr>
              <a:t>and </a:t>
            </a:r>
            <a:r>
              <a:rPr lang="en-US" sz="1900" b="1">
                <a:solidFill>
                  <a:schemeClr val="dk1"/>
                </a:solidFill>
                <a:latin typeface="Lexend"/>
                <a:ea typeface="Lexend"/>
                <a:cs typeface="Lexend"/>
                <a:sym typeface="Lexend"/>
              </a:rPr>
              <a:t>bones </a:t>
            </a:r>
            <a:endParaRPr sz="1200">
              <a:latin typeface="Comfortaa"/>
              <a:ea typeface="Comfortaa"/>
              <a:cs typeface="Comfortaa"/>
              <a:sym typeface="Comfortaa"/>
            </a:endParaRPr>
          </a:p>
        </p:txBody>
      </p:sp>
      <p:sp>
        <p:nvSpPr>
          <p:cNvPr id="316" name="Google Shape;316;p52"/>
          <p:cNvSpPr txBox="1"/>
          <p:nvPr/>
        </p:nvSpPr>
        <p:spPr>
          <a:xfrm>
            <a:off x="3763788" y="2967843"/>
            <a:ext cx="3559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dk1"/>
                </a:solidFill>
                <a:latin typeface="Comfortaa"/>
                <a:ea typeface="Comfortaa"/>
                <a:cs typeface="Comfortaa"/>
                <a:sym typeface="Comfortaa"/>
              </a:rPr>
              <a:t>Strengthens your </a:t>
            </a:r>
            <a:r>
              <a:rPr lang="en-US" sz="2000" b="1">
                <a:solidFill>
                  <a:schemeClr val="dk1"/>
                </a:solidFill>
                <a:latin typeface="Lexend"/>
                <a:ea typeface="Lexend"/>
                <a:cs typeface="Lexend"/>
                <a:sym typeface="Lexend"/>
              </a:rPr>
              <a:t>heart </a:t>
            </a:r>
            <a:endParaRPr sz="3000" b="1">
              <a:latin typeface="Lexend"/>
              <a:ea typeface="Lexend"/>
              <a:cs typeface="Lexend"/>
              <a:sym typeface="Lexend"/>
            </a:endParaRPr>
          </a:p>
        </p:txBody>
      </p:sp>
      <p:pic>
        <p:nvPicPr>
          <p:cNvPr id="317" name="Google Shape;317;p52"/>
          <p:cNvPicPr preferRelativeResize="0"/>
          <p:nvPr/>
        </p:nvPicPr>
        <p:blipFill rotWithShape="1">
          <a:blip r:embed="rId5">
            <a:alphaModFix/>
          </a:blip>
          <a:srcRect l="69670" t="7239" r="19328" b="85545"/>
          <a:stretch/>
        </p:blipFill>
        <p:spPr>
          <a:xfrm>
            <a:off x="1139113" y="2788175"/>
            <a:ext cx="2095626" cy="1079077"/>
          </a:xfrm>
          <a:prstGeom prst="rect">
            <a:avLst/>
          </a:prstGeom>
          <a:noFill/>
          <a:ln>
            <a:noFill/>
          </a:ln>
        </p:spPr>
      </p:pic>
      <p:pic>
        <p:nvPicPr>
          <p:cNvPr id="318" name="Google Shape;318;p52"/>
          <p:cNvPicPr preferRelativeResize="0"/>
          <p:nvPr/>
        </p:nvPicPr>
        <p:blipFill rotWithShape="1">
          <a:blip r:embed="rId5">
            <a:alphaModFix/>
          </a:blip>
          <a:srcRect l="6170" t="61617" r="79404" b="31671"/>
          <a:stretch/>
        </p:blipFill>
        <p:spPr>
          <a:xfrm>
            <a:off x="151188" y="3999738"/>
            <a:ext cx="3209477" cy="1172401"/>
          </a:xfrm>
          <a:prstGeom prst="rect">
            <a:avLst/>
          </a:prstGeom>
          <a:noFill/>
          <a:ln>
            <a:noFill/>
          </a:ln>
        </p:spPr>
      </p:pic>
      <p:pic>
        <p:nvPicPr>
          <p:cNvPr id="319" name="Google Shape;319;p52"/>
          <p:cNvPicPr preferRelativeResize="0"/>
          <p:nvPr/>
        </p:nvPicPr>
        <p:blipFill rotWithShape="1">
          <a:blip r:embed="rId5">
            <a:alphaModFix/>
          </a:blip>
          <a:srcRect l="14581" t="9946" r="70565" b="79761"/>
          <a:stretch/>
        </p:blipFill>
        <p:spPr>
          <a:xfrm>
            <a:off x="467438" y="5267350"/>
            <a:ext cx="2886052" cy="1560327"/>
          </a:xfrm>
          <a:prstGeom prst="rect">
            <a:avLst/>
          </a:prstGeom>
          <a:noFill/>
          <a:ln>
            <a:noFill/>
          </a:ln>
        </p:spPr>
      </p:pic>
      <p:sp>
        <p:nvSpPr>
          <p:cNvPr id="320" name="Google Shape;320;p52"/>
          <p:cNvSpPr/>
          <p:nvPr/>
        </p:nvSpPr>
        <p:spPr>
          <a:xfrm>
            <a:off x="613163" y="1241050"/>
            <a:ext cx="7618500" cy="1468500"/>
          </a:xfrm>
          <a:prstGeom prst="rect">
            <a:avLst/>
          </a:prstGeom>
          <a:noFill/>
          <a:ln w="2857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1" name="Google Shape;321;p52"/>
          <p:cNvSpPr/>
          <p:nvPr/>
        </p:nvSpPr>
        <p:spPr>
          <a:xfrm>
            <a:off x="620338" y="2792750"/>
            <a:ext cx="7618500" cy="10791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2" name="Google Shape;322;p52"/>
          <p:cNvSpPr/>
          <p:nvPr/>
        </p:nvSpPr>
        <p:spPr>
          <a:xfrm>
            <a:off x="620338" y="3955087"/>
            <a:ext cx="7618500" cy="1217100"/>
          </a:xfrm>
          <a:prstGeom prst="rect">
            <a:avLst/>
          </a:prstGeom>
          <a:noFill/>
          <a:ln w="2857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323" name="Google Shape;323;p52"/>
          <p:cNvSpPr/>
          <p:nvPr/>
        </p:nvSpPr>
        <p:spPr>
          <a:xfrm>
            <a:off x="613163" y="5258125"/>
            <a:ext cx="7618500" cy="1560300"/>
          </a:xfrm>
          <a:prstGeom prst="rect">
            <a:avLst/>
          </a:prstGeom>
          <a:no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3"/>
          <p:cNvSpPr/>
          <p:nvPr/>
        </p:nvSpPr>
        <p:spPr>
          <a:xfrm>
            <a:off x="4582713" y="5062388"/>
            <a:ext cx="4118100" cy="844800"/>
          </a:xfrm>
          <a:prstGeom prst="ellipse">
            <a:avLst/>
          </a:prstGeom>
          <a:noFill/>
          <a:ln w="1905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0" name="Google Shape;330;p5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1" name="Google Shape;331;p53"/>
          <p:cNvSpPr txBox="1">
            <a:spLocks noGrp="1"/>
          </p:cNvSpPr>
          <p:nvPr>
            <p:ph type="title"/>
          </p:nvPr>
        </p:nvSpPr>
        <p:spPr>
          <a:xfrm>
            <a:off x="218025" y="2197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700">
                <a:latin typeface="Lexend Thin"/>
                <a:ea typeface="Lexend Thin"/>
                <a:cs typeface="Lexend Thin"/>
                <a:sym typeface="Lexend Thin"/>
              </a:rPr>
              <a:t>Your body needs 60 minutes!</a:t>
            </a:r>
            <a:endParaRPr sz="2700">
              <a:latin typeface="Lexend Thin"/>
              <a:ea typeface="Lexend Thin"/>
              <a:cs typeface="Lexend Thin"/>
              <a:sym typeface="Lexend Thin"/>
            </a:endParaRPr>
          </a:p>
        </p:txBody>
      </p:sp>
      <p:pic>
        <p:nvPicPr>
          <p:cNvPr id="332" name="Google Shape;332;p53"/>
          <p:cNvPicPr preferRelativeResize="0"/>
          <p:nvPr/>
        </p:nvPicPr>
        <p:blipFill>
          <a:blip r:embed="rId3">
            <a:alphaModFix/>
          </a:blip>
          <a:stretch>
            <a:fillRect/>
          </a:stretch>
        </p:blipFill>
        <p:spPr>
          <a:xfrm>
            <a:off x="4807216" y="1797962"/>
            <a:ext cx="1571035" cy="1469953"/>
          </a:xfrm>
          <a:prstGeom prst="rect">
            <a:avLst/>
          </a:prstGeom>
          <a:noFill/>
          <a:ln>
            <a:noFill/>
          </a:ln>
        </p:spPr>
      </p:pic>
      <p:sp>
        <p:nvSpPr>
          <p:cNvPr id="333" name="Google Shape;333;p53"/>
          <p:cNvSpPr txBox="1"/>
          <p:nvPr/>
        </p:nvSpPr>
        <p:spPr>
          <a:xfrm>
            <a:off x="134265" y="5041792"/>
            <a:ext cx="92259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t>⚽️</a:t>
            </a:r>
            <a:r>
              <a:rPr lang="en-US" sz="3500">
                <a:solidFill>
                  <a:schemeClr val="dk1"/>
                </a:solidFill>
              </a:rPr>
              <a:t>🏀</a:t>
            </a:r>
            <a:r>
              <a:rPr lang="en-US" sz="3100"/>
              <a:t>🏈🎾🏐🥏🏓🏸🏒🏏         🤿⛷🛼 </a:t>
            </a:r>
            <a:r>
              <a:rPr lang="en-US" sz="3100">
                <a:solidFill>
                  <a:schemeClr val="dk1"/>
                </a:solidFill>
              </a:rPr>
              <a:t>🪁</a:t>
            </a:r>
            <a:r>
              <a:rPr lang="en-US" sz="3100"/>
              <a:t> </a:t>
            </a:r>
            <a:endParaRPr sz="3100"/>
          </a:p>
        </p:txBody>
      </p:sp>
      <p:sp>
        <p:nvSpPr>
          <p:cNvPr id="334" name="Google Shape;334;p53"/>
          <p:cNvSpPr/>
          <p:nvPr/>
        </p:nvSpPr>
        <p:spPr>
          <a:xfrm>
            <a:off x="129438" y="4845900"/>
            <a:ext cx="4353900" cy="1186800"/>
          </a:xfrm>
          <a:prstGeom prst="ellipse">
            <a:avLst/>
          </a:prstGeom>
          <a:noFill/>
          <a:ln w="19050" cap="flat" cmpd="sng">
            <a:solidFill>
              <a:srgbClr val="00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5" name="Google Shape;335;p53"/>
          <p:cNvSpPr txBox="1"/>
          <p:nvPr/>
        </p:nvSpPr>
        <p:spPr>
          <a:xfrm rot="-303512">
            <a:off x="245177" y="4434107"/>
            <a:ext cx="3538482" cy="7713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000FF"/>
                </a:solidFill>
                <a:latin typeface="Caveat"/>
                <a:ea typeface="Caveat"/>
                <a:cs typeface="Caveat"/>
                <a:sym typeface="Caveat"/>
              </a:rPr>
              <a:t>Play a sport!</a:t>
            </a:r>
            <a:endParaRPr sz="2000">
              <a:solidFill>
                <a:srgbClr val="0000FF"/>
              </a:solidFill>
              <a:latin typeface="Caveat"/>
              <a:ea typeface="Caveat"/>
              <a:cs typeface="Caveat"/>
              <a:sym typeface="Caveat"/>
            </a:endParaRPr>
          </a:p>
        </p:txBody>
      </p:sp>
      <p:cxnSp>
        <p:nvCxnSpPr>
          <p:cNvPr id="336" name="Google Shape;336;p53"/>
          <p:cNvCxnSpPr/>
          <p:nvPr/>
        </p:nvCxnSpPr>
        <p:spPr>
          <a:xfrm flipH="1">
            <a:off x="3597966" y="5683064"/>
            <a:ext cx="370800" cy="499800"/>
          </a:xfrm>
          <a:prstGeom prst="straightConnector1">
            <a:avLst/>
          </a:prstGeom>
          <a:noFill/>
          <a:ln w="9525" cap="flat" cmpd="sng">
            <a:solidFill>
              <a:srgbClr val="0000FF"/>
            </a:solidFill>
            <a:prstDash val="solid"/>
            <a:round/>
            <a:headEnd type="stealth" w="med" len="med"/>
            <a:tailEnd type="none" w="med" len="med"/>
          </a:ln>
        </p:spPr>
      </p:cxnSp>
      <p:sp>
        <p:nvSpPr>
          <p:cNvPr id="337" name="Google Shape;337;p53"/>
          <p:cNvSpPr txBox="1"/>
          <p:nvPr/>
        </p:nvSpPr>
        <p:spPr>
          <a:xfrm>
            <a:off x="2634521" y="6091904"/>
            <a:ext cx="26619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0000FF"/>
                </a:solidFill>
                <a:latin typeface="Caveat"/>
                <a:ea typeface="Caveat"/>
                <a:cs typeface="Caveat"/>
                <a:sym typeface="Caveat"/>
              </a:rPr>
              <a:t>Yes, even cricket!</a:t>
            </a:r>
            <a:endParaRPr sz="1800">
              <a:solidFill>
                <a:srgbClr val="0000FF"/>
              </a:solidFill>
              <a:latin typeface="Caveat"/>
              <a:ea typeface="Caveat"/>
              <a:cs typeface="Caveat"/>
              <a:sym typeface="Caveat"/>
            </a:endParaRPr>
          </a:p>
        </p:txBody>
      </p:sp>
      <p:sp>
        <p:nvSpPr>
          <p:cNvPr id="338" name="Google Shape;338;p53"/>
          <p:cNvSpPr txBox="1"/>
          <p:nvPr/>
        </p:nvSpPr>
        <p:spPr>
          <a:xfrm>
            <a:off x="5679664" y="5942874"/>
            <a:ext cx="1924200" cy="45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0000FF"/>
                </a:solidFill>
                <a:latin typeface="Caveat"/>
                <a:ea typeface="Caveat"/>
                <a:cs typeface="Caveat"/>
                <a:sym typeface="Caveat"/>
              </a:rPr>
              <a:t>Roller skate or kite?</a:t>
            </a:r>
            <a:endParaRPr sz="1800">
              <a:solidFill>
                <a:srgbClr val="0000FF"/>
              </a:solidFill>
              <a:latin typeface="Caveat"/>
              <a:ea typeface="Caveat"/>
              <a:cs typeface="Caveat"/>
              <a:sym typeface="Caveat"/>
            </a:endParaRPr>
          </a:p>
        </p:txBody>
      </p:sp>
      <p:sp>
        <p:nvSpPr>
          <p:cNvPr id="339" name="Google Shape;339;p53"/>
          <p:cNvSpPr txBox="1"/>
          <p:nvPr/>
        </p:nvSpPr>
        <p:spPr>
          <a:xfrm>
            <a:off x="5296428" y="4383137"/>
            <a:ext cx="1489500" cy="58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0000FF"/>
                </a:solidFill>
                <a:latin typeface="Caveat"/>
                <a:ea typeface="Caveat"/>
                <a:cs typeface="Caveat"/>
                <a:sym typeface="Caveat"/>
              </a:rPr>
              <a:t>Scuba or Ski</a:t>
            </a:r>
            <a:endParaRPr sz="1800">
              <a:solidFill>
                <a:srgbClr val="0000FF"/>
              </a:solidFill>
              <a:latin typeface="Caveat"/>
              <a:ea typeface="Caveat"/>
              <a:cs typeface="Caveat"/>
              <a:sym typeface="Caveat"/>
            </a:endParaRPr>
          </a:p>
        </p:txBody>
      </p:sp>
      <p:cxnSp>
        <p:nvCxnSpPr>
          <p:cNvPr id="340" name="Google Shape;340;p53"/>
          <p:cNvCxnSpPr/>
          <p:nvPr/>
        </p:nvCxnSpPr>
        <p:spPr>
          <a:xfrm flipH="1">
            <a:off x="5481525" y="4780200"/>
            <a:ext cx="356700" cy="458700"/>
          </a:xfrm>
          <a:prstGeom prst="straightConnector1">
            <a:avLst/>
          </a:prstGeom>
          <a:noFill/>
          <a:ln w="9525" cap="flat" cmpd="sng">
            <a:solidFill>
              <a:srgbClr val="0000FF"/>
            </a:solidFill>
            <a:prstDash val="solid"/>
            <a:round/>
            <a:headEnd type="none" w="med" len="med"/>
            <a:tailEnd type="stealth" w="med" len="med"/>
          </a:ln>
        </p:spPr>
      </p:cxnSp>
      <p:sp>
        <p:nvSpPr>
          <p:cNvPr id="341" name="Google Shape;341;p53"/>
          <p:cNvSpPr txBox="1"/>
          <p:nvPr/>
        </p:nvSpPr>
        <p:spPr>
          <a:xfrm rot="746602">
            <a:off x="6868129" y="4686398"/>
            <a:ext cx="2662033" cy="58434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rgbClr val="0000FF"/>
                </a:solidFill>
                <a:latin typeface="Caveat"/>
                <a:ea typeface="Caveat"/>
                <a:cs typeface="Caveat"/>
                <a:sym typeface="Caveat"/>
              </a:rPr>
              <a:t>Run, swim or bike!</a:t>
            </a:r>
            <a:endParaRPr sz="2100">
              <a:solidFill>
                <a:srgbClr val="0000FF"/>
              </a:solidFill>
              <a:latin typeface="Caveat"/>
              <a:ea typeface="Caveat"/>
              <a:cs typeface="Caveat"/>
              <a:sym typeface="Caveat"/>
            </a:endParaRPr>
          </a:p>
        </p:txBody>
      </p:sp>
      <p:pic>
        <p:nvPicPr>
          <p:cNvPr id="342" name="Google Shape;342;p53"/>
          <p:cNvPicPr preferRelativeResize="0"/>
          <p:nvPr/>
        </p:nvPicPr>
        <p:blipFill>
          <a:blip r:embed="rId4">
            <a:alphaModFix/>
          </a:blip>
          <a:stretch>
            <a:fillRect/>
          </a:stretch>
        </p:blipFill>
        <p:spPr>
          <a:xfrm>
            <a:off x="2634525" y="1445374"/>
            <a:ext cx="2387751" cy="3341318"/>
          </a:xfrm>
          <a:prstGeom prst="rect">
            <a:avLst/>
          </a:prstGeom>
          <a:noFill/>
          <a:ln>
            <a:noFill/>
          </a:ln>
        </p:spPr>
      </p:pic>
      <p:sp>
        <p:nvSpPr>
          <p:cNvPr id="343" name="Google Shape;343;p53"/>
          <p:cNvSpPr txBox="1"/>
          <p:nvPr/>
        </p:nvSpPr>
        <p:spPr>
          <a:xfrm>
            <a:off x="5275588" y="5491702"/>
            <a:ext cx="3121701" cy="5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100" dirty="0"/>
              <a:t> 🏃🏻 </a:t>
            </a:r>
            <a:r>
              <a:rPr lang="en-US" sz="3100" dirty="0">
                <a:solidFill>
                  <a:schemeClr val="dk1"/>
                </a:solidFill>
              </a:rPr>
              <a:t>🏊🏼‍♂️  </a:t>
            </a:r>
            <a:r>
              <a:rPr lang="en-US" sz="3100" dirty="0"/>
              <a:t>🚴🏼</a:t>
            </a:r>
            <a:endParaRPr sz="3100" dirty="0">
              <a:solidFill>
                <a:schemeClr val="dk1"/>
              </a:solidFill>
            </a:endParaRPr>
          </a:p>
          <a:p>
            <a:pPr marL="0" lvl="0" indent="0" algn="l" rtl="0">
              <a:spcBef>
                <a:spcPts val="0"/>
              </a:spcBef>
              <a:spcAft>
                <a:spcPts val="0"/>
              </a:spcAft>
              <a:buNone/>
            </a:pPr>
            <a:endParaRPr dirty="0"/>
          </a:p>
        </p:txBody>
      </p:sp>
      <p:sp>
        <p:nvSpPr>
          <p:cNvPr id="344" name="Google Shape;344;p53"/>
          <p:cNvSpPr txBox="1"/>
          <p:nvPr/>
        </p:nvSpPr>
        <p:spPr>
          <a:xfrm>
            <a:off x="1797414" y="5269757"/>
            <a:ext cx="1711200" cy="5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500"/>
          </a:p>
        </p:txBody>
      </p:sp>
      <p:sp>
        <p:nvSpPr>
          <p:cNvPr id="345" name="Google Shape;345;p53"/>
          <p:cNvSpPr txBox="1"/>
          <p:nvPr/>
        </p:nvSpPr>
        <p:spPr>
          <a:xfrm>
            <a:off x="4582723" y="2824295"/>
            <a:ext cx="4118100" cy="58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5300">
              <a:solidFill>
                <a:srgbClr val="0000FF"/>
              </a:solidFill>
              <a:latin typeface="Caveat"/>
              <a:ea typeface="Caveat"/>
              <a:cs typeface="Caveat"/>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4"/>
          <p:cNvSpPr/>
          <p:nvPr/>
        </p:nvSpPr>
        <p:spPr>
          <a:xfrm>
            <a:off x="431225" y="4913924"/>
            <a:ext cx="4047900" cy="969600"/>
          </a:xfrm>
          <a:prstGeom prst="wedgeRectCallout">
            <a:avLst>
              <a:gd name="adj1" fmla="val 73715"/>
              <a:gd name="adj2" fmla="val 15643"/>
            </a:avLst>
          </a:prstGeom>
          <a:solidFill>
            <a:srgbClr val="D9D9D9"/>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1700" b="1">
                <a:solidFill>
                  <a:schemeClr val="dk1"/>
                </a:solidFill>
                <a:latin typeface="Lexend"/>
                <a:ea typeface="Lexend"/>
                <a:cs typeface="Lexend"/>
                <a:sym typeface="Lexend"/>
              </a:rPr>
              <a:t>3. </a:t>
            </a:r>
            <a:r>
              <a:rPr lang="en-US" sz="1700">
                <a:solidFill>
                  <a:schemeClr val="dk1"/>
                </a:solidFill>
                <a:latin typeface="Lexend Thin"/>
                <a:ea typeface="Lexend Thin"/>
                <a:cs typeface="Lexend Thin"/>
                <a:sym typeface="Lexend Thin"/>
              </a:rPr>
              <a:t>Most of your</a:t>
            </a:r>
            <a:r>
              <a:rPr lang="en-US" sz="1700" b="1">
                <a:solidFill>
                  <a:schemeClr val="dk1"/>
                </a:solidFill>
                <a:latin typeface="Lexend"/>
                <a:ea typeface="Lexend"/>
                <a:cs typeface="Lexend"/>
                <a:sym typeface="Lexend"/>
              </a:rPr>
              <a:t> testosterone is produced while you sleep! </a:t>
            </a:r>
            <a:br>
              <a:rPr lang="en-US" sz="1700" b="1">
                <a:solidFill>
                  <a:schemeClr val="dk1"/>
                </a:solidFill>
                <a:latin typeface="Lexend"/>
                <a:ea typeface="Lexend"/>
                <a:cs typeface="Lexend"/>
                <a:sym typeface="Lexend"/>
              </a:rPr>
            </a:br>
            <a:endParaRPr sz="700" b="1">
              <a:solidFill>
                <a:schemeClr val="dk1"/>
              </a:solidFill>
              <a:latin typeface="Lexend"/>
              <a:ea typeface="Lexend"/>
              <a:cs typeface="Lexend"/>
              <a:sym typeface="Lexend"/>
            </a:endParaRPr>
          </a:p>
        </p:txBody>
      </p:sp>
      <p:sp>
        <p:nvSpPr>
          <p:cNvPr id="351" name="Google Shape;351;p54"/>
          <p:cNvSpPr/>
          <p:nvPr/>
        </p:nvSpPr>
        <p:spPr>
          <a:xfrm>
            <a:off x="431225" y="3415425"/>
            <a:ext cx="4047900" cy="1206000"/>
          </a:xfrm>
          <a:prstGeom prst="wedgeRectCallout">
            <a:avLst>
              <a:gd name="adj1" fmla="val -21129"/>
              <a:gd name="adj2" fmla="val 75122"/>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2" name="Google Shape;352;p54"/>
          <p:cNvSpPr/>
          <p:nvPr/>
        </p:nvSpPr>
        <p:spPr>
          <a:xfrm>
            <a:off x="431225" y="1460625"/>
            <a:ext cx="4047900" cy="1662300"/>
          </a:xfrm>
          <a:prstGeom prst="wedgeRectCallout">
            <a:avLst>
              <a:gd name="adj1" fmla="val -22507"/>
              <a:gd name="adj2" fmla="val 67157"/>
            </a:avLst>
          </a:prstGeom>
          <a:solidFill>
            <a:srgbClr val="F2F2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3" name="Google Shape;353;p5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54" name="Google Shape;354;p5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355" name="Google Shape;355;p54"/>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1">
                <a:latin typeface="Lexend"/>
                <a:ea typeface="Lexend"/>
                <a:cs typeface="Lexend"/>
                <a:sym typeface="Lexend"/>
              </a:rPr>
              <a:t>Sleep is for every</a:t>
            </a:r>
            <a:r>
              <a:rPr lang="en-US" sz="2900">
                <a:latin typeface="Lexend Thin"/>
                <a:ea typeface="Lexend Thin"/>
                <a:cs typeface="Lexend Thin"/>
                <a:sym typeface="Lexend Thin"/>
              </a:rPr>
              <a:t> part of the </a:t>
            </a:r>
            <a:r>
              <a:rPr lang="en-US" sz="2900" b="1">
                <a:latin typeface="Lexend"/>
                <a:ea typeface="Lexend"/>
                <a:cs typeface="Lexend"/>
                <a:sym typeface="Lexend"/>
              </a:rPr>
              <a:t>body</a:t>
            </a:r>
            <a:endParaRPr sz="2900" b="1">
              <a:latin typeface="Lexend"/>
              <a:ea typeface="Lexend"/>
              <a:cs typeface="Lexend"/>
              <a:sym typeface="Lexend"/>
            </a:endParaRPr>
          </a:p>
        </p:txBody>
      </p:sp>
      <p:sp>
        <p:nvSpPr>
          <p:cNvPr id="356" name="Google Shape;356;p5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57" name="Google Shape;357;p54"/>
          <p:cNvSpPr txBox="1"/>
          <p:nvPr/>
        </p:nvSpPr>
        <p:spPr>
          <a:xfrm>
            <a:off x="514675" y="3533625"/>
            <a:ext cx="3165600" cy="969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solidFill>
                  <a:srgbClr val="4A86E8"/>
                </a:solidFill>
                <a:latin typeface="Lexend"/>
                <a:ea typeface="Lexend"/>
                <a:cs typeface="Lexend"/>
                <a:sym typeface="Lexend"/>
              </a:rPr>
              <a:t>2.</a:t>
            </a:r>
            <a:r>
              <a:rPr lang="en-US" sz="1700" b="1">
                <a:solidFill>
                  <a:srgbClr val="0055A4"/>
                </a:solidFill>
                <a:latin typeface="Lexend"/>
                <a:ea typeface="Lexend"/>
                <a:cs typeface="Lexend"/>
                <a:sym typeface="Lexend"/>
              </a:rPr>
              <a:t> </a:t>
            </a:r>
            <a:r>
              <a:rPr lang="en-US" sz="1800">
                <a:solidFill>
                  <a:srgbClr val="0055A4"/>
                </a:solidFill>
                <a:latin typeface="Lexend Thin"/>
                <a:ea typeface="Lexend Thin"/>
                <a:cs typeface="Lexend Thin"/>
                <a:sym typeface="Lexend Thin"/>
              </a:rPr>
              <a:t>Your body does all of its growing when you’re asleep! </a:t>
            </a:r>
            <a:endParaRPr sz="1800">
              <a:solidFill>
                <a:srgbClr val="0055A4"/>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1900">
              <a:solidFill>
                <a:srgbClr val="FF00FF"/>
              </a:solidFill>
              <a:latin typeface="Caveat"/>
              <a:ea typeface="Caveat"/>
              <a:cs typeface="Caveat"/>
              <a:sym typeface="Caveat"/>
            </a:endParaRPr>
          </a:p>
          <a:p>
            <a:pPr marL="0" lvl="0" indent="0" algn="l" rtl="0">
              <a:lnSpc>
                <a:spcPct val="115000"/>
              </a:lnSpc>
              <a:spcBef>
                <a:spcPts val="0"/>
              </a:spcBef>
              <a:spcAft>
                <a:spcPts val="0"/>
              </a:spcAft>
              <a:buClr>
                <a:schemeClr val="dk1"/>
              </a:buClr>
              <a:buSzPts val="1100"/>
              <a:buFont typeface="Arial"/>
              <a:buNone/>
            </a:pPr>
            <a:endParaRPr sz="2400">
              <a:solidFill>
                <a:srgbClr val="1F497D"/>
              </a:solidFill>
              <a:latin typeface="Caveat"/>
              <a:ea typeface="Caveat"/>
              <a:cs typeface="Caveat"/>
              <a:sym typeface="Caveat"/>
            </a:endParaRPr>
          </a:p>
        </p:txBody>
      </p:sp>
      <p:sp>
        <p:nvSpPr>
          <p:cNvPr id="358" name="Google Shape;358;p54"/>
          <p:cNvSpPr txBox="1"/>
          <p:nvPr/>
        </p:nvSpPr>
        <p:spPr>
          <a:xfrm>
            <a:off x="605825" y="1570575"/>
            <a:ext cx="3698700" cy="149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i="1">
                <a:solidFill>
                  <a:srgbClr val="0055A4"/>
                </a:solidFill>
                <a:latin typeface="Lexend"/>
                <a:ea typeface="Lexend"/>
                <a:cs typeface="Lexend"/>
                <a:sym typeface="Lexend"/>
              </a:rPr>
              <a:t>Did you know?</a:t>
            </a:r>
            <a:br>
              <a:rPr lang="en-US" sz="1700" b="1" i="1">
                <a:solidFill>
                  <a:srgbClr val="0055A4"/>
                </a:solidFill>
                <a:latin typeface="Lexend"/>
                <a:ea typeface="Lexend"/>
                <a:cs typeface="Lexend"/>
                <a:sym typeface="Lexend"/>
              </a:rPr>
            </a:br>
            <a:br>
              <a:rPr lang="en-US" sz="1700">
                <a:solidFill>
                  <a:srgbClr val="0055A4"/>
                </a:solidFill>
                <a:latin typeface="Lexend ExtraLight"/>
                <a:ea typeface="Lexend ExtraLight"/>
                <a:cs typeface="Lexend ExtraLight"/>
                <a:sym typeface="Lexend ExtraLight"/>
              </a:rPr>
            </a:br>
            <a:r>
              <a:rPr lang="en-US" sz="1700" b="1">
                <a:solidFill>
                  <a:srgbClr val="0055A4"/>
                </a:solidFill>
                <a:latin typeface="Lexend"/>
                <a:ea typeface="Lexend"/>
                <a:cs typeface="Lexend"/>
                <a:sym typeface="Lexend"/>
              </a:rPr>
              <a:t>1. </a:t>
            </a:r>
            <a:r>
              <a:rPr lang="en-US" sz="1700">
                <a:solidFill>
                  <a:srgbClr val="0055A4"/>
                </a:solidFill>
                <a:latin typeface="Lexend ExtraLight"/>
                <a:ea typeface="Lexend ExtraLight"/>
                <a:cs typeface="Lexend ExtraLight"/>
                <a:sym typeface="Lexend ExtraLight"/>
              </a:rPr>
              <a:t>When you sleep, your brain “house cleans”: it gets rid of toxins and keeps the important stuff. </a:t>
            </a:r>
            <a:endParaRPr sz="1700">
              <a:solidFill>
                <a:srgbClr val="0055A4"/>
              </a:solidFill>
              <a:latin typeface="Lexend ExtraLight"/>
              <a:ea typeface="Lexend ExtraLight"/>
              <a:cs typeface="Lexend ExtraLight"/>
              <a:sym typeface="Lexend ExtraLight"/>
            </a:endParaRPr>
          </a:p>
        </p:txBody>
      </p:sp>
      <p:pic>
        <p:nvPicPr>
          <p:cNvPr id="359" name="Google Shape;359;p54"/>
          <p:cNvPicPr preferRelativeResize="0"/>
          <p:nvPr/>
        </p:nvPicPr>
        <p:blipFill rotWithShape="1">
          <a:blip r:embed="rId3">
            <a:alphaModFix/>
          </a:blip>
          <a:srcRect l="17680" t="45214" r="11084"/>
          <a:stretch/>
        </p:blipFill>
        <p:spPr>
          <a:xfrm>
            <a:off x="5192673" y="2609161"/>
            <a:ext cx="3805725" cy="3658838"/>
          </a:xfrm>
          <a:prstGeom prst="rect">
            <a:avLst/>
          </a:prstGeom>
          <a:noFill/>
          <a:ln>
            <a:noFill/>
          </a:ln>
        </p:spPr>
      </p:pic>
      <p:pic>
        <p:nvPicPr>
          <p:cNvPr id="360" name="Google Shape;360;p54"/>
          <p:cNvPicPr preferRelativeResize="0"/>
          <p:nvPr/>
        </p:nvPicPr>
        <p:blipFill rotWithShape="1">
          <a:blip r:embed="rId4">
            <a:alphaModFix/>
          </a:blip>
          <a:srcRect l="36158" t="15058" r="34253" b="44460"/>
          <a:stretch/>
        </p:blipFill>
        <p:spPr>
          <a:xfrm rot="-306043">
            <a:off x="6385857" y="1972683"/>
            <a:ext cx="1883431" cy="169529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67" name="Google Shape;367;p55"/>
          <p:cNvSpPr txBox="1">
            <a:spLocks noGrp="1"/>
          </p:cNvSpPr>
          <p:nvPr>
            <p:ph type="body" idx="1"/>
          </p:nvPr>
        </p:nvSpPr>
        <p:spPr>
          <a:xfrm>
            <a:off x="624975" y="1622775"/>
            <a:ext cx="8406300" cy="24525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15000"/>
              </a:lnSpc>
              <a:spcBef>
                <a:spcPts val="0"/>
              </a:spcBef>
              <a:spcAft>
                <a:spcPts val="0"/>
              </a:spcAft>
              <a:buClr>
                <a:srgbClr val="595959"/>
              </a:buClr>
              <a:buSzPts val="2400"/>
              <a:buFont typeface="Lexend"/>
              <a:buChar char="●"/>
            </a:pPr>
            <a:r>
              <a:rPr lang="en-US" sz="2400" b="1">
                <a:solidFill>
                  <a:srgbClr val="595959"/>
                </a:solidFill>
                <a:latin typeface="Lexend"/>
                <a:ea typeface="Lexend"/>
                <a:cs typeface="Lexend"/>
                <a:sym typeface="Lexend"/>
              </a:rPr>
              <a:t>Allows your body to grow &amp; repair itself</a:t>
            </a:r>
            <a:br>
              <a:rPr lang="en-US" sz="2400" b="1">
                <a:solidFill>
                  <a:srgbClr val="595959"/>
                </a:solidFill>
                <a:latin typeface="Lexend"/>
                <a:ea typeface="Lexend"/>
                <a:cs typeface="Lexend"/>
                <a:sym typeface="Lexend"/>
              </a:rPr>
            </a:br>
            <a:endParaRPr sz="2400" b="1">
              <a:solidFill>
                <a:srgbClr val="595959"/>
              </a:solidFill>
              <a:latin typeface="Lexend"/>
              <a:ea typeface="Lexend"/>
              <a:cs typeface="Lexend"/>
              <a:sym typeface="Lexend"/>
            </a:endParaRPr>
          </a:p>
          <a:p>
            <a:pPr marL="457200" marR="0" lvl="0" indent="-381000" algn="l" rtl="0">
              <a:lnSpc>
                <a:spcPct val="115000"/>
              </a:lnSpc>
              <a:spcBef>
                <a:spcPts val="0"/>
              </a:spcBef>
              <a:spcAft>
                <a:spcPts val="0"/>
              </a:spcAft>
              <a:buClr>
                <a:srgbClr val="595959"/>
              </a:buClr>
              <a:buSzPts val="2400"/>
              <a:buFont typeface="Lexend"/>
              <a:buChar char="●"/>
            </a:pPr>
            <a:r>
              <a:rPr lang="en-US" sz="2400" b="1">
                <a:solidFill>
                  <a:srgbClr val="595959"/>
                </a:solidFill>
                <a:latin typeface="Lexend"/>
                <a:ea typeface="Lexend"/>
                <a:cs typeface="Lexend"/>
                <a:sym typeface="Lexend"/>
              </a:rPr>
              <a:t>Enhances your immune system</a:t>
            </a:r>
            <a:br>
              <a:rPr lang="en-US" sz="2400" b="1">
                <a:solidFill>
                  <a:srgbClr val="595959"/>
                </a:solidFill>
                <a:latin typeface="Lexend"/>
                <a:ea typeface="Lexend"/>
                <a:cs typeface="Lexend"/>
                <a:sym typeface="Lexend"/>
              </a:rPr>
            </a:br>
            <a:endParaRPr sz="2400" b="1">
              <a:solidFill>
                <a:srgbClr val="595959"/>
              </a:solidFill>
              <a:latin typeface="Lexend"/>
              <a:ea typeface="Lexend"/>
              <a:cs typeface="Lexend"/>
              <a:sym typeface="Lexend"/>
            </a:endParaRPr>
          </a:p>
          <a:p>
            <a:pPr marL="457200" marR="0" lvl="0" indent="-381000" algn="l" rtl="0">
              <a:lnSpc>
                <a:spcPct val="115000"/>
              </a:lnSpc>
              <a:spcBef>
                <a:spcPts val="0"/>
              </a:spcBef>
              <a:spcAft>
                <a:spcPts val="0"/>
              </a:spcAft>
              <a:buClr>
                <a:srgbClr val="595959"/>
              </a:buClr>
              <a:buSzPts val="2400"/>
              <a:buFont typeface="Lexend"/>
              <a:buChar char="●"/>
            </a:pPr>
            <a:r>
              <a:rPr lang="en-US" sz="2400" b="1">
                <a:solidFill>
                  <a:srgbClr val="595959"/>
                </a:solidFill>
                <a:latin typeface="Lexend"/>
                <a:ea typeface="Lexend"/>
                <a:cs typeface="Lexend"/>
                <a:sym typeface="Lexend"/>
              </a:rPr>
              <a:t>Promotes attention, memory &amp; learning</a:t>
            </a:r>
            <a:endParaRPr sz="2400" b="1">
              <a:solidFill>
                <a:srgbClr val="595959"/>
              </a:solidFill>
              <a:latin typeface="Lexend"/>
              <a:ea typeface="Lexend"/>
              <a:cs typeface="Lexend"/>
              <a:sym typeface="Lexend"/>
            </a:endParaRPr>
          </a:p>
          <a:p>
            <a:pPr marL="457200" marR="0" lvl="0" indent="0" algn="l" rtl="0">
              <a:lnSpc>
                <a:spcPct val="115000"/>
              </a:lnSpc>
              <a:spcBef>
                <a:spcPts val="0"/>
              </a:spcBef>
              <a:spcAft>
                <a:spcPts val="0"/>
              </a:spcAft>
              <a:buNone/>
            </a:pPr>
            <a:endParaRPr sz="24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None/>
            </a:pPr>
            <a:r>
              <a:rPr lang="en-US" sz="2400">
                <a:solidFill>
                  <a:srgbClr val="595959"/>
                </a:solidFill>
                <a:latin typeface="Lexend ExtraLight"/>
                <a:ea typeface="Lexend ExtraLight"/>
                <a:cs typeface="Lexend ExtraLight"/>
                <a:sym typeface="Lexend ExtraLight"/>
              </a:rPr>
              <a:t>Lack of sleep affects mood, energy, strength and concentration.</a:t>
            </a:r>
            <a:endParaRPr sz="2400">
              <a:solidFill>
                <a:srgbClr val="595959"/>
              </a:solidFill>
              <a:latin typeface="Lexend ExtraLight"/>
              <a:ea typeface="Lexend ExtraLight"/>
              <a:cs typeface="Lexend ExtraLight"/>
              <a:sym typeface="Lexend ExtraLight"/>
            </a:endParaRPr>
          </a:p>
          <a:p>
            <a:pPr marL="342900" lvl="0" indent="-304800" algn="l" rtl="0">
              <a:lnSpc>
                <a:spcPct val="115000"/>
              </a:lnSpc>
              <a:spcBef>
                <a:spcPts val="480"/>
              </a:spcBef>
              <a:spcAft>
                <a:spcPts val="0"/>
              </a:spcAft>
              <a:buSzPts val="600"/>
              <a:buFont typeface="Courier New"/>
              <a:buNone/>
            </a:pPr>
            <a:endParaRPr sz="24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15000"/>
              </a:lnSpc>
              <a:spcBef>
                <a:spcPts val="560"/>
              </a:spcBef>
              <a:spcAft>
                <a:spcPts val="0"/>
              </a:spcAft>
              <a:buClr>
                <a:srgbClr val="595959"/>
              </a:buClr>
              <a:buSzPts val="700"/>
              <a:buFont typeface="Arial"/>
              <a:buNone/>
            </a:pPr>
            <a:endParaRPr sz="2800" i="0" u="none" strike="noStrike" cap="none">
              <a:solidFill>
                <a:srgbClr val="595959"/>
              </a:solidFill>
              <a:latin typeface="Lexend ExtraLight"/>
              <a:ea typeface="Lexend ExtraLight"/>
              <a:cs typeface="Lexend ExtraLight"/>
              <a:sym typeface="Lexend ExtraLight"/>
            </a:endParaRPr>
          </a:p>
        </p:txBody>
      </p:sp>
      <p:sp>
        <p:nvSpPr>
          <p:cNvPr id="368" name="Google Shape;368;p55"/>
          <p:cNvSpPr txBox="1"/>
          <p:nvPr/>
        </p:nvSpPr>
        <p:spPr>
          <a:xfrm>
            <a:off x="378028" y="512800"/>
            <a:ext cx="6871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Sleep: </a:t>
            </a:r>
            <a:r>
              <a:rPr lang="en-US" sz="3000" b="1">
                <a:solidFill>
                  <a:srgbClr val="FFFFFF"/>
                </a:solidFill>
                <a:latin typeface="Lexend"/>
                <a:ea typeface="Lexend"/>
                <a:cs typeface="Lexend"/>
                <a:sym typeface="Lexend"/>
              </a:rPr>
              <a:t>what is it good for?</a:t>
            </a:r>
            <a:endParaRPr b="1">
              <a:latin typeface="Lexend"/>
              <a:ea typeface="Lexend"/>
              <a:cs typeface="Lexend"/>
              <a:sym typeface="Lexend"/>
            </a:endParaRPr>
          </a:p>
        </p:txBody>
      </p:sp>
      <p:sp>
        <p:nvSpPr>
          <p:cNvPr id="369" name="Google Shape;369;p55"/>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70" name="Google Shape;370;p55"/>
          <p:cNvSpPr txBox="1">
            <a:spLocks noGrp="1"/>
          </p:cNvSpPr>
          <p:nvPr>
            <p:ph type="body" idx="1"/>
          </p:nvPr>
        </p:nvSpPr>
        <p:spPr>
          <a:xfrm>
            <a:off x="378025" y="5490875"/>
            <a:ext cx="7655400" cy="864300"/>
          </a:xfrm>
          <a:prstGeom prst="rect">
            <a:avLst/>
          </a:prstGeom>
          <a:solidFill>
            <a:srgbClr val="1F497D"/>
          </a:solidFill>
          <a:ln>
            <a:noFill/>
          </a:ln>
        </p:spPr>
        <p:txBody>
          <a:bodyPr spcFirstLastPara="1" wrap="square" lIns="91425" tIns="45700" rIns="91425" bIns="45700" anchor="t" anchorCtr="0">
            <a:noAutofit/>
          </a:bodyPr>
          <a:lstStyle/>
          <a:p>
            <a:pPr marL="342900" lvl="0" indent="-304800" algn="ctr" rtl="0">
              <a:lnSpc>
                <a:spcPct val="115000"/>
              </a:lnSpc>
              <a:spcBef>
                <a:spcPts val="480"/>
              </a:spcBef>
              <a:spcAft>
                <a:spcPts val="0"/>
              </a:spcAft>
              <a:buSzPts val="600"/>
              <a:buFont typeface="Courier New"/>
              <a:buNone/>
            </a:pPr>
            <a:r>
              <a:rPr lang="en-US" sz="2600">
                <a:solidFill>
                  <a:schemeClr val="lt1"/>
                </a:solidFill>
                <a:latin typeface="Lexend"/>
                <a:ea typeface="Lexend"/>
                <a:cs typeface="Lexend"/>
                <a:sym typeface="Lexend"/>
              </a:rPr>
              <a:t>You need 8-10 hours of sleep each night!</a:t>
            </a:r>
            <a:endParaRPr sz="2600" i="0" u="none" strike="noStrike" cap="none">
              <a:solidFill>
                <a:schemeClr val="lt1"/>
              </a:solidFill>
              <a:latin typeface="Lexend"/>
              <a:ea typeface="Lexend"/>
              <a:cs typeface="Lexend"/>
              <a:sym typeface="Lexend"/>
            </a:endParaRPr>
          </a:p>
          <a:p>
            <a:pPr marL="342900" marR="0" lvl="0" indent="-342900" algn="l" rtl="0">
              <a:lnSpc>
                <a:spcPct val="115000"/>
              </a:lnSpc>
              <a:spcBef>
                <a:spcPts val="560"/>
              </a:spcBef>
              <a:spcAft>
                <a:spcPts val="0"/>
              </a:spcAft>
              <a:buClr>
                <a:srgbClr val="595959"/>
              </a:buClr>
              <a:buSzPts val="700"/>
              <a:buFont typeface="Arial"/>
              <a:buNone/>
            </a:pPr>
            <a:endParaRPr sz="3000" i="0" u="none" strike="noStrike" cap="none">
              <a:solidFill>
                <a:srgbClr val="595959"/>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5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77" name="Google Shape;377;p56"/>
          <p:cNvSpPr txBox="1"/>
          <p:nvPr/>
        </p:nvSpPr>
        <p:spPr>
          <a:xfrm>
            <a:off x="146750" y="512800"/>
            <a:ext cx="866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Want to be better at sports? Go to bed early! </a:t>
            </a:r>
            <a:endParaRPr>
              <a:latin typeface="Lexend Thin"/>
              <a:ea typeface="Lexend Thin"/>
              <a:cs typeface="Lexend Thin"/>
              <a:sym typeface="Lexend Thin"/>
            </a:endParaRPr>
          </a:p>
        </p:txBody>
      </p:sp>
      <p:sp>
        <p:nvSpPr>
          <p:cNvPr id="378" name="Google Shape;378;p56"/>
          <p:cNvSpPr txBox="1"/>
          <p:nvPr/>
        </p:nvSpPr>
        <p:spPr>
          <a:xfrm>
            <a:off x="146756" y="66452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79" name="Google Shape;379;p56"/>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sp>
        <p:nvSpPr>
          <p:cNvPr id="380" name="Google Shape;380;p56"/>
          <p:cNvSpPr txBox="1"/>
          <p:nvPr/>
        </p:nvSpPr>
        <p:spPr>
          <a:xfrm>
            <a:off x="4715675" y="1868125"/>
            <a:ext cx="4193400" cy="3915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700">
                <a:solidFill>
                  <a:srgbClr val="0055A4"/>
                </a:solidFill>
                <a:latin typeface="Lexend ExtraLight"/>
                <a:ea typeface="Lexend ExtraLight"/>
                <a:cs typeface="Lexend ExtraLight"/>
                <a:sym typeface="Lexend ExtraLight"/>
              </a:rPr>
              <a:t>A study of men’s basketball players who extended their sleep to </a:t>
            </a:r>
            <a:r>
              <a:rPr lang="en-US" sz="1700" b="1">
                <a:solidFill>
                  <a:srgbClr val="0055A4"/>
                </a:solidFill>
                <a:latin typeface="Lexend"/>
                <a:ea typeface="Lexend"/>
                <a:cs typeface="Lexend"/>
                <a:sym typeface="Lexend"/>
              </a:rPr>
              <a:t>10 hours a night </a:t>
            </a:r>
            <a:r>
              <a:rPr lang="en-US" sz="1700">
                <a:solidFill>
                  <a:srgbClr val="0055A4"/>
                </a:solidFill>
                <a:latin typeface="Lexend ExtraLight"/>
                <a:ea typeface="Lexend ExtraLight"/>
                <a:cs typeface="Lexend ExtraLight"/>
                <a:sym typeface="Lexend ExtraLight"/>
              </a:rPr>
              <a:t>found several positive outcomes:</a:t>
            </a:r>
            <a:br>
              <a:rPr lang="en-US" sz="1700" b="1">
                <a:solidFill>
                  <a:schemeClr val="dk1"/>
                </a:solidFill>
                <a:latin typeface="Lexend"/>
                <a:ea typeface="Lexend"/>
                <a:cs typeface="Lexend"/>
                <a:sym typeface="Lexend"/>
              </a:rPr>
            </a:br>
            <a:endParaRPr sz="1700" b="1">
              <a:solidFill>
                <a:srgbClr val="0055A4"/>
              </a:solidFill>
              <a:latin typeface="Lexend"/>
              <a:ea typeface="Lexend"/>
              <a:cs typeface="Lexend"/>
              <a:sym typeface="Lexend"/>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 players ran faster in both half-court and full-court sprints. </a:t>
            </a:r>
            <a:br>
              <a:rPr lang="en-US" sz="1700">
                <a:solidFill>
                  <a:srgbClr val="0055A4"/>
                </a:solidFill>
                <a:latin typeface="Lexend ExtraLight"/>
                <a:ea typeface="Lexend ExtraLight"/>
                <a:cs typeface="Lexend ExtraLight"/>
                <a:sym typeface="Lexend ExtraLight"/>
              </a:rPr>
            </a:br>
            <a:endParaRPr sz="1700">
              <a:solidFill>
                <a:srgbClr val="0055A4"/>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Their shooting improved by at least 10%. </a:t>
            </a:r>
            <a:br>
              <a:rPr lang="en-US" sz="1700">
                <a:solidFill>
                  <a:srgbClr val="0055A4"/>
                </a:solidFill>
                <a:latin typeface="Lexend ExtraLight"/>
                <a:ea typeface="Lexend ExtraLight"/>
                <a:cs typeface="Lexend ExtraLight"/>
                <a:sym typeface="Lexend ExtraLight"/>
              </a:rPr>
            </a:br>
            <a:endParaRPr sz="1700">
              <a:solidFill>
                <a:srgbClr val="0055A4"/>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 athletes reported feeling better physically and mentally.</a:t>
            </a:r>
            <a:endParaRPr sz="1800">
              <a:solidFill>
                <a:srgbClr val="0055A4"/>
              </a:solidFill>
              <a:latin typeface="Lexend ExtraLight"/>
              <a:ea typeface="Lexend ExtraLight"/>
              <a:cs typeface="Lexend ExtraLight"/>
              <a:sym typeface="Lexend ExtraLight"/>
            </a:endParaRPr>
          </a:p>
        </p:txBody>
      </p:sp>
      <p:cxnSp>
        <p:nvCxnSpPr>
          <p:cNvPr id="381" name="Google Shape;381;p56"/>
          <p:cNvCxnSpPr/>
          <p:nvPr/>
        </p:nvCxnSpPr>
        <p:spPr>
          <a:xfrm>
            <a:off x="4480000" y="1321538"/>
            <a:ext cx="13800" cy="5286000"/>
          </a:xfrm>
          <a:prstGeom prst="straightConnector1">
            <a:avLst/>
          </a:prstGeom>
          <a:noFill/>
          <a:ln w="9525" cap="flat" cmpd="sng">
            <a:solidFill>
              <a:schemeClr val="dk2"/>
            </a:solidFill>
            <a:prstDash val="solid"/>
            <a:round/>
            <a:headEnd type="none" w="med" len="med"/>
            <a:tailEnd type="none" w="med" len="med"/>
          </a:ln>
        </p:spPr>
      </p:cxnSp>
      <p:sp>
        <p:nvSpPr>
          <p:cNvPr id="382" name="Google Shape;382;p56"/>
          <p:cNvSpPr txBox="1"/>
          <p:nvPr/>
        </p:nvSpPr>
        <p:spPr>
          <a:xfrm>
            <a:off x="5685275" y="1334688"/>
            <a:ext cx="2254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solidFill>
                  <a:srgbClr val="0055A4"/>
                </a:solidFill>
                <a:latin typeface="Lexend ExtraBold"/>
                <a:ea typeface="Lexend ExtraBold"/>
                <a:cs typeface="Lexend ExtraBold"/>
                <a:sym typeface="Lexend ExtraBold"/>
              </a:rPr>
              <a:t>10 Hours of Sleep</a:t>
            </a:r>
            <a:endParaRPr sz="1700">
              <a:solidFill>
                <a:srgbClr val="0055A4"/>
              </a:solidFill>
              <a:latin typeface="Lexend ExtraBold"/>
              <a:ea typeface="Lexend ExtraBold"/>
              <a:cs typeface="Lexend ExtraBold"/>
              <a:sym typeface="Lexend ExtraBold"/>
            </a:endParaRPr>
          </a:p>
        </p:txBody>
      </p:sp>
      <p:sp>
        <p:nvSpPr>
          <p:cNvPr id="383" name="Google Shape;383;p56"/>
          <p:cNvSpPr txBox="1"/>
          <p:nvPr/>
        </p:nvSpPr>
        <p:spPr>
          <a:xfrm>
            <a:off x="236475" y="1981188"/>
            <a:ext cx="4117500" cy="47157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120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Athletes were slower.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Exhausted faster.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Delayed reaction time</a:t>
            </a:r>
            <a:r>
              <a:rPr lang="en-US" sz="1700">
                <a:solidFill>
                  <a:schemeClr val="dk1"/>
                </a:solidFill>
                <a:uFill>
                  <a:noFill/>
                </a:uFill>
                <a:latin typeface="Lexend ExtraLight"/>
                <a:ea typeface="Lexend ExtraLight"/>
                <a:cs typeface="Lexend ExtraLight"/>
                <a:sym typeface="Lexend ExtraLight"/>
                <a:hlinkClick r:id="rId3">
                  <a:extLst>
                    <a:ext uri="{A12FA001-AC4F-418D-AE19-62706E023703}">
                      <ahyp:hlinkClr xmlns:ahyp="http://schemas.microsoft.com/office/drawing/2018/hyperlinkcolor" val="tx"/>
                    </a:ext>
                  </a:extLst>
                </a:hlinkClick>
              </a:rPr>
              <a:t> </a:t>
            </a:r>
            <a:r>
              <a:rPr lang="en-US" sz="1700">
                <a:solidFill>
                  <a:schemeClr val="dk1"/>
                </a:solidFill>
                <a:latin typeface="Lexend ExtraLight"/>
                <a:ea typeface="Lexend ExtraLight"/>
                <a:cs typeface="Lexend ExtraLight"/>
                <a:sym typeface="Lexend ExtraLight"/>
              </a:rPr>
              <a:t>in male athletes.</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Difficulty learning and decision making.</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Research of middle and high school athletes revealed that a lack of sleep is associated with increased injury.</a:t>
            </a:r>
            <a:endParaRPr sz="1700">
              <a:solidFill>
                <a:schemeClr val="dk1"/>
              </a:solidFill>
              <a:latin typeface="Lexend ExtraLight"/>
              <a:ea typeface="Lexend ExtraLight"/>
              <a:cs typeface="Lexend ExtraLight"/>
              <a:sym typeface="Lexend ExtraLight"/>
            </a:endParaRPr>
          </a:p>
          <a:p>
            <a:pPr marL="0" lvl="0" indent="0" algn="l" rtl="0">
              <a:spcBef>
                <a:spcPts val="1200"/>
              </a:spcBef>
              <a:spcAft>
                <a:spcPts val="0"/>
              </a:spcAft>
              <a:buNone/>
            </a:pPr>
            <a:endParaRPr/>
          </a:p>
        </p:txBody>
      </p:sp>
      <p:sp>
        <p:nvSpPr>
          <p:cNvPr id="384" name="Google Shape;384;p56"/>
          <p:cNvSpPr txBox="1"/>
          <p:nvPr/>
        </p:nvSpPr>
        <p:spPr>
          <a:xfrm>
            <a:off x="1399275" y="1334688"/>
            <a:ext cx="20088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latin typeface="Lexend ExtraBold"/>
                <a:ea typeface="Lexend ExtraBold"/>
                <a:cs typeface="Lexend ExtraBold"/>
                <a:sym typeface="Lexend ExtraBold"/>
              </a:rPr>
              <a:t>Sleep-deprived</a:t>
            </a:r>
            <a:endParaRPr sz="1700">
              <a:latin typeface="Lexend ExtraBold"/>
              <a:ea typeface="Lexend ExtraBold"/>
              <a:cs typeface="Lexend ExtraBold"/>
              <a:sym typeface="Lexend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91" name="Google Shape;391;p57"/>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Sleep </a:t>
            </a:r>
            <a:endParaRPr>
              <a:latin typeface="Lexend Thin"/>
              <a:ea typeface="Lexend Thin"/>
              <a:cs typeface="Lexend Thin"/>
              <a:sym typeface="Lexend Thin"/>
            </a:endParaRPr>
          </a:p>
        </p:txBody>
      </p:sp>
      <p:sp>
        <p:nvSpPr>
          <p:cNvPr id="392" name="Google Shape;392;p57"/>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93" name="Google Shape;393;p57"/>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sp>
        <p:nvSpPr>
          <p:cNvPr id="394" name="Google Shape;394;p57"/>
          <p:cNvSpPr txBox="1"/>
          <p:nvPr/>
        </p:nvSpPr>
        <p:spPr>
          <a:xfrm>
            <a:off x="340950" y="1854863"/>
            <a:ext cx="8462100" cy="3948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b="1">
                <a:solidFill>
                  <a:srgbClr val="1F497D"/>
                </a:solidFill>
                <a:latin typeface="Calibri"/>
                <a:ea typeface="Calibri"/>
                <a:cs typeface="Calibri"/>
                <a:sym typeface="Calibri"/>
              </a:rPr>
              <a:t>YIKES! </a:t>
            </a:r>
            <a:br>
              <a:rPr lang="en-US" sz="3000" b="1">
                <a:solidFill>
                  <a:srgbClr val="1F497D"/>
                </a:solidFill>
                <a:latin typeface="Calibri"/>
                <a:ea typeface="Calibri"/>
                <a:cs typeface="Calibri"/>
                <a:sym typeface="Calibri"/>
              </a:rPr>
            </a:br>
            <a:br>
              <a:rPr lang="en-US" sz="3200">
                <a:solidFill>
                  <a:srgbClr val="1F497D"/>
                </a:solidFill>
                <a:latin typeface="Calibri"/>
                <a:ea typeface="Calibri"/>
                <a:cs typeface="Calibri"/>
                <a:sym typeface="Calibri"/>
              </a:rPr>
            </a:br>
            <a:r>
              <a:rPr lang="en-US" sz="3000">
                <a:solidFill>
                  <a:srgbClr val="1F497D"/>
                </a:solidFill>
                <a:latin typeface="Lexend ExtraLight"/>
                <a:ea typeface="Lexend ExtraLight"/>
                <a:cs typeface="Lexend ExtraLight"/>
                <a:sym typeface="Lexend ExtraLight"/>
              </a:rPr>
              <a:t>According to researchers,</a:t>
            </a:r>
            <a:br>
              <a:rPr lang="en-US" sz="2900">
                <a:solidFill>
                  <a:srgbClr val="1F497D"/>
                </a:solidFill>
                <a:latin typeface="Calibri"/>
                <a:ea typeface="Calibri"/>
                <a:cs typeface="Calibri"/>
                <a:sym typeface="Calibri"/>
              </a:rPr>
            </a:br>
            <a:r>
              <a:rPr lang="en-US" sz="4700" b="1">
                <a:solidFill>
                  <a:srgbClr val="FF9900"/>
                </a:solidFill>
                <a:latin typeface="Calibri"/>
                <a:ea typeface="Calibri"/>
                <a:cs typeface="Calibri"/>
                <a:sym typeface="Calibri"/>
              </a:rPr>
              <a:t>70% of students are not </a:t>
            </a:r>
            <a:br>
              <a:rPr lang="en-US" sz="4700" b="1">
                <a:solidFill>
                  <a:srgbClr val="FF9900"/>
                </a:solidFill>
                <a:latin typeface="Calibri"/>
                <a:ea typeface="Calibri"/>
                <a:cs typeface="Calibri"/>
                <a:sym typeface="Calibri"/>
              </a:rPr>
            </a:br>
            <a:r>
              <a:rPr lang="en-US" sz="4700" b="1">
                <a:solidFill>
                  <a:srgbClr val="FF9900"/>
                </a:solidFill>
                <a:latin typeface="Calibri"/>
                <a:ea typeface="Calibri"/>
                <a:cs typeface="Calibri"/>
                <a:sym typeface="Calibri"/>
              </a:rPr>
              <a:t>getting enough </a:t>
            </a:r>
            <a:r>
              <a:rPr lang="en-US" sz="4800" b="1">
                <a:solidFill>
                  <a:srgbClr val="FF9900"/>
                </a:solidFill>
                <a:latin typeface="Calibri"/>
                <a:ea typeface="Calibri"/>
                <a:cs typeface="Calibri"/>
                <a:sym typeface="Calibri"/>
              </a:rPr>
              <a:t>sleep </a:t>
            </a:r>
            <a:br>
              <a:rPr lang="en-US" sz="4800" b="1">
                <a:solidFill>
                  <a:srgbClr val="1F497D"/>
                </a:solidFill>
                <a:latin typeface="Calibri"/>
                <a:ea typeface="Calibri"/>
                <a:cs typeface="Calibri"/>
                <a:sym typeface="Calibri"/>
              </a:rPr>
            </a:br>
            <a:r>
              <a:rPr lang="en-US" sz="3000">
                <a:solidFill>
                  <a:srgbClr val="1F497D"/>
                </a:solidFill>
                <a:latin typeface="Lexend ExtraLight"/>
                <a:ea typeface="Lexend ExtraLight"/>
                <a:cs typeface="Lexend ExtraLight"/>
                <a:sym typeface="Lexend ExtraLight"/>
              </a:rPr>
              <a:t>on a regular basis.</a:t>
            </a:r>
            <a:endParaRPr sz="3000">
              <a:solidFill>
                <a:srgbClr val="1F497D"/>
              </a:solidFill>
              <a:latin typeface="Lexend ExtraLight"/>
              <a:ea typeface="Lexend ExtraLight"/>
              <a:cs typeface="Lexend ExtraLight"/>
              <a:sym typeface="Lexend Extra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5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01" name="Google Shape;401;p58"/>
          <p:cNvSpPr txBox="1">
            <a:spLocks noGrp="1"/>
          </p:cNvSpPr>
          <p:nvPr>
            <p:ph type="body" idx="1"/>
          </p:nvPr>
        </p:nvSpPr>
        <p:spPr>
          <a:xfrm>
            <a:off x="762338" y="1931775"/>
            <a:ext cx="3757800" cy="43989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8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Allows us to connect with loved ones.</a:t>
            </a:r>
            <a:br>
              <a:rPr lang="en-US" sz="2200">
                <a:solidFill>
                  <a:srgbClr val="666666"/>
                </a:solidFill>
                <a:latin typeface="Lexend ExtraLight"/>
                <a:ea typeface="Lexend ExtraLight"/>
                <a:cs typeface="Lexend ExtraLight"/>
                <a:sym typeface="Lexend ExtraLight"/>
              </a:rPr>
            </a:br>
            <a:endParaRPr sz="2200">
              <a:solidFill>
                <a:srgbClr val="666666"/>
              </a:solidFill>
              <a:latin typeface="Lexend ExtraLight"/>
              <a:ea typeface="Lexend ExtraLight"/>
              <a:cs typeface="Lexend ExtraLight"/>
              <a:sym typeface="Lexend ExtraLight"/>
            </a:endParaRPr>
          </a:p>
          <a:p>
            <a:pPr marL="457200" marR="0" lvl="0" indent="-368300" algn="l" rtl="0">
              <a:lnSpc>
                <a:spcPct val="100000"/>
              </a:lnSpc>
              <a:spcBef>
                <a:spcPts val="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Allows us to have fun together.</a:t>
            </a:r>
            <a:endParaRPr sz="22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200">
              <a:solidFill>
                <a:srgbClr val="666666"/>
              </a:solidFill>
              <a:latin typeface="Lexend ExtraLight"/>
              <a:ea typeface="Lexend ExtraLight"/>
              <a:cs typeface="Lexend ExtraLight"/>
              <a:sym typeface="Lexend ExtraLight"/>
            </a:endParaRPr>
          </a:p>
          <a:p>
            <a:pPr marL="457200" marR="0" lvl="0" indent="-368300" algn="l" rtl="0">
              <a:lnSpc>
                <a:spcPct val="100000"/>
              </a:lnSpc>
              <a:spcBef>
                <a:spcPts val="48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Allows us to reach out for help.</a:t>
            </a:r>
            <a:br>
              <a:rPr lang="en-US" sz="2200">
                <a:solidFill>
                  <a:srgbClr val="666666"/>
                </a:solidFill>
                <a:latin typeface="Lexend ExtraLight"/>
                <a:ea typeface="Lexend ExtraLight"/>
                <a:cs typeface="Lexend ExtraLight"/>
                <a:sym typeface="Lexend ExtraLight"/>
              </a:rPr>
            </a:br>
            <a:endParaRPr sz="2200">
              <a:solidFill>
                <a:srgbClr val="666666"/>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666666"/>
              </a:buClr>
              <a:buSzPts val="2600"/>
              <a:buFont typeface="Lexend ExtraLight"/>
              <a:buChar char="❏"/>
            </a:pPr>
            <a:r>
              <a:rPr lang="en-US" sz="2200">
                <a:solidFill>
                  <a:srgbClr val="666666"/>
                </a:solidFill>
                <a:latin typeface="Lexend ExtraLight"/>
                <a:ea typeface="Lexend ExtraLight"/>
                <a:cs typeface="Lexend ExtraLight"/>
                <a:sym typeface="Lexend ExtraLight"/>
              </a:rPr>
              <a:t>Allows us to learn in a way we wouldn’t have been able to do before.</a:t>
            </a:r>
            <a:endParaRPr sz="2200">
              <a:solidFill>
                <a:srgbClr val="666666"/>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2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200" b="0" i="0" u="none" strike="noStrike" cap="none">
              <a:solidFill>
                <a:srgbClr val="595959"/>
              </a:solidFill>
              <a:latin typeface="Calibri"/>
              <a:ea typeface="Calibri"/>
              <a:cs typeface="Calibri"/>
              <a:sym typeface="Calibri"/>
            </a:endParaRPr>
          </a:p>
        </p:txBody>
      </p:sp>
      <p:sp>
        <p:nvSpPr>
          <p:cNvPr id="402" name="Google Shape;402;p5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03" name="Google Shape;403;p58"/>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Positives 👍</a:t>
            </a:r>
            <a:endParaRPr sz="3000" i="0" u="none" strike="noStrike" cap="none">
              <a:solidFill>
                <a:srgbClr val="FFFFFF"/>
              </a:solidFill>
              <a:latin typeface="Lexend Thin"/>
              <a:ea typeface="Lexend Thin"/>
              <a:cs typeface="Lexend Thin"/>
              <a:sym typeface="Lexend Thin"/>
            </a:endParaRPr>
          </a:p>
        </p:txBody>
      </p:sp>
      <p:sp>
        <p:nvSpPr>
          <p:cNvPr id="404" name="Google Shape;404;p5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05" name="Google Shape;405;p58"/>
          <p:cNvPicPr preferRelativeResize="0"/>
          <p:nvPr/>
        </p:nvPicPr>
        <p:blipFill>
          <a:blip r:embed="rId3">
            <a:alphaModFix/>
          </a:blip>
          <a:stretch>
            <a:fillRect/>
          </a:stretch>
        </p:blipFill>
        <p:spPr>
          <a:xfrm>
            <a:off x="6156125" y="2144875"/>
            <a:ext cx="2225525" cy="3925950"/>
          </a:xfrm>
          <a:prstGeom prst="rect">
            <a:avLst/>
          </a:prstGeom>
          <a:noFill/>
          <a:ln>
            <a:noFill/>
          </a:ln>
        </p:spPr>
      </p:pic>
      <p:cxnSp>
        <p:nvCxnSpPr>
          <p:cNvPr id="406" name="Google Shape;406;p58"/>
          <p:cNvCxnSpPr/>
          <p:nvPr/>
        </p:nvCxnSpPr>
        <p:spPr>
          <a:xfrm>
            <a:off x="5029888" y="1335813"/>
            <a:ext cx="13800" cy="5286000"/>
          </a:xfrm>
          <a:prstGeom prst="straightConnector1">
            <a:avLst/>
          </a:prstGeom>
          <a:noFill/>
          <a:ln w="9525" cap="flat" cmpd="sng">
            <a:solidFill>
              <a:schemeClr val="dk2"/>
            </a:solidFill>
            <a:prstDash val="solid"/>
            <a:round/>
            <a:headEnd type="none" w="med" len="med"/>
            <a:tailEnd type="none" w="med" len="med"/>
          </a:ln>
        </p:spPr>
      </p:cxnSp>
      <p:sp>
        <p:nvSpPr>
          <p:cNvPr id="407" name="Google Shape;407;p58"/>
          <p:cNvSpPr txBox="1"/>
          <p:nvPr/>
        </p:nvSpPr>
        <p:spPr>
          <a:xfrm>
            <a:off x="1625402" y="1335825"/>
            <a:ext cx="1132800" cy="5850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2600" b="1">
                <a:solidFill>
                  <a:srgbClr val="666666"/>
                </a:solidFill>
                <a:latin typeface="Lexend"/>
                <a:ea typeface="Lexend"/>
                <a:cs typeface="Lexend"/>
                <a:sym typeface="Lexend"/>
              </a:rPr>
              <a:t>Pros</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4" name="Google Shape;414;p5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15" name="Google Shape;415;p59"/>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Negatives 👎</a:t>
            </a:r>
            <a:endParaRPr sz="3000" i="0" u="none" strike="noStrike" cap="none">
              <a:solidFill>
                <a:srgbClr val="FFFFFF"/>
              </a:solidFill>
              <a:latin typeface="Lexend Thin"/>
              <a:ea typeface="Lexend Thin"/>
              <a:cs typeface="Lexend Thin"/>
              <a:sym typeface="Lexend Thin"/>
            </a:endParaRPr>
          </a:p>
        </p:txBody>
      </p:sp>
      <p:sp>
        <p:nvSpPr>
          <p:cNvPr id="416" name="Google Shape;416;p5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17" name="Google Shape;417;p59"/>
          <p:cNvSpPr txBox="1">
            <a:spLocks noGrp="1"/>
          </p:cNvSpPr>
          <p:nvPr>
            <p:ph type="body" idx="1"/>
          </p:nvPr>
        </p:nvSpPr>
        <p:spPr>
          <a:xfrm>
            <a:off x="762338" y="2236575"/>
            <a:ext cx="3757800" cy="43989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48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Distraction from the world around us</a:t>
            </a:r>
            <a:br>
              <a:rPr lang="en-US" sz="2200">
                <a:solidFill>
                  <a:srgbClr val="666666"/>
                </a:solidFill>
                <a:latin typeface="Lexend ExtraLight"/>
                <a:ea typeface="Lexend ExtraLight"/>
                <a:cs typeface="Lexend ExtraLight"/>
                <a:sym typeface="Lexend ExtraLight"/>
              </a:rPr>
            </a:br>
            <a:endParaRPr sz="2200">
              <a:solidFill>
                <a:srgbClr val="666666"/>
              </a:solidFill>
              <a:latin typeface="Lexend ExtraLight"/>
              <a:ea typeface="Lexend ExtraLight"/>
              <a:cs typeface="Lexend ExtraLight"/>
              <a:sym typeface="Lexend ExtraLight"/>
            </a:endParaRPr>
          </a:p>
          <a:p>
            <a:pPr marL="457200" marR="0" lvl="0" indent="-368300" algn="l" rtl="0">
              <a:lnSpc>
                <a:spcPct val="100000"/>
              </a:lnSpc>
              <a:spcBef>
                <a:spcPts val="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Technology/Gaming addiction</a:t>
            </a:r>
            <a:endParaRPr sz="22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200">
              <a:solidFill>
                <a:srgbClr val="666666"/>
              </a:solidFill>
              <a:latin typeface="Lexend ExtraLight"/>
              <a:ea typeface="Lexend ExtraLight"/>
              <a:cs typeface="Lexend ExtraLight"/>
              <a:sym typeface="Lexend ExtraLight"/>
            </a:endParaRPr>
          </a:p>
          <a:p>
            <a:pPr marL="457200" marR="0" lvl="0" indent="-368300" algn="l" rtl="0">
              <a:lnSpc>
                <a:spcPct val="100000"/>
              </a:lnSpc>
              <a:spcBef>
                <a:spcPts val="480"/>
              </a:spcBef>
              <a:spcAft>
                <a:spcPts val="0"/>
              </a:spcAft>
              <a:buClr>
                <a:srgbClr val="666666"/>
              </a:buClr>
              <a:buSzPts val="2200"/>
              <a:buFont typeface="Lexend ExtraLight"/>
              <a:buChar char="❏"/>
            </a:pPr>
            <a:r>
              <a:rPr lang="en-US" sz="2200">
                <a:solidFill>
                  <a:srgbClr val="666666"/>
                </a:solidFill>
                <a:latin typeface="Lexend ExtraLight"/>
                <a:ea typeface="Lexend ExtraLight"/>
                <a:cs typeface="Lexend ExtraLight"/>
                <a:sym typeface="Lexend ExtraLight"/>
              </a:rPr>
              <a:t>Skipping meals/sleep</a:t>
            </a:r>
            <a:br>
              <a:rPr lang="en-US" sz="2200">
                <a:solidFill>
                  <a:srgbClr val="666666"/>
                </a:solidFill>
                <a:latin typeface="Lexend ExtraLight"/>
                <a:ea typeface="Lexend ExtraLight"/>
                <a:cs typeface="Lexend ExtraLight"/>
                <a:sym typeface="Lexend ExtraLight"/>
              </a:rPr>
            </a:br>
            <a:endParaRPr sz="2200">
              <a:solidFill>
                <a:srgbClr val="666666"/>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666666"/>
              </a:buClr>
              <a:buSzPts val="2600"/>
              <a:buFont typeface="Lexend ExtraLight"/>
              <a:buChar char="❏"/>
            </a:pPr>
            <a:r>
              <a:rPr lang="en-US" sz="2200">
                <a:solidFill>
                  <a:srgbClr val="666666"/>
                </a:solidFill>
                <a:latin typeface="Lexend ExtraLight"/>
                <a:ea typeface="Lexend ExtraLight"/>
                <a:cs typeface="Lexend ExtraLight"/>
                <a:sym typeface="Lexend ExtraLight"/>
              </a:rPr>
              <a:t>Watching porn</a:t>
            </a:r>
            <a:endParaRPr sz="2200">
              <a:solidFill>
                <a:srgbClr val="666666"/>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2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200" b="0" i="0" u="none" strike="noStrike" cap="none">
              <a:solidFill>
                <a:srgbClr val="595959"/>
              </a:solidFill>
              <a:latin typeface="Calibri"/>
              <a:ea typeface="Calibri"/>
              <a:cs typeface="Calibri"/>
              <a:sym typeface="Calibri"/>
            </a:endParaRPr>
          </a:p>
        </p:txBody>
      </p:sp>
      <p:pic>
        <p:nvPicPr>
          <p:cNvPr id="418" name="Google Shape;418;p59"/>
          <p:cNvPicPr preferRelativeResize="0"/>
          <p:nvPr/>
        </p:nvPicPr>
        <p:blipFill>
          <a:blip r:embed="rId3">
            <a:alphaModFix/>
          </a:blip>
          <a:stretch>
            <a:fillRect/>
          </a:stretch>
        </p:blipFill>
        <p:spPr>
          <a:xfrm>
            <a:off x="6022075" y="1873613"/>
            <a:ext cx="2493634" cy="4398900"/>
          </a:xfrm>
          <a:prstGeom prst="rect">
            <a:avLst/>
          </a:prstGeom>
          <a:noFill/>
          <a:ln>
            <a:noFill/>
          </a:ln>
        </p:spPr>
      </p:pic>
      <p:cxnSp>
        <p:nvCxnSpPr>
          <p:cNvPr id="419" name="Google Shape;419;p59"/>
          <p:cNvCxnSpPr/>
          <p:nvPr/>
        </p:nvCxnSpPr>
        <p:spPr>
          <a:xfrm>
            <a:off x="5029888" y="1335813"/>
            <a:ext cx="13800" cy="5286000"/>
          </a:xfrm>
          <a:prstGeom prst="straightConnector1">
            <a:avLst/>
          </a:prstGeom>
          <a:noFill/>
          <a:ln w="9525" cap="flat" cmpd="sng">
            <a:solidFill>
              <a:schemeClr val="dk2"/>
            </a:solidFill>
            <a:prstDash val="solid"/>
            <a:round/>
            <a:headEnd type="none" w="med" len="med"/>
            <a:tailEnd type="none" w="med" len="med"/>
          </a:ln>
        </p:spPr>
      </p:cxnSp>
      <p:sp>
        <p:nvSpPr>
          <p:cNvPr id="420" name="Google Shape;420;p59"/>
          <p:cNvSpPr txBox="1"/>
          <p:nvPr/>
        </p:nvSpPr>
        <p:spPr>
          <a:xfrm>
            <a:off x="1371325" y="1408213"/>
            <a:ext cx="3045600" cy="5850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2600" b="1">
                <a:solidFill>
                  <a:srgbClr val="666666"/>
                </a:solidFill>
                <a:latin typeface="Lexend"/>
                <a:ea typeface="Lexend"/>
                <a:cs typeface="Lexend"/>
                <a:sym typeface="Lexend"/>
              </a:rPr>
              <a:t>Cons</a:t>
            </a:r>
            <a:endParaRPr b="1"/>
          </a:p>
        </p:txBody>
      </p:sp>
      <p:sp>
        <p:nvSpPr>
          <p:cNvPr id="421" name="Google Shape;421;p59"/>
          <p:cNvSpPr/>
          <p:nvPr/>
        </p:nvSpPr>
        <p:spPr>
          <a:xfrm>
            <a:off x="6587298" y="3298775"/>
            <a:ext cx="1363200" cy="1224600"/>
          </a:xfrm>
          <a:prstGeom prst="triangle">
            <a:avLst>
              <a:gd name="adj" fmla="val 50000"/>
            </a:avLst>
          </a:prstGeom>
          <a:solidFill>
            <a:srgbClr val="FFDE00"/>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2" name="Google Shape;422;p59"/>
          <p:cNvSpPr txBox="1"/>
          <p:nvPr/>
        </p:nvSpPr>
        <p:spPr>
          <a:xfrm>
            <a:off x="7082449" y="3596925"/>
            <a:ext cx="372900" cy="7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5200">
                <a:solidFill>
                  <a:srgbClr val="FFFFFF"/>
                </a:solidFill>
              </a:rPr>
              <a:t>!</a:t>
            </a:r>
            <a:endParaRPr sz="52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p60"/>
          <p:cNvPicPr preferRelativeResize="0"/>
          <p:nvPr/>
        </p:nvPicPr>
        <p:blipFill rotWithShape="1">
          <a:blip r:embed="rId3">
            <a:alphaModFix/>
          </a:blip>
          <a:srcRect l="18032"/>
          <a:stretch/>
        </p:blipFill>
        <p:spPr>
          <a:xfrm flipH="1">
            <a:off x="5424751" y="1181587"/>
            <a:ext cx="3733774" cy="5190079"/>
          </a:xfrm>
          <a:prstGeom prst="rect">
            <a:avLst/>
          </a:prstGeom>
          <a:noFill/>
          <a:ln>
            <a:noFill/>
          </a:ln>
        </p:spPr>
      </p:pic>
      <p:sp>
        <p:nvSpPr>
          <p:cNvPr id="428" name="Google Shape;428;p6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29" name="Google Shape;429;p60"/>
          <p:cNvSpPr txBox="1"/>
          <p:nvPr/>
        </p:nvSpPr>
        <p:spPr>
          <a:xfrm>
            <a:off x="2352475" y="2146163"/>
            <a:ext cx="4298700" cy="1229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600"/>
              <a:buFont typeface="Calibri"/>
              <a:buNone/>
            </a:pPr>
            <a:r>
              <a:rPr lang="en-US" sz="2300" b="1">
                <a:solidFill>
                  <a:schemeClr val="dk2"/>
                </a:solidFill>
                <a:highlight>
                  <a:srgbClr val="F3F3F3"/>
                </a:highlight>
                <a:latin typeface="Lexend"/>
                <a:ea typeface="Lexend"/>
                <a:cs typeface="Lexend"/>
                <a:sym typeface="Lexend"/>
              </a:rPr>
              <a:t>Don’t Let Your Devices </a:t>
            </a:r>
            <a:br>
              <a:rPr lang="en-US" sz="2300" b="1">
                <a:solidFill>
                  <a:schemeClr val="dk2"/>
                </a:solidFill>
                <a:highlight>
                  <a:srgbClr val="F3F3F3"/>
                </a:highlight>
                <a:latin typeface="Lexend"/>
                <a:ea typeface="Lexend"/>
                <a:cs typeface="Lexend"/>
                <a:sym typeface="Lexend"/>
              </a:rPr>
            </a:br>
            <a:r>
              <a:rPr lang="en-US" sz="2300" b="1">
                <a:solidFill>
                  <a:schemeClr val="dk2"/>
                </a:solidFill>
                <a:highlight>
                  <a:srgbClr val="F3F3F3"/>
                </a:highlight>
                <a:latin typeface="Lexend"/>
                <a:ea typeface="Lexend"/>
                <a:cs typeface="Lexend"/>
                <a:sym typeface="Lexend"/>
              </a:rPr>
              <a:t>Take Charge of You. </a:t>
            </a:r>
            <a:br>
              <a:rPr lang="en-US" sz="1300" b="1">
                <a:solidFill>
                  <a:srgbClr val="757AA8"/>
                </a:solidFill>
                <a:latin typeface="Lexend"/>
                <a:ea typeface="Lexend"/>
                <a:cs typeface="Lexend"/>
                <a:sym typeface="Lexend"/>
              </a:rPr>
            </a:br>
            <a:endParaRPr sz="1300" b="1">
              <a:solidFill>
                <a:srgbClr val="636463"/>
              </a:solidFill>
              <a:latin typeface="Lexend"/>
              <a:ea typeface="Lexend"/>
              <a:cs typeface="Lexend"/>
              <a:sym typeface="Lexend"/>
            </a:endParaRPr>
          </a:p>
        </p:txBody>
      </p:sp>
      <p:sp>
        <p:nvSpPr>
          <p:cNvPr id="430" name="Google Shape;430;p6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31" name="Google Shape;431;p60"/>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Who’s the boss?</a:t>
            </a:r>
            <a:endParaRPr sz="3000" i="0" u="none" strike="noStrike" cap="none">
              <a:solidFill>
                <a:srgbClr val="FFFFFF"/>
              </a:solidFill>
              <a:latin typeface="Lexend Thin"/>
              <a:ea typeface="Lexend Thin"/>
              <a:cs typeface="Lexend Thin"/>
              <a:sym typeface="Lexend Thin"/>
            </a:endParaRPr>
          </a:p>
        </p:txBody>
      </p:sp>
      <p:sp>
        <p:nvSpPr>
          <p:cNvPr id="432" name="Google Shape;432;p6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33" name="Google Shape;433;p60"/>
          <p:cNvSpPr txBox="1"/>
          <p:nvPr/>
        </p:nvSpPr>
        <p:spPr>
          <a:xfrm>
            <a:off x="2672125" y="3006550"/>
            <a:ext cx="3559800" cy="184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800">
              <a:solidFill>
                <a:schemeClr val="dk2"/>
              </a:solidFill>
              <a:highlight>
                <a:srgbClr val="F3F3F3"/>
              </a:highlight>
              <a:latin typeface="Lexend Thin"/>
              <a:ea typeface="Lexend Thin"/>
              <a:cs typeface="Lexend Thin"/>
              <a:sym typeface="Lexend Thin"/>
            </a:endParaRPr>
          </a:p>
          <a:p>
            <a:pPr marL="0" lvl="0" indent="0" algn="ctr" rtl="0">
              <a:spcBef>
                <a:spcPts val="0"/>
              </a:spcBef>
              <a:spcAft>
                <a:spcPts val="0"/>
              </a:spcAft>
              <a:buNone/>
            </a:pPr>
            <a:r>
              <a:rPr lang="en-US" sz="1800" b="1">
                <a:solidFill>
                  <a:schemeClr val="dk2"/>
                </a:solidFill>
                <a:highlight>
                  <a:srgbClr val="F3F3F3"/>
                </a:highlight>
                <a:latin typeface="Lexend"/>
                <a:ea typeface="Lexend"/>
                <a:cs typeface="Lexend"/>
                <a:sym typeface="Lexend"/>
              </a:rPr>
              <a:t>TAKE CHARGE OF YOUR DEVICES </a:t>
            </a:r>
            <a:br>
              <a:rPr lang="en-US" sz="1800" b="1">
                <a:solidFill>
                  <a:schemeClr val="dk2"/>
                </a:solidFill>
                <a:highlight>
                  <a:srgbClr val="F3F3F3"/>
                </a:highlight>
                <a:latin typeface="Lexend"/>
                <a:ea typeface="Lexend"/>
                <a:cs typeface="Lexend"/>
                <a:sym typeface="Lexend"/>
              </a:rPr>
            </a:br>
            <a:r>
              <a:rPr lang="en-US" sz="1800" b="1">
                <a:solidFill>
                  <a:schemeClr val="dk2"/>
                </a:solidFill>
                <a:highlight>
                  <a:srgbClr val="F3F3F3"/>
                </a:highlight>
                <a:latin typeface="Lexend"/>
                <a:ea typeface="Lexend"/>
                <a:cs typeface="Lexend"/>
                <a:sym typeface="Lexend"/>
              </a:rPr>
              <a:t>by talking to a trusted adult about a plan to limit screen time.</a:t>
            </a:r>
            <a:endParaRPr sz="600" b="1"/>
          </a:p>
        </p:txBody>
      </p:sp>
      <p:sp>
        <p:nvSpPr>
          <p:cNvPr id="434" name="Google Shape;434;p60"/>
          <p:cNvSpPr txBox="1"/>
          <p:nvPr/>
        </p:nvSpPr>
        <p:spPr>
          <a:xfrm>
            <a:off x="0" y="61460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35" name="Google Shape;435;p60"/>
          <p:cNvPicPr preferRelativeResize="0"/>
          <p:nvPr/>
        </p:nvPicPr>
        <p:blipFill>
          <a:blip r:embed="rId4">
            <a:alphaModFix/>
          </a:blip>
          <a:stretch>
            <a:fillRect/>
          </a:stretch>
        </p:blipFill>
        <p:spPr>
          <a:xfrm>
            <a:off x="146050" y="1950400"/>
            <a:ext cx="2493634" cy="4398900"/>
          </a:xfrm>
          <a:prstGeom prst="rect">
            <a:avLst/>
          </a:prstGeom>
          <a:noFill/>
          <a:ln>
            <a:noFill/>
          </a:ln>
        </p:spPr>
      </p:pic>
      <p:sp>
        <p:nvSpPr>
          <p:cNvPr id="436" name="Google Shape;436;p60"/>
          <p:cNvSpPr/>
          <p:nvPr/>
        </p:nvSpPr>
        <p:spPr>
          <a:xfrm>
            <a:off x="711273" y="3375562"/>
            <a:ext cx="1363200" cy="1224600"/>
          </a:xfrm>
          <a:prstGeom prst="triangle">
            <a:avLst>
              <a:gd name="adj" fmla="val 50000"/>
            </a:avLst>
          </a:prstGeom>
          <a:solidFill>
            <a:srgbClr val="FFDE00"/>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7" name="Google Shape;437;p60"/>
          <p:cNvSpPr txBox="1"/>
          <p:nvPr/>
        </p:nvSpPr>
        <p:spPr>
          <a:xfrm>
            <a:off x="1206424" y="3673713"/>
            <a:ext cx="372900" cy="76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5200">
                <a:solidFill>
                  <a:srgbClr val="FFFFFF"/>
                </a:solidFill>
              </a:rPr>
              <a:t>!</a:t>
            </a:r>
            <a:endParaRPr sz="52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44" name="Google Shape;444;p61"/>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Sleep Hygiene </a:t>
            </a:r>
            <a:endParaRPr>
              <a:latin typeface="Lexend Thin"/>
              <a:ea typeface="Lexend Thin"/>
              <a:cs typeface="Lexend Thin"/>
              <a:sym typeface="Lexend Thin"/>
            </a:endParaRPr>
          </a:p>
        </p:txBody>
      </p:sp>
      <p:sp>
        <p:nvSpPr>
          <p:cNvPr id="445" name="Google Shape;445;p61"/>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46" name="Google Shape;446;p61"/>
          <p:cNvSpPr txBox="1"/>
          <p:nvPr/>
        </p:nvSpPr>
        <p:spPr>
          <a:xfrm>
            <a:off x="2824725" y="19705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cxnSp>
        <p:nvCxnSpPr>
          <p:cNvPr id="447" name="Google Shape;447;p61"/>
          <p:cNvCxnSpPr/>
          <p:nvPr/>
        </p:nvCxnSpPr>
        <p:spPr>
          <a:xfrm>
            <a:off x="6096253" y="5295050"/>
            <a:ext cx="9600" cy="858000"/>
          </a:xfrm>
          <a:prstGeom prst="straightConnector1">
            <a:avLst/>
          </a:prstGeom>
          <a:noFill/>
          <a:ln w="28575" cap="flat" cmpd="sng">
            <a:solidFill>
              <a:schemeClr val="dk2"/>
            </a:solidFill>
            <a:prstDash val="solid"/>
            <a:round/>
            <a:headEnd type="none" w="med" len="med"/>
            <a:tailEnd type="none" w="med" len="med"/>
          </a:ln>
        </p:spPr>
      </p:cxnSp>
      <p:sp>
        <p:nvSpPr>
          <p:cNvPr id="448" name="Google Shape;448;p61"/>
          <p:cNvSpPr/>
          <p:nvPr/>
        </p:nvSpPr>
        <p:spPr>
          <a:xfrm>
            <a:off x="5965224" y="5471275"/>
            <a:ext cx="2025600" cy="486900"/>
          </a:xfrm>
          <a:prstGeom prst="cube">
            <a:avLst>
              <a:gd name="adj" fmla="val 25000"/>
            </a:avLst>
          </a:prstGeom>
          <a:solidFill>
            <a:srgbClr val="CFE2F3"/>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49" name="Google Shape;449;p61"/>
          <p:cNvCxnSpPr/>
          <p:nvPr/>
        </p:nvCxnSpPr>
        <p:spPr>
          <a:xfrm flipH="1">
            <a:off x="5973448" y="5356775"/>
            <a:ext cx="1800" cy="917100"/>
          </a:xfrm>
          <a:prstGeom prst="straightConnector1">
            <a:avLst/>
          </a:prstGeom>
          <a:noFill/>
          <a:ln w="28575" cap="flat" cmpd="sng">
            <a:solidFill>
              <a:schemeClr val="dk2"/>
            </a:solidFill>
            <a:prstDash val="solid"/>
            <a:round/>
            <a:headEnd type="none" w="med" len="med"/>
            <a:tailEnd type="none" w="med" len="med"/>
          </a:ln>
        </p:spPr>
      </p:cxnSp>
      <p:cxnSp>
        <p:nvCxnSpPr>
          <p:cNvPr id="450" name="Google Shape;450;p61"/>
          <p:cNvCxnSpPr/>
          <p:nvPr/>
        </p:nvCxnSpPr>
        <p:spPr>
          <a:xfrm>
            <a:off x="7998172" y="5116800"/>
            <a:ext cx="0" cy="1052100"/>
          </a:xfrm>
          <a:prstGeom prst="straightConnector1">
            <a:avLst/>
          </a:prstGeom>
          <a:noFill/>
          <a:ln w="38100" cap="flat" cmpd="sng">
            <a:solidFill>
              <a:schemeClr val="dk2"/>
            </a:solidFill>
            <a:prstDash val="solid"/>
            <a:round/>
            <a:headEnd type="none" w="med" len="med"/>
            <a:tailEnd type="none" w="med" len="med"/>
          </a:ln>
        </p:spPr>
      </p:cxnSp>
      <p:cxnSp>
        <p:nvCxnSpPr>
          <p:cNvPr id="451" name="Google Shape;451;p61"/>
          <p:cNvCxnSpPr>
            <a:stCxn id="448" idx="5"/>
            <a:endCxn id="448" idx="4"/>
          </p:cNvCxnSpPr>
          <p:nvPr/>
        </p:nvCxnSpPr>
        <p:spPr>
          <a:xfrm flipH="1">
            <a:off x="7869024" y="5653863"/>
            <a:ext cx="121800" cy="121800"/>
          </a:xfrm>
          <a:prstGeom prst="straightConnector1">
            <a:avLst/>
          </a:prstGeom>
          <a:noFill/>
          <a:ln w="38100" cap="flat" cmpd="sng">
            <a:solidFill>
              <a:schemeClr val="dk2"/>
            </a:solidFill>
            <a:prstDash val="solid"/>
            <a:round/>
            <a:headEnd type="none" w="med" len="med"/>
            <a:tailEnd type="none" w="med" len="med"/>
          </a:ln>
        </p:spPr>
      </p:cxnSp>
      <p:cxnSp>
        <p:nvCxnSpPr>
          <p:cNvPr id="452" name="Google Shape;452;p61"/>
          <p:cNvCxnSpPr/>
          <p:nvPr/>
        </p:nvCxnSpPr>
        <p:spPr>
          <a:xfrm flipH="1">
            <a:off x="7858033" y="5409638"/>
            <a:ext cx="128400" cy="121800"/>
          </a:xfrm>
          <a:prstGeom prst="straightConnector1">
            <a:avLst/>
          </a:prstGeom>
          <a:noFill/>
          <a:ln w="38100" cap="flat" cmpd="sng">
            <a:solidFill>
              <a:schemeClr val="dk2"/>
            </a:solidFill>
            <a:prstDash val="solid"/>
            <a:round/>
            <a:headEnd type="none" w="med" len="med"/>
            <a:tailEnd type="none" w="med" len="med"/>
          </a:ln>
        </p:spPr>
      </p:cxnSp>
      <p:cxnSp>
        <p:nvCxnSpPr>
          <p:cNvPr id="453" name="Google Shape;453;p61"/>
          <p:cNvCxnSpPr/>
          <p:nvPr/>
        </p:nvCxnSpPr>
        <p:spPr>
          <a:xfrm flipH="1">
            <a:off x="7858033" y="5234963"/>
            <a:ext cx="128400" cy="121800"/>
          </a:xfrm>
          <a:prstGeom prst="straightConnector1">
            <a:avLst/>
          </a:prstGeom>
          <a:noFill/>
          <a:ln w="38100" cap="flat" cmpd="sng">
            <a:solidFill>
              <a:schemeClr val="dk2"/>
            </a:solidFill>
            <a:prstDash val="solid"/>
            <a:round/>
            <a:headEnd type="none" w="med" len="med"/>
            <a:tailEnd type="none" w="med" len="med"/>
          </a:ln>
        </p:spPr>
      </p:cxnSp>
      <p:cxnSp>
        <p:nvCxnSpPr>
          <p:cNvPr id="454" name="Google Shape;454;p61"/>
          <p:cNvCxnSpPr/>
          <p:nvPr/>
        </p:nvCxnSpPr>
        <p:spPr>
          <a:xfrm flipH="1">
            <a:off x="5973472" y="5409638"/>
            <a:ext cx="128400" cy="121800"/>
          </a:xfrm>
          <a:prstGeom prst="straightConnector1">
            <a:avLst/>
          </a:prstGeom>
          <a:noFill/>
          <a:ln w="38100" cap="flat" cmpd="sng">
            <a:solidFill>
              <a:schemeClr val="dk2"/>
            </a:solidFill>
            <a:prstDash val="solid"/>
            <a:round/>
            <a:headEnd type="none" w="med" len="med"/>
            <a:tailEnd type="none" w="med" len="med"/>
          </a:ln>
        </p:spPr>
      </p:cxnSp>
      <p:pic>
        <p:nvPicPr>
          <p:cNvPr id="455" name="Google Shape;455;p61"/>
          <p:cNvPicPr preferRelativeResize="0"/>
          <p:nvPr/>
        </p:nvPicPr>
        <p:blipFill rotWithShape="1">
          <a:blip r:embed="rId3">
            <a:alphaModFix/>
          </a:blip>
          <a:srcRect r="35571"/>
          <a:stretch/>
        </p:blipFill>
        <p:spPr>
          <a:xfrm>
            <a:off x="7283925" y="3894146"/>
            <a:ext cx="798602" cy="783779"/>
          </a:xfrm>
          <a:prstGeom prst="rect">
            <a:avLst/>
          </a:prstGeom>
          <a:noFill/>
          <a:ln>
            <a:noFill/>
          </a:ln>
        </p:spPr>
      </p:pic>
      <p:sp>
        <p:nvSpPr>
          <p:cNvPr id="456" name="Google Shape;456;p61"/>
          <p:cNvSpPr/>
          <p:nvPr/>
        </p:nvSpPr>
        <p:spPr>
          <a:xfrm>
            <a:off x="7183600" y="3675599"/>
            <a:ext cx="996600" cy="1179000"/>
          </a:xfrm>
          <a:prstGeom prst="bevel">
            <a:avLst>
              <a:gd name="adj" fmla="val 125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7" name="Google Shape;457;p61"/>
          <p:cNvSpPr/>
          <p:nvPr/>
        </p:nvSpPr>
        <p:spPr>
          <a:xfrm>
            <a:off x="7566375" y="5119750"/>
            <a:ext cx="431676" cy="414072"/>
          </a:xfrm>
          <a:prstGeom prst="cloud">
            <a:avLst/>
          </a:prstGeom>
          <a:solidFill>
            <a:srgbClr val="F2F2F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58" name="Google Shape;458;p61"/>
          <p:cNvCxnSpPr/>
          <p:nvPr/>
        </p:nvCxnSpPr>
        <p:spPr>
          <a:xfrm>
            <a:off x="7841105" y="5203488"/>
            <a:ext cx="5100" cy="1065300"/>
          </a:xfrm>
          <a:prstGeom prst="straightConnector1">
            <a:avLst/>
          </a:prstGeom>
          <a:noFill/>
          <a:ln w="38100" cap="flat" cmpd="sng">
            <a:solidFill>
              <a:schemeClr val="dk2"/>
            </a:solidFill>
            <a:prstDash val="solid"/>
            <a:round/>
            <a:headEnd type="none" w="med" len="med"/>
            <a:tailEnd type="none" w="med" len="med"/>
          </a:ln>
        </p:spPr>
      </p:cxnSp>
      <p:sp>
        <p:nvSpPr>
          <p:cNvPr id="459" name="Google Shape;459;p61"/>
          <p:cNvSpPr txBox="1"/>
          <p:nvPr/>
        </p:nvSpPr>
        <p:spPr>
          <a:xfrm>
            <a:off x="429550" y="1744100"/>
            <a:ext cx="7557000" cy="346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70707"/>
                </a:solidFill>
                <a:highlight>
                  <a:srgbClr val="FFFFFF"/>
                </a:highlight>
                <a:latin typeface="Lexend ExtraLight"/>
                <a:ea typeface="Lexend ExtraLight"/>
                <a:cs typeface="Lexend ExtraLight"/>
                <a:sym typeface="Lexend ExtraLight"/>
              </a:rPr>
              <a:t>Practicing good</a:t>
            </a:r>
            <a:r>
              <a:rPr lang="en-US" sz="2000">
                <a:solidFill>
                  <a:srgbClr val="070707"/>
                </a:solidFill>
                <a:highlight>
                  <a:srgbClr val="FFFFFF"/>
                </a:highlight>
                <a:latin typeface="Lexend"/>
                <a:ea typeface="Lexend"/>
                <a:cs typeface="Lexend"/>
                <a:sym typeface="Lexend"/>
              </a:rPr>
              <a:t> </a:t>
            </a:r>
            <a:r>
              <a:rPr lang="en-US" sz="2200" b="1">
                <a:solidFill>
                  <a:srgbClr val="070707"/>
                </a:solidFill>
                <a:highlight>
                  <a:srgbClr val="FFFFFF"/>
                </a:highlight>
                <a:latin typeface="Lexend"/>
                <a:ea typeface="Lexend"/>
                <a:cs typeface="Lexend"/>
                <a:sym typeface="Lexend"/>
              </a:rPr>
              <a:t>sleep hygiene means: </a:t>
            </a:r>
            <a:br>
              <a:rPr lang="en-US" sz="2000" b="1">
                <a:solidFill>
                  <a:srgbClr val="070707"/>
                </a:solidFill>
                <a:highlight>
                  <a:srgbClr val="FFFFFF"/>
                </a:highlight>
                <a:latin typeface="Lexend"/>
                <a:ea typeface="Lexend"/>
                <a:cs typeface="Lexend"/>
                <a:sym typeface="Lexend"/>
              </a:rPr>
            </a:br>
            <a:br>
              <a:rPr lang="en-US" sz="2000" b="1">
                <a:solidFill>
                  <a:srgbClr val="070707"/>
                </a:solidFill>
                <a:highlight>
                  <a:srgbClr val="FFFFFF"/>
                </a:highlight>
                <a:latin typeface="Lexend"/>
                <a:ea typeface="Lexend"/>
                <a:cs typeface="Lexend"/>
                <a:sym typeface="Lexend"/>
              </a:rPr>
            </a:br>
            <a:endParaRPr sz="2000">
              <a:solidFill>
                <a:srgbClr val="070707"/>
              </a:solidFill>
              <a:highlight>
                <a:srgbClr val="FFFFFF"/>
              </a:highlight>
              <a:latin typeface="Lexend"/>
              <a:ea typeface="Lexend"/>
              <a:cs typeface="Lexend"/>
              <a:sym typeface="Lexend"/>
            </a:endParaRPr>
          </a:p>
          <a:p>
            <a:pPr marL="457200" lvl="0" indent="-355600" algn="l" rtl="0">
              <a:spcBef>
                <a:spcPts val="0"/>
              </a:spcBef>
              <a:spcAft>
                <a:spcPts val="0"/>
              </a:spcAft>
              <a:buClr>
                <a:srgbClr val="81B9FF"/>
              </a:buClr>
              <a:buSzPts val="2000"/>
              <a:buFont typeface="Lexend Light"/>
              <a:buChar char="★"/>
            </a:pPr>
            <a:r>
              <a:rPr lang="en-US" sz="2000">
                <a:solidFill>
                  <a:srgbClr val="070707"/>
                </a:solidFill>
                <a:highlight>
                  <a:srgbClr val="FFFFFF"/>
                </a:highlight>
                <a:latin typeface="Lexend Light"/>
                <a:ea typeface="Lexend Light"/>
                <a:cs typeface="Lexend Light"/>
                <a:sym typeface="Lexend Light"/>
              </a:rPr>
              <a:t>put away screens/your phone 30-60 minutes before bed</a:t>
            </a:r>
            <a:br>
              <a:rPr lang="en-US" sz="2000">
                <a:solidFill>
                  <a:srgbClr val="070707"/>
                </a:solidFill>
                <a:highlight>
                  <a:srgbClr val="FFFFFF"/>
                </a:highlight>
                <a:latin typeface="Lexend Light"/>
                <a:ea typeface="Lexend Light"/>
                <a:cs typeface="Lexend Light"/>
                <a:sym typeface="Lexend Light"/>
              </a:rPr>
            </a:br>
            <a:endParaRPr sz="2000">
              <a:solidFill>
                <a:srgbClr val="070707"/>
              </a:solidFill>
              <a:highlight>
                <a:srgbClr val="FFFFFF"/>
              </a:highlight>
              <a:latin typeface="Lexend Light"/>
              <a:ea typeface="Lexend Light"/>
              <a:cs typeface="Lexend Light"/>
              <a:sym typeface="Lexend Light"/>
            </a:endParaRPr>
          </a:p>
          <a:p>
            <a:pPr marL="457200" lvl="0" indent="-355600" algn="l" rtl="0">
              <a:spcBef>
                <a:spcPts val="0"/>
              </a:spcBef>
              <a:spcAft>
                <a:spcPts val="0"/>
              </a:spcAft>
              <a:buClr>
                <a:srgbClr val="81B9FF"/>
              </a:buClr>
              <a:buSzPts val="2000"/>
              <a:buFont typeface="Lexend Light"/>
              <a:buChar char="★"/>
            </a:pPr>
            <a:r>
              <a:rPr lang="en-US" sz="2000">
                <a:solidFill>
                  <a:srgbClr val="070707"/>
                </a:solidFill>
                <a:highlight>
                  <a:srgbClr val="FFFFFF"/>
                </a:highlight>
                <a:latin typeface="Lexend Light"/>
                <a:ea typeface="Lexend Light"/>
                <a:cs typeface="Lexend Light"/>
                <a:sym typeface="Lexend Light"/>
              </a:rPr>
              <a:t>don’t drink beverages with caffeine </a:t>
            </a:r>
            <a:br>
              <a:rPr lang="en-US" sz="2000">
                <a:solidFill>
                  <a:srgbClr val="070707"/>
                </a:solidFill>
                <a:highlight>
                  <a:srgbClr val="FFFFFF"/>
                </a:highlight>
                <a:latin typeface="Lexend Light"/>
                <a:ea typeface="Lexend Light"/>
                <a:cs typeface="Lexend Light"/>
                <a:sym typeface="Lexend Light"/>
              </a:rPr>
            </a:br>
            <a:endParaRPr sz="2000">
              <a:solidFill>
                <a:srgbClr val="070707"/>
              </a:solidFill>
              <a:highlight>
                <a:srgbClr val="FFFFFF"/>
              </a:highlight>
              <a:latin typeface="Lexend Light"/>
              <a:ea typeface="Lexend Light"/>
              <a:cs typeface="Lexend Light"/>
              <a:sym typeface="Lexend Light"/>
            </a:endParaRPr>
          </a:p>
          <a:p>
            <a:pPr marL="457200" lvl="0" indent="-355600" algn="l" rtl="0">
              <a:spcBef>
                <a:spcPts val="0"/>
              </a:spcBef>
              <a:spcAft>
                <a:spcPts val="0"/>
              </a:spcAft>
              <a:buClr>
                <a:srgbClr val="81B9FF"/>
              </a:buClr>
              <a:buSzPts val="2000"/>
              <a:buFont typeface="Lexend Light"/>
              <a:buChar char="★"/>
            </a:pPr>
            <a:r>
              <a:rPr lang="en-US" sz="2000">
                <a:solidFill>
                  <a:srgbClr val="070707"/>
                </a:solidFill>
                <a:highlight>
                  <a:srgbClr val="FFFFFF"/>
                </a:highlight>
                <a:latin typeface="Lexend Light"/>
                <a:ea typeface="Lexend Light"/>
                <a:cs typeface="Lexend Light"/>
                <a:sym typeface="Lexend Light"/>
              </a:rPr>
              <a:t>keep your bedroom cool, quiet and dark</a:t>
            </a:r>
            <a:endParaRPr sz="2000">
              <a:solidFill>
                <a:srgbClr val="070707"/>
              </a:solidFill>
              <a:highlight>
                <a:srgbClr val="FFFFFF"/>
              </a:highlight>
              <a:latin typeface="Lexend Light"/>
              <a:ea typeface="Lexend Light"/>
              <a:cs typeface="Lexend Light"/>
              <a:sym typeface="Lexend Light"/>
            </a:endParaRPr>
          </a:p>
          <a:p>
            <a:pPr marL="0" lvl="0" indent="0" algn="l" rtl="0">
              <a:spcBef>
                <a:spcPts val="0"/>
              </a:spcBef>
              <a:spcAft>
                <a:spcPts val="0"/>
              </a:spcAft>
              <a:buClr>
                <a:schemeClr val="dk1"/>
              </a:buClr>
              <a:buSzPts val="1100"/>
              <a:buFont typeface="Arial"/>
              <a:buNone/>
            </a:pPr>
            <a:r>
              <a:rPr lang="en-US" sz="1300">
                <a:solidFill>
                  <a:srgbClr val="070707"/>
                </a:solidFill>
                <a:highlight>
                  <a:srgbClr val="FFFFFF"/>
                </a:highlight>
                <a:latin typeface="Lexend Light"/>
                <a:ea typeface="Lexend Light"/>
                <a:cs typeface="Lexend Light"/>
                <a:sym typeface="Lexend Light"/>
              </a:rPr>
              <a:t> </a:t>
            </a:r>
            <a:endParaRPr sz="1300">
              <a:solidFill>
                <a:srgbClr val="0055A4"/>
              </a:solidFill>
              <a:latin typeface="Lexend Light"/>
              <a:ea typeface="Lexend Light"/>
              <a:cs typeface="Lexend Light"/>
              <a:sym typeface="Lexend Light"/>
            </a:endParaRPr>
          </a:p>
          <a:p>
            <a:pPr marL="0" lvl="0" indent="0" algn="l" rtl="0">
              <a:spcBef>
                <a:spcPts val="0"/>
              </a:spcBef>
              <a:spcAft>
                <a:spcPts val="0"/>
              </a:spcAft>
              <a:buNone/>
            </a:pPr>
            <a:endParaRPr>
              <a:latin typeface="Lexend ExtraBold"/>
              <a:ea typeface="Lexend ExtraBold"/>
              <a:cs typeface="Lexend ExtraBold"/>
              <a:sym typeface="Lexend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66" name="Google Shape;466;p62"/>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Health and Technology Checklist</a:t>
            </a:r>
            <a:endParaRPr>
              <a:latin typeface="Lexend Thin"/>
              <a:ea typeface="Lexend Thin"/>
              <a:cs typeface="Lexend Thin"/>
              <a:sym typeface="Lexend Thin"/>
            </a:endParaRPr>
          </a:p>
        </p:txBody>
      </p:sp>
      <p:sp>
        <p:nvSpPr>
          <p:cNvPr id="467" name="Google Shape;467;p62"/>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68" name="Google Shape;468;p62"/>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pic>
        <p:nvPicPr>
          <p:cNvPr id="469" name="Google Shape;469;p62"/>
          <p:cNvPicPr preferRelativeResize="0"/>
          <p:nvPr/>
        </p:nvPicPr>
        <p:blipFill>
          <a:blip r:embed="rId3">
            <a:alphaModFix/>
          </a:blip>
          <a:stretch>
            <a:fillRect/>
          </a:stretch>
        </p:blipFill>
        <p:spPr>
          <a:xfrm>
            <a:off x="1296025" y="1431750"/>
            <a:ext cx="6551951" cy="50611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6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76" name="Google Shape;476;p63"/>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Brain Break!</a:t>
            </a:r>
            <a:endParaRPr>
              <a:latin typeface="Lexend Thin"/>
              <a:ea typeface="Lexend Thin"/>
              <a:cs typeface="Lexend Thin"/>
              <a:sym typeface="Lexend Thin"/>
            </a:endParaRPr>
          </a:p>
        </p:txBody>
      </p:sp>
      <p:sp>
        <p:nvSpPr>
          <p:cNvPr id="477" name="Google Shape;477;p63"/>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78" name="Google Shape;478;p63"/>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pic>
        <p:nvPicPr>
          <p:cNvPr id="479" name="Google Shape;479;p63"/>
          <p:cNvPicPr preferRelativeResize="0"/>
          <p:nvPr/>
        </p:nvPicPr>
        <p:blipFill>
          <a:blip r:embed="rId3">
            <a:alphaModFix/>
          </a:blip>
          <a:stretch>
            <a:fillRect/>
          </a:stretch>
        </p:blipFill>
        <p:spPr>
          <a:xfrm>
            <a:off x="4268038" y="1282775"/>
            <a:ext cx="4280377" cy="5388350"/>
          </a:xfrm>
          <a:prstGeom prst="rect">
            <a:avLst/>
          </a:prstGeom>
          <a:noFill/>
          <a:ln>
            <a:noFill/>
          </a:ln>
        </p:spPr>
      </p:pic>
      <p:sp>
        <p:nvSpPr>
          <p:cNvPr id="480" name="Google Shape;480;p63"/>
          <p:cNvSpPr txBox="1"/>
          <p:nvPr/>
        </p:nvSpPr>
        <p:spPr>
          <a:xfrm rot="-302924">
            <a:off x="556018" y="1885160"/>
            <a:ext cx="3289663" cy="163535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latin typeface="Caveat"/>
                <a:ea typeface="Caveat"/>
                <a:cs typeface="Caveat"/>
                <a:sym typeface="Caveat"/>
              </a:rPr>
              <a:t>Walk around the room and ask different people questions as you try to get </a:t>
            </a:r>
            <a:br>
              <a:rPr lang="en-US" sz="2400">
                <a:latin typeface="Caveat"/>
                <a:ea typeface="Caveat"/>
                <a:cs typeface="Caveat"/>
                <a:sym typeface="Caveat"/>
              </a:rPr>
            </a:br>
            <a:r>
              <a:rPr lang="en-US" sz="2800" b="1">
                <a:solidFill>
                  <a:srgbClr val="0000FF"/>
                </a:solidFill>
                <a:latin typeface="Caveat"/>
                <a:ea typeface="Caveat"/>
                <a:cs typeface="Caveat"/>
                <a:sym typeface="Caveat"/>
              </a:rPr>
              <a:t>five squares in a row</a:t>
            </a:r>
            <a:r>
              <a:rPr lang="en-US" sz="2400">
                <a:latin typeface="Caveat"/>
                <a:ea typeface="Caveat"/>
                <a:cs typeface="Caveat"/>
                <a:sym typeface="Caveat"/>
              </a:rPr>
              <a:t> on </a:t>
            </a:r>
            <a:br>
              <a:rPr lang="en-US" sz="2400">
                <a:latin typeface="Caveat"/>
                <a:ea typeface="Caveat"/>
                <a:cs typeface="Caveat"/>
                <a:sym typeface="Caveat"/>
              </a:rPr>
            </a:br>
            <a:r>
              <a:rPr lang="en-US" sz="2400">
                <a:latin typeface="Caveat"/>
                <a:ea typeface="Caveat"/>
                <a:cs typeface="Caveat"/>
                <a:sym typeface="Caveat"/>
              </a:rPr>
              <a:t>your  bingo card!</a:t>
            </a:r>
            <a:endParaRPr sz="2400">
              <a:latin typeface="Caveat"/>
              <a:ea typeface="Caveat"/>
              <a:cs typeface="Caveat"/>
              <a:sym typeface="Caveat"/>
            </a:endParaRPr>
          </a:p>
        </p:txBody>
      </p:sp>
      <p:cxnSp>
        <p:nvCxnSpPr>
          <p:cNvPr id="481" name="Google Shape;481;p63"/>
          <p:cNvCxnSpPr/>
          <p:nvPr/>
        </p:nvCxnSpPr>
        <p:spPr>
          <a:xfrm flipH="1">
            <a:off x="7915025" y="2858550"/>
            <a:ext cx="14100" cy="3324900"/>
          </a:xfrm>
          <a:prstGeom prst="straightConnector1">
            <a:avLst/>
          </a:prstGeom>
          <a:noFill/>
          <a:ln w="76200" cap="flat" cmpd="sng">
            <a:solidFill>
              <a:srgbClr val="0000FF"/>
            </a:solidFill>
            <a:prstDash val="solid"/>
            <a:round/>
            <a:headEnd type="none" w="med" len="med"/>
            <a:tailEnd type="none" w="med" len="med"/>
          </a:ln>
        </p:spPr>
      </p:cxnSp>
      <p:cxnSp>
        <p:nvCxnSpPr>
          <p:cNvPr id="482" name="Google Shape;482;p63"/>
          <p:cNvCxnSpPr/>
          <p:nvPr/>
        </p:nvCxnSpPr>
        <p:spPr>
          <a:xfrm>
            <a:off x="4743575" y="2907350"/>
            <a:ext cx="3561300" cy="3324600"/>
          </a:xfrm>
          <a:prstGeom prst="straightConnector1">
            <a:avLst/>
          </a:prstGeom>
          <a:noFill/>
          <a:ln w="76200" cap="flat" cmpd="sng">
            <a:solidFill>
              <a:srgbClr val="0000FF"/>
            </a:solidFill>
            <a:prstDash val="solid"/>
            <a:round/>
            <a:headEnd type="none" w="med" len="med"/>
            <a:tailEnd type="none" w="med" len="med"/>
          </a:ln>
        </p:spPr>
      </p:cxnSp>
      <p:cxnSp>
        <p:nvCxnSpPr>
          <p:cNvPr id="483" name="Google Shape;483;p63"/>
          <p:cNvCxnSpPr/>
          <p:nvPr/>
        </p:nvCxnSpPr>
        <p:spPr>
          <a:xfrm rot="10800000">
            <a:off x="4715975" y="3797625"/>
            <a:ext cx="3533100" cy="0"/>
          </a:xfrm>
          <a:prstGeom prst="straightConnector1">
            <a:avLst/>
          </a:prstGeom>
          <a:noFill/>
          <a:ln w="76200" cap="flat" cmpd="sng">
            <a:solidFill>
              <a:srgbClr val="0000FF"/>
            </a:solidFill>
            <a:prstDash val="solid"/>
            <a:round/>
            <a:headEnd type="none" w="med" len="med"/>
            <a:tailEnd type="non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87"/>
        <p:cNvGrpSpPr/>
        <p:nvPr/>
      </p:nvGrpSpPr>
      <p:grpSpPr>
        <a:xfrm>
          <a:off x="0" y="0"/>
          <a:ext cx="0" cy="0"/>
          <a:chOff x="0" y="0"/>
          <a:chExt cx="0" cy="0"/>
        </a:xfrm>
      </p:grpSpPr>
      <p:sp>
        <p:nvSpPr>
          <p:cNvPr id="488" name="Google Shape;488;p6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89" name="Google Shape;489;p64"/>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90" name="Google Shape;490;p64"/>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91" name="Google Shape;491;p6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492" name="Google Shape;492;p6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2195</Words>
  <Application>Microsoft Office PowerPoint</Application>
  <PresentationFormat>On-screen Show (4:3)</PresentationFormat>
  <Paragraphs>170</Paragraphs>
  <Slides>17</Slides>
  <Notes>17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17</vt:i4>
      </vt:variant>
    </vt:vector>
  </HeadingPairs>
  <TitlesOfParts>
    <vt:vector size="33" baseType="lpstr">
      <vt:lpstr>Calibri</vt:lpstr>
      <vt:lpstr>Open Sans</vt:lpstr>
      <vt:lpstr>Lexend ExtraBold</vt:lpstr>
      <vt:lpstr>Lexend Light</vt:lpstr>
      <vt:lpstr>Lexend Thin</vt:lpstr>
      <vt:lpstr>Helvetica Neue</vt:lpstr>
      <vt:lpstr>Courier New</vt:lpstr>
      <vt:lpstr>Lexend Medium</vt:lpstr>
      <vt:lpstr>Roboto</vt:lpstr>
      <vt:lpstr>Lexend</vt:lpstr>
      <vt:lpstr>Arial</vt:lpstr>
      <vt:lpstr>Comfortaa</vt:lpstr>
      <vt:lpstr>Caveat</vt:lpstr>
      <vt:lpstr>Lexend ExtraLight</vt:lpstr>
      <vt:lpstr>1_femmtrial</vt:lpstr>
      <vt:lpstr>4_FEMM Powerpoint_VER02</vt:lpstr>
      <vt:lpstr>Grade 7</vt:lpstr>
      <vt:lpstr>PowerPoint Presentation</vt:lpstr>
      <vt:lpstr>The Three Pillars of Health</vt:lpstr>
      <vt:lpstr>PowerPoint Presentation</vt:lpstr>
      <vt:lpstr>Exercise is for every part of your body</vt:lpstr>
      <vt:lpstr>Your body needs 60 minutes!</vt:lpstr>
      <vt:lpstr>Sleep is for every part of the 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2024-11-19T14:49:26Z</dcterms:modified>
</cp:coreProperties>
</file>