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8" r:id="rId1"/>
    <p:sldMasterId id="2147483749" r:id="rId2"/>
    <p:sldMasterId id="2147483750" r:id="rId3"/>
    <p:sldMasterId id="2147483751" r:id="rId4"/>
    <p:sldMasterId id="2147483752" r:id="rId5"/>
  </p:sldMasterIdLst>
  <p:notesMasterIdLst>
    <p:notesMasterId r:id="rId2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9144000" cy="6858000" type="screen4x3"/>
  <p:notesSz cx="6858000" cy="9144000"/>
  <p:embeddedFontLst>
    <p:embeddedFont>
      <p:font typeface="Annie Use Your Telescope" panose="02000000000000000000" pitchFamily="2" charset="0"/>
      <p:regular r:id="rId24"/>
    </p:embeddedFont>
    <p:embeddedFont>
      <p:font typeface="Caveat" pitchFamily="2" charset="0"/>
      <p:regular r:id="rId25"/>
      <p:bold r:id="rId26"/>
    </p:embeddedFont>
    <p:embeddedFont>
      <p:font typeface="Comfortaa" pitchFamily="2" charset="0"/>
      <p:regular r:id="rId27"/>
      <p:bold r:id="rId28"/>
    </p:embeddedFont>
    <p:embeddedFont>
      <p:font typeface="Comfortaa Light" pitchFamily="2" charset="0"/>
      <p:regular r:id="rId29"/>
      <p:bold r:id="rId30"/>
    </p:embeddedFont>
    <p:embeddedFont>
      <p:font typeface="Lexend" pitchFamily="2" charset="0"/>
      <p:regular r:id="rId31"/>
      <p:bold r:id="rId32"/>
    </p:embeddedFont>
    <p:embeddedFont>
      <p:font typeface="Lexend ExtraBold" pitchFamily="2" charset="0"/>
      <p:bold r:id="rId33"/>
    </p:embeddedFont>
    <p:embeddedFont>
      <p:font typeface="Lexend ExtraLight" pitchFamily="2" charset="0"/>
      <p:regular r:id="rId34"/>
      <p:bold r:id="rId35"/>
    </p:embeddedFont>
    <p:embeddedFont>
      <p:font typeface="Lexend Medium" pitchFamily="2" charset="0"/>
      <p:regular r:id="rId36"/>
      <p:bold r:id="rId37"/>
    </p:embeddedFont>
    <p:embeddedFont>
      <p:font typeface="Lexend Thin" pitchFamily="2" charset="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38" y="3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6.xml"/><Relationship Id="rId34" Type="http://schemas.openxmlformats.org/officeDocument/2006/relationships/font" Target="fonts/font11.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9" name="Google Shape;529;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2d19bdfc47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9" name="Google Shape;539;g2d19bdfc47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PROCEDURE</a:t>
            </a:r>
            <a:endParaRPr sz="1300" b="1">
              <a:solidFill>
                <a:srgbClr val="757AA8"/>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r>
              <a:rPr lang="en-US" sz="1300" i="1">
                <a:solidFill>
                  <a:srgbClr val="757AA8"/>
                </a:solidFill>
                <a:latin typeface="Calibri"/>
                <a:ea typeface="Calibri"/>
                <a:cs typeface="Calibri"/>
                <a:sym typeface="Calibri"/>
              </a:rPr>
              <a:t>Before class, print and cut out as many entry tickets as needed in order to give one ticket per student.</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(5 minutes): Entry Ticket Activity</a:t>
            </a:r>
            <a:br>
              <a:rPr lang="en-US" sz="1300" b="1">
                <a:solidFill>
                  <a:srgbClr val="757AA8"/>
                </a:solidFill>
                <a:latin typeface="Calibri"/>
                <a:ea typeface="Calibri"/>
                <a:cs typeface="Calibri"/>
                <a:sym typeface="Calibri"/>
              </a:rPr>
            </a:br>
            <a:r>
              <a:rPr lang="en-US" sz="1300" i="1">
                <a:solidFill>
                  <a:srgbClr val="757AA8"/>
                </a:solidFill>
                <a:latin typeface="Calibri"/>
                <a:ea typeface="Calibri"/>
                <a:cs typeface="Calibri"/>
                <a:sym typeface="Calibri"/>
              </a:rPr>
              <a:t>Hand out one Entry Ticket to each student as they enter the class. Give students a couple of minutes to write down their responses to the questions. Ask students to volunteer to share their responses. </a:t>
            </a:r>
            <a:br>
              <a:rPr lang="en-US" sz="1300" i="1">
                <a:solidFill>
                  <a:srgbClr val="757AA8"/>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40" name="Google Shape;540;g2d19bdfc47_0_1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2</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21055d1dd27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1" name="Google Shape;551;g21055d1dd27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(5 minutes): </a:t>
            </a:r>
            <a:r>
              <a:rPr lang="en-US" sz="1300">
                <a:solidFill>
                  <a:srgbClr val="757AA8"/>
                </a:solidFill>
                <a:latin typeface="Calibri"/>
                <a:ea typeface="Calibri"/>
                <a:cs typeface="Calibri"/>
                <a:sym typeface="Calibri"/>
              </a:rPr>
              <a:t>Class discussion on the </a:t>
            </a:r>
            <a:r>
              <a:rPr lang="en-US" sz="1300" b="1" i="1">
                <a:solidFill>
                  <a:srgbClr val="757AA8"/>
                </a:solidFill>
                <a:latin typeface="Calibri"/>
                <a:ea typeface="Calibri"/>
                <a:cs typeface="Calibri"/>
                <a:sym typeface="Calibri"/>
              </a:rPr>
              <a:t>Healthy Choices Challenge</a:t>
            </a:r>
            <a:endParaRPr sz="1300" b="1"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How did everyone do with the </a:t>
            </a:r>
            <a:r>
              <a:rPr lang="en-US" sz="1300" i="1">
                <a:solidFill>
                  <a:srgbClr val="757AA8"/>
                </a:solidFill>
                <a:latin typeface="Calibri"/>
                <a:ea typeface="Calibri"/>
                <a:cs typeface="Calibri"/>
                <a:sym typeface="Calibri"/>
              </a:rPr>
              <a:t>Healthy Choices Challenge</a:t>
            </a:r>
            <a:r>
              <a:rPr lang="en-US" sz="1300">
                <a:solidFill>
                  <a:schemeClr val="dk1"/>
                </a:solidFill>
                <a:latin typeface="Calibri"/>
                <a:ea typeface="Calibri"/>
                <a:cs typeface="Calibri"/>
                <a:sym typeface="Calibri"/>
              </a:rPr>
              <a:t>? What did you notice about your nutrition, sleep and exercise habits? Any difference in your mood, after exercise or a good night’s sleep? Did anything surprise you? </a:t>
            </a:r>
            <a:r>
              <a:rPr lang="en-US" sz="1300" i="1">
                <a:solidFill>
                  <a:schemeClr val="dk1"/>
                </a:solidFill>
                <a:latin typeface="Calibri"/>
                <a:ea typeface="Calibri"/>
                <a:cs typeface="Calibri"/>
                <a:sym typeface="Calibri"/>
              </a:rPr>
              <a:t>Give students a chance to provide feedback, based on what they might have noticed from the Healthy Choices Challenge.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about charting? Did anyone try to chart their cycle? Was it easier or harder than you thought? </a:t>
            </a:r>
            <a:r>
              <a:rPr lang="en-US" sz="1300" i="1">
                <a:solidFill>
                  <a:schemeClr val="dk1"/>
                </a:solidFill>
                <a:latin typeface="Calibri"/>
                <a:ea typeface="Calibri"/>
                <a:cs typeface="Calibri"/>
                <a:sym typeface="Calibri"/>
              </a:rPr>
              <a:t>Remind students that it takes practice to get in the habit of charting biomarkers, mood, and any physical symptoms. In this chart, one teenFEMM participant shared,“Still don’t really see anything… '' but noted that they had a breakout on their face. Then she got her period. So, it’s a good example of how mood or physical symptoms can also be indicators of what’s going on with our hormones.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this lesson, we will go through a few examples of girls </a:t>
            </a:r>
            <a:r>
              <a:rPr lang="en-US" sz="1300" b="1">
                <a:solidFill>
                  <a:schemeClr val="dk1"/>
                </a:solidFill>
                <a:latin typeface="Calibri"/>
                <a:ea typeface="Calibri"/>
                <a:cs typeface="Calibri"/>
                <a:sym typeface="Calibri"/>
              </a:rPr>
              <a:t>just like you </a:t>
            </a:r>
            <a:r>
              <a:rPr lang="en-US" sz="1300">
                <a:solidFill>
                  <a:schemeClr val="dk1"/>
                </a:solidFill>
                <a:latin typeface="Calibri"/>
                <a:ea typeface="Calibri"/>
                <a:cs typeface="Calibri"/>
                <a:sym typeface="Calibri"/>
              </a:rPr>
              <a:t>and talk about some of the connections between what they ate, how much sleep and exercise they got, and their emotions and cycles. </a:t>
            </a:r>
            <a:endParaRPr sz="1300">
              <a:solidFill>
                <a:schemeClr val="dk1"/>
              </a:solidFill>
              <a:latin typeface="Calibri"/>
              <a:ea typeface="Calibri"/>
              <a:cs typeface="Calibri"/>
              <a:sym typeface="Calibri"/>
            </a:endParaRPr>
          </a:p>
        </p:txBody>
      </p:sp>
      <p:sp>
        <p:nvSpPr>
          <p:cNvPr id="552" name="Google Shape;552;g21055d1dd27_0_1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1055d1dd2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(10 minutes): Sleep &amp; Exercise </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First, let’s review why exercise and sleep are so important.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1371600" lvl="0" indent="-311150" algn="l" rtl="0">
              <a:lnSpc>
                <a:spcPct val="115000"/>
              </a:lnSpc>
              <a:spcBef>
                <a:spcPts val="0"/>
              </a:spcBef>
              <a:spcAft>
                <a:spcPts val="0"/>
              </a:spcAft>
              <a:buClr>
                <a:schemeClr val="dk1"/>
              </a:buClr>
              <a:buSzPts val="1300"/>
              <a:buFont typeface="Calibri"/>
              <a:buAutoNum type="arabicPeriod"/>
            </a:pPr>
            <a:r>
              <a:rPr lang="en-US" sz="1300" b="1">
                <a:solidFill>
                  <a:schemeClr val="dk1"/>
                </a:solidFill>
                <a:latin typeface="Calibri"/>
                <a:ea typeface="Calibri"/>
                <a:cs typeface="Calibri"/>
                <a:sym typeface="Calibri"/>
              </a:rPr>
              <a:t>It boosts your brain</a:t>
            </a:r>
            <a:r>
              <a:rPr lang="en-US" sz="1300">
                <a:solidFill>
                  <a:schemeClr val="dk1"/>
                </a:solidFill>
                <a:latin typeface="Calibri"/>
                <a:ea typeface="Calibri"/>
                <a:cs typeface="Calibri"/>
                <a:sym typeface="Calibri"/>
              </a:rPr>
              <a:t>. Exercise actually does improve your memory and thinking. So you can remember and retain knowledge. Exercise also reduces anxiety and improves your self-image.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1371600" lvl="0" indent="-311150" algn="l" rtl="0">
              <a:lnSpc>
                <a:spcPct val="115000"/>
              </a:lnSpc>
              <a:spcBef>
                <a:spcPts val="0"/>
              </a:spcBef>
              <a:spcAft>
                <a:spcPts val="0"/>
              </a:spcAft>
              <a:buClr>
                <a:schemeClr val="dk1"/>
              </a:buClr>
              <a:buSzPts val="1300"/>
              <a:buFont typeface="Calibri"/>
              <a:buAutoNum type="arabicPeriod"/>
            </a:pPr>
            <a:r>
              <a:rPr lang="en-US" sz="1300" b="1">
                <a:solidFill>
                  <a:schemeClr val="dk1"/>
                </a:solidFill>
                <a:latin typeface="Calibri"/>
                <a:ea typeface="Calibri"/>
                <a:cs typeface="Calibri"/>
                <a:sym typeface="Calibri"/>
              </a:rPr>
              <a:t>It strengthens your heart</a:t>
            </a:r>
            <a:r>
              <a:rPr lang="en-US" sz="1300">
                <a:solidFill>
                  <a:schemeClr val="dk1"/>
                </a:solidFill>
                <a:latin typeface="Calibri"/>
                <a:ea typeface="Calibri"/>
                <a:cs typeface="Calibri"/>
                <a:sym typeface="Calibri"/>
              </a:rPr>
              <a:t>. Exercise reduces stress on your heart.</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1371600" lvl="0" indent="-311150" algn="l" rtl="0">
              <a:lnSpc>
                <a:spcPct val="115000"/>
              </a:lnSpc>
              <a:spcBef>
                <a:spcPts val="0"/>
              </a:spcBef>
              <a:spcAft>
                <a:spcPts val="0"/>
              </a:spcAft>
              <a:buClr>
                <a:schemeClr val="dk1"/>
              </a:buClr>
              <a:buSzPts val="1300"/>
              <a:buFont typeface="Calibri"/>
              <a:buAutoNum type="arabicPeriod"/>
            </a:pPr>
            <a:r>
              <a:rPr lang="en-US" sz="1300" b="1">
                <a:solidFill>
                  <a:schemeClr val="dk1"/>
                </a:solidFill>
                <a:latin typeface="Calibri"/>
                <a:ea typeface="Calibri"/>
                <a:cs typeface="Calibri"/>
                <a:sym typeface="Calibri"/>
              </a:rPr>
              <a:t>It strengthens your lungs</a:t>
            </a:r>
            <a:r>
              <a:rPr lang="en-US" sz="1300">
                <a:solidFill>
                  <a:schemeClr val="dk1"/>
                </a:solidFill>
                <a:latin typeface="Calibri"/>
                <a:ea typeface="Calibri"/>
                <a:cs typeface="Calibri"/>
                <a:sym typeface="Calibri"/>
              </a:rPr>
              <a:t>. With exercise, your body brings more oxygen into your body, which increases energy!</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1371600" lvl="0" indent="-311150" algn="l" rtl="0">
              <a:lnSpc>
                <a:spcPct val="115000"/>
              </a:lnSpc>
              <a:spcBef>
                <a:spcPts val="0"/>
              </a:spcBef>
              <a:spcAft>
                <a:spcPts val="0"/>
              </a:spcAft>
              <a:buClr>
                <a:schemeClr val="dk1"/>
              </a:buClr>
              <a:buSzPts val="1300"/>
              <a:buFont typeface="Calibri"/>
              <a:buAutoNum type="arabicPeriod"/>
            </a:pPr>
            <a:r>
              <a:rPr lang="en-US" sz="1300" b="1">
                <a:solidFill>
                  <a:schemeClr val="dk1"/>
                </a:solidFill>
                <a:latin typeface="Calibri"/>
                <a:ea typeface="Calibri"/>
                <a:cs typeface="Calibri"/>
                <a:sym typeface="Calibri"/>
              </a:rPr>
              <a:t>It strengthens your muscles and bones</a:t>
            </a:r>
            <a:r>
              <a:rPr lang="en-US" sz="1300">
                <a:solidFill>
                  <a:schemeClr val="dk1"/>
                </a:solidFill>
                <a:latin typeface="Calibri"/>
                <a:ea typeface="Calibri"/>
                <a:cs typeface="Calibri"/>
                <a:sym typeface="Calibri"/>
              </a:rPr>
              <a:t>. Strong bones and muscles protect against injury and improve balance and coordination.</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562" name="Google Shape;562;g21055d1dd2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287a8c869b1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287a8c869b1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the </a:t>
            </a:r>
            <a:r>
              <a:rPr lang="en-US" sz="1300" i="1">
                <a:solidFill>
                  <a:schemeClr val="dk1"/>
                </a:solidFill>
                <a:latin typeface="Calibri"/>
                <a:ea typeface="Calibri"/>
                <a:cs typeface="Calibri"/>
                <a:sym typeface="Calibri"/>
              </a:rPr>
              <a:t>Healthy Choices Challenge</a:t>
            </a:r>
            <a:r>
              <a:rPr lang="en-US" sz="1300">
                <a:solidFill>
                  <a:schemeClr val="dk1"/>
                </a:solidFill>
                <a:latin typeface="Calibri"/>
                <a:ea typeface="Calibri"/>
                <a:cs typeface="Calibri"/>
                <a:sym typeface="Calibri"/>
              </a:rPr>
              <a:t>, how many of you noticed you felt better after exercise? 60 minutes of exercise each day is what doctors prescribe for teens your age! Grab a skipping rope, fly a kite, take a class or join a sports team!</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580" name="Google Shape;580;g287a8c869b1_0_4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5</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21055d1dd27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Exercise even helps you get a better sleep.</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You may think that nothing is happening when you sleep, so why not skip a few hours to do something more fun? Did you know that your body does all of its growing and repairing when you sleep? It’s amazing how much is happening. Your brain gets rid of toxins and basically cleans house while you are in those deep levels of slumber. Did you know that most of your reproductive hormones are produced while you sleep?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is why you need to get at least 8 hours of sleep at night: to give your brain and body time to build and repair your bones and muscles, regulate your growth hormones and keep your immune system strong.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600" name="Google Shape;600;g21055d1dd27_0_4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295ae2d2bd8_0_1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g295ae2d2bd8_0_1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a:solidFill>
                  <a:srgbClr val="070707"/>
                </a:solidFill>
                <a:latin typeface="Calibri"/>
                <a:ea typeface="Calibri"/>
                <a:cs typeface="Calibri"/>
                <a:sym typeface="Calibri"/>
              </a:rPr>
              <a:t>However, getting 10 hours of sleep each night can make a big impact. Look at the difference on the next slide, when student athletes</a:t>
            </a:r>
            <a:r>
              <a:rPr lang="en-US" sz="1300">
                <a:solidFill>
                  <a:schemeClr val="dk1"/>
                </a:solidFill>
                <a:latin typeface="Calibri"/>
                <a:ea typeface="Calibri"/>
                <a:cs typeface="Calibri"/>
                <a:sym typeface="Calibri"/>
              </a:rPr>
              <a:t> extended their sleep to 10 hours a night.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Getting 10 hours of sleep each night will help keep your mind sharp, your mood positive and increase your energy.  </a:t>
            </a:r>
            <a:endParaRPr sz="1300" b="1">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616" name="Google Shape;616;g295ae2d2bd8_0_1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1d3e8399ea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(10 minutes): Maria’s Story: Act It Out </a:t>
            </a:r>
            <a:r>
              <a:rPr lang="en-US" sz="1300">
                <a:solidFill>
                  <a:srgbClr val="757AA8"/>
                </a:solidFill>
                <a:latin typeface="Calibri"/>
                <a:ea typeface="Calibri"/>
                <a:cs typeface="Calibri"/>
                <a:sym typeface="Calibri"/>
              </a:rPr>
              <a:t>+ class discussion</a:t>
            </a: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meet Maria. Maria is in the 7th grade. She has been charting for about a year. She loves soccer and plays on the school team. Her favorite dessert is carrot cake. </a:t>
            </a: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rgbClr val="757AA8"/>
              </a:solidFill>
              <a:latin typeface="Calibri"/>
              <a:ea typeface="Calibri"/>
              <a:cs typeface="Calibri"/>
              <a:sym typeface="Calibri"/>
            </a:endParaRPr>
          </a:p>
          <a:p>
            <a:pPr marL="0" lvl="0" indent="0" algn="l" rtl="0">
              <a:spcBef>
                <a:spcPts val="0"/>
              </a:spcBef>
              <a:spcAft>
                <a:spcPts val="0"/>
              </a:spcAft>
              <a:buNone/>
            </a:pPr>
            <a:endParaRPr sz="1300" b="1">
              <a:solidFill>
                <a:srgbClr val="434343"/>
              </a:solidFill>
              <a:latin typeface="Calibri"/>
              <a:ea typeface="Calibri"/>
              <a:cs typeface="Calibri"/>
              <a:sym typeface="Calibri"/>
            </a:endParaRPr>
          </a:p>
        </p:txBody>
      </p:sp>
      <p:sp>
        <p:nvSpPr>
          <p:cNvPr id="628" name="Google Shape;628;g1d3e8399ea7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2ececd0827d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Ask for three student volunteers to act out a scene. Give each student a printout of the script and have them pick their role: Narrator, Maria and Friend. Have students read/act out the script in front of the class. </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At the end of the script, read the following scenarios aloud for the class to select which of the three following options Maria should choose. Discuss. </a:t>
            </a:r>
            <a:endParaRPr sz="1300">
              <a:solidFill>
                <a:srgbClr val="757AA8"/>
              </a:solidFill>
              <a:latin typeface="Calibri"/>
              <a:ea typeface="Calibri"/>
              <a:cs typeface="Calibri"/>
              <a:sym typeface="Calibri"/>
            </a:endParaRPr>
          </a:p>
          <a:p>
            <a:pPr marL="0" lvl="0" indent="0" algn="l" rtl="0">
              <a:spcBef>
                <a:spcPts val="0"/>
              </a:spcBef>
              <a:spcAft>
                <a:spcPts val="0"/>
              </a:spcAft>
              <a:buNone/>
            </a:pPr>
            <a:endParaRPr sz="1300" b="1">
              <a:solidFill>
                <a:srgbClr val="434343"/>
              </a:solidFill>
              <a:latin typeface="Calibri"/>
              <a:ea typeface="Calibri"/>
              <a:cs typeface="Calibri"/>
              <a:sym typeface="Calibri"/>
            </a:endParaRPr>
          </a:p>
        </p:txBody>
      </p:sp>
      <p:sp>
        <p:nvSpPr>
          <p:cNvPr id="641" name="Google Shape;641;g2ececd0827d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21055d1dd27_0_4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1"/>
              </a:buClr>
              <a:buSzPts val="1300"/>
              <a:buFont typeface="Calibri"/>
              <a:buAutoNum type="arabicParenR"/>
            </a:pPr>
            <a:r>
              <a:rPr lang="en-US" sz="1300">
                <a:solidFill>
                  <a:schemeClr val="dk1"/>
                </a:solidFill>
                <a:latin typeface="Calibri"/>
                <a:ea typeface="Calibri"/>
                <a:cs typeface="Calibri"/>
                <a:sym typeface="Calibri"/>
              </a:rPr>
              <a:t>Maria should keep pushing herself and ignore the feelings. It’s just part of being a girl and growing up!</a:t>
            </a:r>
            <a:endParaRPr sz="1300">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Calibri"/>
              <a:buAutoNum type="arabicParenR"/>
            </a:pPr>
            <a:r>
              <a:rPr lang="en-US" sz="1300">
                <a:solidFill>
                  <a:schemeClr val="dk1"/>
                </a:solidFill>
                <a:latin typeface="Calibri"/>
                <a:ea typeface="Calibri"/>
                <a:cs typeface="Calibri"/>
                <a:sym typeface="Calibri"/>
              </a:rPr>
              <a:t>Maria should skip practice and homework, avoid her mom and sister, and just scroll through social media or watch some shows. No one cares about how she’s feeling and so she may as well distract herself. Nothing will make a difference to how she’s feeling and so getting to bed on time is the least of her problems.</a:t>
            </a:r>
            <a:endParaRPr sz="1300">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Calibri"/>
              <a:buAutoNum type="arabicParenR"/>
            </a:pPr>
            <a:r>
              <a:rPr lang="en-US" sz="1300">
                <a:solidFill>
                  <a:schemeClr val="dk1"/>
                </a:solidFill>
                <a:latin typeface="Calibri"/>
                <a:ea typeface="Calibri"/>
                <a:cs typeface="Calibri"/>
                <a:sym typeface="Calibri"/>
              </a:rPr>
              <a:t>Maria should go to practice, but not push herself as hard as she is not feeling her best. She should take a break when it is offered, and drink lots of water. She should try to go to bed a little bit earlier than usual as it will make a big difference in how she feels the next day. Things will look brighter in the morning after a good night’s sleep! Also, she should ask her mom or sister if they have ever felt anything similar. And if so, what did they do about it?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Take some time to discuss these answers and clearly highlight that the best answer is number three. </a:t>
            </a:r>
            <a:r>
              <a:rPr lang="en-US" sz="1300">
                <a:solidFill>
                  <a:schemeClr val="dk1"/>
                </a:solidFill>
                <a:latin typeface="Calibri"/>
                <a:ea typeface="Calibri"/>
                <a:cs typeface="Calibri"/>
                <a:sym typeface="Calibri"/>
              </a:rPr>
              <a:t>It’s important to take care of our body and it’s also important to talk to a parent or trusted adult when you’re feeling down, like Maria mentioned. Sharing her experience will make her feel better and her Mom and sister may have some good recommendations for her. It’s very normal to feel a little down and less motivated the days before your period and when you’re on your period, because your hormones are dropping off. Spend time with people you love and who love you when you’re feeling down, so that you can just be yourself; do something enjoyable and restful.</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N.B. Instructor can choose to have a wider discussion regarding why it’s sometimes harder to choose option 3. Most of the girls will know that option 3 is the best option, but may struggle to choose it in practice. Identifying barriers and solutions in advance can help when they face the actual (or similar) issue themselves.</a:t>
            </a:r>
            <a:endParaRPr sz="1300" i="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656" name="Google Shape;656;g21055d1dd27_0_4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21055d1dd27_0_4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(5 minutes): </a:t>
            </a:r>
            <a:r>
              <a:rPr lang="en-US" sz="1300" b="1" i="1">
                <a:solidFill>
                  <a:srgbClr val="757AA8"/>
                </a:solidFill>
                <a:latin typeface="Calibri"/>
                <a:ea typeface="Calibri"/>
                <a:cs typeface="Calibri"/>
                <a:sym typeface="Calibri"/>
              </a:rPr>
              <a:t>Worksheet: Josie</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Introduce the class to the second case study. </a:t>
            </a:r>
            <a:r>
              <a:rPr lang="en-US" sz="1300">
                <a:solidFill>
                  <a:schemeClr val="dk1"/>
                </a:solidFill>
                <a:latin typeface="Calibri"/>
                <a:ea typeface="Calibri"/>
                <a:cs typeface="Calibri"/>
                <a:sym typeface="Calibri"/>
              </a:rPr>
              <a:t>Josie is in 7th grade and has just started to get her cycle. She loves to dance and has been dancing competitively since she was very young. She was charting for so long and just recording a little bit of moisture and constantly shifting mood changes, but now things are starting to seem more regular.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664" name="Google Shape;664;g21055d1dd27_0_4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1cfd643ab1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Let’s fill in Josie’s chart together.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This month, Josie had 3 days of bleeding to start her cycle, 4 days of dryness, 3 days of moisture, and then 6 dry days before she started to bleed again. Two days before she started to bleed, she wrote in her notes that she was craving sweets, and on her health checklist she ate a lot of ice cream and fast food. Then the next two days, she noted that she felt very full, bloated, and tired. She also noticed that she was way hungrier and had a lot more energy on the moist days!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Give students a couple of minutes to fill in the chart on their worksheet. Then, review answers with the following slide. </a:t>
            </a:r>
            <a:endParaRPr sz="1300">
              <a:solidFill>
                <a:schemeClr val="dk1"/>
              </a:solidFill>
              <a:latin typeface="Calibri"/>
              <a:ea typeface="Calibri"/>
              <a:cs typeface="Calibri"/>
              <a:sym typeface="Calibri"/>
            </a:endParaRPr>
          </a:p>
        </p:txBody>
      </p:sp>
      <p:sp>
        <p:nvSpPr>
          <p:cNvPr id="676" name="Google Shape;676;g1cfd643ab1e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287a8c869b1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Give students a couple of minutes to fill in the chart on their worksheet. Then, review answers with this slide.</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686" name="Google Shape;686;g287a8c869b1_0_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21055d1dd27_0_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The next question on your worksheet asks you to put together a healthy breakfast, lunch and snack for Josie.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could she eat that would satisfy her cravings for sweet things but that won’t make her feel as bloated and tired as junk food before her period? What about yogurt with strawberries and some honey? Or whole wheat toast with peanut butter and jam? These would be snacking improvements over Cola and pop tarts!</a:t>
            </a:r>
            <a:r>
              <a:rPr lang="en-US" sz="1300">
                <a:solidFill>
                  <a:srgbClr val="757AA8"/>
                </a:solidFill>
                <a:latin typeface="Calibri"/>
                <a:ea typeface="Calibri"/>
                <a:cs typeface="Calibri"/>
                <a:sym typeface="Calibri"/>
              </a:rPr>
              <a:t> </a:t>
            </a:r>
            <a:r>
              <a:rPr lang="en-US" sz="1300" i="1">
                <a:solidFill>
                  <a:schemeClr val="dk1"/>
                </a:solidFill>
                <a:latin typeface="Calibri"/>
                <a:ea typeface="Calibri"/>
                <a:cs typeface="Calibri"/>
                <a:sym typeface="Calibri"/>
              </a:rPr>
              <a:t>Ask students to share other answers for breakfast, lunch and snack suggestions.</a:t>
            </a: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712" name="Google Shape;712;g21055d1dd27_0_5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21055d1dd27_0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748" name="Google Shape;748;g21055d1dd27_0_5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2f5662747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2f566274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class, we continued to focus on the health pillars and how nutrition, sleep and exercise impact your hormonal health. Next class, we will talk about technology and how it fits into the big picture. This week, continue to chart and listen to your body as you make healthy choices!</a:t>
            </a:r>
            <a:endParaRPr sz="1300">
              <a:solidFill>
                <a:srgbClr val="8E7CC3"/>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765" name="Google Shape;765;g2f5662747d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1d667b13a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2" name="Google Shape;772;g1d667b13a4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3600" b="1">
                <a:solidFill>
                  <a:srgbClr val="00206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5"/>
        <p:cNvGrpSpPr/>
        <p:nvPr/>
      </p:nvGrpSpPr>
      <p:grpSpPr>
        <a:xfrm>
          <a:off x="0" y="0"/>
          <a:ext cx="0" cy="0"/>
          <a:chOff x="0" y="0"/>
          <a:chExt cx="0" cy="0"/>
        </a:xfrm>
      </p:grpSpPr>
      <p:sp>
        <p:nvSpPr>
          <p:cNvPr id="486" name="Google Shape;486;p99"/>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7" name="Google Shape;487;p9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88" name="Google Shape;488;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9" name="Google Shape;489;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0" name="Google Shape;490;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1"/>
        <p:cNvGrpSpPr/>
        <p:nvPr/>
      </p:nvGrpSpPr>
      <p:grpSpPr>
        <a:xfrm>
          <a:off x="0" y="0"/>
          <a:ext cx="0" cy="0"/>
          <a:chOff x="0" y="0"/>
          <a:chExt cx="0" cy="0"/>
        </a:xfrm>
      </p:grpSpPr>
      <p:sp>
        <p:nvSpPr>
          <p:cNvPr id="492" name="Google Shape;492;p10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93" name="Google Shape;493;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4" name="Google Shape;494;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5" name="Google Shape;495;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6"/>
        <p:cNvGrpSpPr/>
        <p:nvPr/>
      </p:nvGrpSpPr>
      <p:grpSpPr>
        <a:xfrm>
          <a:off x="0" y="0"/>
          <a:ext cx="0" cy="0"/>
          <a:chOff x="0" y="0"/>
          <a:chExt cx="0" cy="0"/>
        </a:xfrm>
      </p:grpSpPr>
      <p:sp>
        <p:nvSpPr>
          <p:cNvPr id="497" name="Google Shape;497;p101"/>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98" name="Google Shape;498;p101"/>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499" name="Google Shape;499;p101"/>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00" name="Google Shape;500;p10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1" name="Google Shape;501;p10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2" name="Google Shape;502;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3"/>
        <p:cNvGrpSpPr/>
        <p:nvPr/>
      </p:nvGrpSpPr>
      <p:grpSpPr>
        <a:xfrm>
          <a:off x="0" y="0"/>
          <a:ext cx="0" cy="0"/>
          <a:chOff x="0" y="0"/>
          <a:chExt cx="0" cy="0"/>
        </a:xfrm>
      </p:grpSpPr>
      <p:sp>
        <p:nvSpPr>
          <p:cNvPr id="504" name="Google Shape;504;p10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5" name="Google Shape;505;p10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6" name="Google Shape;506;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7" name="Google Shape;507;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8" name="Google Shape;508;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88888"/>
              </a:solidFill>
              <a:latin typeface="Calibri"/>
              <a:ea typeface="Calibri"/>
              <a:cs typeface="Calibri"/>
              <a:sym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5"/>
        <p:cNvGrpSpPr/>
        <p:nvPr/>
      </p:nvGrpSpPr>
      <p:grpSpPr>
        <a:xfrm>
          <a:off x="0" y="0"/>
          <a:ext cx="0" cy="0"/>
          <a:chOff x="0" y="0"/>
          <a:chExt cx="0" cy="0"/>
        </a:xfrm>
      </p:grpSpPr>
      <p:sp>
        <p:nvSpPr>
          <p:cNvPr id="516" name="Google Shape;516;p10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7" name="Google Shape;517;p104"/>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8" name="Google Shape;518;p104"/>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9" name="Google Shape;519;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0" name="Google Shape;520;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1" name="Google Shape;521;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2"/>
        <p:cNvGrpSpPr/>
        <p:nvPr/>
      </p:nvGrpSpPr>
      <p:grpSpPr>
        <a:xfrm>
          <a:off x="0" y="0"/>
          <a:ext cx="0" cy="0"/>
          <a:chOff x="0" y="0"/>
          <a:chExt cx="0" cy="0"/>
        </a:xfrm>
      </p:grpSpPr>
      <p:sp>
        <p:nvSpPr>
          <p:cNvPr id="523" name="Google Shape;523;p10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4" name="Google Shape;524;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5" name="Google Shape;525;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6" name="Google Shape;526;p1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theme" Target="../theme/theme3.xml"/><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94" Type="http://schemas.openxmlformats.org/officeDocument/2006/relationships/image" Target="../media/image1.png"/><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slideLayout" Target="../slideLayouts/slideLayout94.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98.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4">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 id="2147483741" r:id="rId9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479"/>
        <p:cNvGrpSpPr/>
        <p:nvPr/>
      </p:nvGrpSpPr>
      <p:grpSpPr>
        <a:xfrm>
          <a:off x="0" y="0"/>
          <a:ext cx="0" cy="0"/>
          <a:chOff x="0" y="0"/>
          <a:chExt cx="0" cy="0"/>
        </a:xfrm>
      </p:grpSpPr>
      <p:sp>
        <p:nvSpPr>
          <p:cNvPr id="480" name="Google Shape;480;p9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1" name="Google Shape;481;p9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2" name="Google Shape;482;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3" name="Google Shape;483;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4" name="Google Shape;484;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09"/>
        <p:cNvGrpSpPr/>
        <p:nvPr/>
      </p:nvGrpSpPr>
      <p:grpSpPr>
        <a:xfrm>
          <a:off x="0" y="0"/>
          <a:ext cx="0" cy="0"/>
          <a:chOff x="0" y="0"/>
          <a:chExt cx="0" cy="0"/>
        </a:xfrm>
      </p:grpSpPr>
      <p:sp>
        <p:nvSpPr>
          <p:cNvPr id="510" name="Google Shape;510;p10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1" name="Google Shape;511;p10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2" name="Google Shape;512;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3" name="Google Shape;513;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4" name="Google Shape;514;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6" r:id="rId1"/>
    <p:sldLayoutId id="2147483747"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9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6.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9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96.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9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9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9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99.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30"/>
        <p:cNvGrpSpPr/>
        <p:nvPr/>
      </p:nvGrpSpPr>
      <p:grpSpPr>
        <a:xfrm>
          <a:off x="0" y="0"/>
          <a:ext cx="0" cy="0"/>
          <a:chOff x="0" y="0"/>
          <a:chExt cx="0" cy="0"/>
        </a:xfrm>
      </p:grpSpPr>
      <p:sp>
        <p:nvSpPr>
          <p:cNvPr id="531" name="Google Shape;531;p10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32" name="Google Shape;532;p106"/>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33" name="Google Shape;533;p10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34" name="Google Shape;534;p106"/>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35" name="Google Shape;535;p106"/>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536" name="Google Shape;536;p10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pic>
        <p:nvPicPr>
          <p:cNvPr id="542" name="Google Shape;542;p107"/>
          <p:cNvPicPr preferRelativeResize="0"/>
          <p:nvPr/>
        </p:nvPicPr>
        <p:blipFill>
          <a:blip r:embed="rId3">
            <a:alphaModFix/>
          </a:blip>
          <a:stretch>
            <a:fillRect/>
          </a:stretch>
        </p:blipFill>
        <p:spPr>
          <a:xfrm>
            <a:off x="2158500" y="1116812"/>
            <a:ext cx="4516599" cy="5939375"/>
          </a:xfrm>
          <a:prstGeom prst="rect">
            <a:avLst/>
          </a:prstGeom>
          <a:noFill/>
          <a:ln>
            <a:noFill/>
          </a:ln>
          <a:effectLst>
            <a:outerShdw blurRad="57150" dist="19050" dir="5400000" algn="bl" rotWithShape="0">
              <a:srgbClr val="000000">
                <a:alpha val="50000"/>
              </a:srgbClr>
            </a:outerShdw>
          </a:effectLst>
        </p:spPr>
      </p:pic>
      <p:sp>
        <p:nvSpPr>
          <p:cNvPr id="543" name="Google Shape;543;p10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44" name="Google Shape;544;p107"/>
          <p:cNvSpPr txBox="1">
            <a:spLocks noGrp="1"/>
          </p:cNvSpPr>
          <p:nvPr>
            <p:ph type="title"/>
          </p:nvPr>
        </p:nvSpPr>
        <p:spPr>
          <a:xfrm>
            <a:off x="146750" y="2143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2700">
                <a:latin typeface="Lexend Thin"/>
                <a:ea typeface="Lexend Thin"/>
                <a:cs typeface="Lexend Thin"/>
                <a:sym typeface="Lexend Thin"/>
              </a:rPr>
              <a:t>Entry Ticket Activity!</a:t>
            </a:r>
            <a:endParaRPr sz="2700">
              <a:latin typeface="Lexend Thin"/>
              <a:ea typeface="Lexend Thin"/>
              <a:cs typeface="Lexend Thin"/>
              <a:sym typeface="Lexend Thin"/>
            </a:endParaRPr>
          </a:p>
        </p:txBody>
      </p:sp>
      <p:sp>
        <p:nvSpPr>
          <p:cNvPr id="545" name="Google Shape;545;p10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46" name="Google Shape;546;p107"/>
          <p:cNvPicPr preferRelativeResize="0"/>
          <p:nvPr/>
        </p:nvPicPr>
        <p:blipFill rotWithShape="1">
          <a:blip r:embed="rId4">
            <a:alphaModFix/>
          </a:blip>
          <a:srcRect/>
          <a:stretch/>
        </p:blipFill>
        <p:spPr>
          <a:xfrm>
            <a:off x="285586" y="5182785"/>
            <a:ext cx="1250298" cy="1438799"/>
          </a:xfrm>
          <a:prstGeom prst="rect">
            <a:avLst/>
          </a:prstGeom>
          <a:noFill/>
          <a:ln>
            <a:noFill/>
          </a:ln>
        </p:spPr>
      </p:pic>
      <p:sp>
        <p:nvSpPr>
          <p:cNvPr id="547" name="Google Shape;547;p107"/>
          <p:cNvSpPr/>
          <p:nvPr/>
        </p:nvSpPr>
        <p:spPr>
          <a:xfrm>
            <a:off x="1239750" y="3227738"/>
            <a:ext cx="6664500" cy="1273500"/>
          </a:xfrm>
          <a:prstGeom prst="rect">
            <a:avLst/>
          </a:prstGeom>
          <a:solidFill>
            <a:srgbClr val="8587C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8" name="Google Shape;548;p107"/>
          <p:cNvSpPr txBox="1"/>
          <p:nvPr/>
        </p:nvSpPr>
        <p:spPr>
          <a:xfrm>
            <a:off x="1741800" y="3495650"/>
            <a:ext cx="5660400" cy="100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a:solidFill>
                  <a:srgbClr val="FFFFFF"/>
                </a:solidFill>
                <a:latin typeface="Lexend Thin"/>
                <a:ea typeface="Lexend Thin"/>
                <a:cs typeface="Lexend Thin"/>
                <a:sym typeface="Lexend Thin"/>
              </a:rPr>
              <a:t>What are </a:t>
            </a:r>
            <a:r>
              <a:rPr lang="en-US" sz="3300" i="1">
                <a:solidFill>
                  <a:srgbClr val="FFFFFF"/>
                </a:solidFill>
                <a:latin typeface="Lexend Thin"/>
                <a:ea typeface="Lexend Thin"/>
                <a:cs typeface="Lexend Thin"/>
                <a:sym typeface="Lexend Thin"/>
              </a:rPr>
              <a:t>your </a:t>
            </a:r>
            <a:r>
              <a:rPr lang="en-US" sz="3300">
                <a:solidFill>
                  <a:srgbClr val="FFFFFF"/>
                </a:solidFill>
                <a:latin typeface="Lexend Thin"/>
                <a:ea typeface="Lexend Thin"/>
                <a:cs typeface="Lexend Thin"/>
                <a:sym typeface="Lexend Thin"/>
              </a:rPr>
              <a:t>health habits?</a:t>
            </a:r>
            <a:endParaRPr sz="3300">
              <a:solidFill>
                <a:srgbClr val="FFFFFF"/>
              </a:solidFill>
              <a:latin typeface="Lexend Thin"/>
              <a:ea typeface="Lexend Thin"/>
              <a:cs typeface="Lexend Thin"/>
              <a:sym typeface="Lexend Th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10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55" name="Google Shape;555;p10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56" name="Google Shape;556;p108"/>
          <p:cNvSpPr txBox="1"/>
          <p:nvPr/>
        </p:nvSpPr>
        <p:spPr>
          <a:xfrm>
            <a:off x="244925" y="515650"/>
            <a:ext cx="4834200" cy="59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lt1"/>
                </a:solidFill>
                <a:latin typeface="Lexend Thin"/>
                <a:ea typeface="Lexend Thin"/>
                <a:cs typeface="Lexend Thin"/>
                <a:sym typeface="Lexend Thin"/>
              </a:rPr>
              <a:t>Healthy Choices Challenge!</a:t>
            </a:r>
            <a:endParaRPr sz="2700">
              <a:solidFill>
                <a:schemeClr val="lt1"/>
              </a:solidFill>
              <a:latin typeface="Lexend Thin"/>
              <a:ea typeface="Lexend Thin"/>
              <a:cs typeface="Lexend Thin"/>
              <a:sym typeface="Lexend Thin"/>
            </a:endParaRPr>
          </a:p>
        </p:txBody>
      </p:sp>
      <p:pic>
        <p:nvPicPr>
          <p:cNvPr id="557" name="Google Shape;557;p108"/>
          <p:cNvPicPr preferRelativeResize="0"/>
          <p:nvPr/>
        </p:nvPicPr>
        <p:blipFill rotWithShape="1">
          <a:blip r:embed="rId3">
            <a:alphaModFix/>
          </a:blip>
          <a:srcRect l="16177" t="15923" r="11729"/>
          <a:stretch/>
        </p:blipFill>
        <p:spPr>
          <a:xfrm rot="5400000">
            <a:off x="4562801" y="2024250"/>
            <a:ext cx="4771324" cy="4228974"/>
          </a:xfrm>
          <a:prstGeom prst="rect">
            <a:avLst/>
          </a:prstGeom>
          <a:noFill/>
          <a:ln>
            <a:noFill/>
          </a:ln>
        </p:spPr>
      </p:pic>
      <p:pic>
        <p:nvPicPr>
          <p:cNvPr id="558" name="Google Shape;558;p108"/>
          <p:cNvPicPr preferRelativeResize="0"/>
          <p:nvPr/>
        </p:nvPicPr>
        <p:blipFill rotWithShape="1">
          <a:blip r:embed="rId4">
            <a:alphaModFix/>
          </a:blip>
          <a:srcRect l="26797" t="14551" r="6557"/>
          <a:stretch/>
        </p:blipFill>
        <p:spPr>
          <a:xfrm>
            <a:off x="0" y="1685575"/>
            <a:ext cx="5026924" cy="4983817"/>
          </a:xfrm>
          <a:prstGeom prst="rect">
            <a:avLst/>
          </a:prstGeom>
          <a:noFill/>
          <a:ln>
            <a:noFill/>
          </a:ln>
        </p:spPr>
      </p:pic>
      <p:sp>
        <p:nvSpPr>
          <p:cNvPr id="559" name="Google Shape;559;p108"/>
          <p:cNvSpPr txBox="1"/>
          <p:nvPr/>
        </p:nvSpPr>
        <p:spPr>
          <a:xfrm rot="-128427">
            <a:off x="1231411" y="1098563"/>
            <a:ext cx="3550277" cy="51876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FF00FF"/>
                </a:solidFill>
                <a:latin typeface="Annie Use Your Telescope"/>
                <a:ea typeface="Annie Use Your Telescope"/>
                <a:cs typeface="Annie Use Your Telescope"/>
                <a:sym typeface="Annie Use Your Telescope"/>
              </a:rPr>
              <a:t>What did you notice?</a:t>
            </a:r>
            <a:endParaRPr sz="2700">
              <a:solidFill>
                <a:srgbClr val="FF00FF"/>
              </a:solidFill>
              <a:latin typeface="Annie Use Your Telescope"/>
              <a:ea typeface="Annie Use Your Telescope"/>
              <a:cs typeface="Annie Use Your Telescope"/>
              <a:sym typeface="Annie Use Your Telescop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10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565" name="Google Shape;565;p109"/>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Physical</a:t>
            </a:r>
            <a:r>
              <a:rPr lang="en-US" sz="2900" b="1">
                <a:latin typeface="Calibri"/>
                <a:ea typeface="Calibri"/>
                <a:cs typeface="Calibri"/>
                <a:sym typeface="Calibri"/>
              </a:rPr>
              <a:t> </a:t>
            </a:r>
            <a:r>
              <a:rPr lang="en-US" sz="2900">
                <a:latin typeface="Lexend Thin"/>
                <a:ea typeface="Lexend Thin"/>
                <a:cs typeface="Lexend Thin"/>
                <a:sym typeface="Lexend Thin"/>
              </a:rPr>
              <a:t>exercise is for every part of the body</a:t>
            </a:r>
            <a:endParaRPr sz="2900">
              <a:latin typeface="Lexend Thin"/>
              <a:ea typeface="Lexend Thin"/>
              <a:cs typeface="Lexend Thin"/>
              <a:sym typeface="Lexend Thin"/>
            </a:endParaRPr>
          </a:p>
        </p:txBody>
      </p:sp>
      <p:sp>
        <p:nvSpPr>
          <p:cNvPr id="566" name="Google Shape;566;p10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67" name="Google Shape;567;p109"/>
          <p:cNvPicPr preferRelativeResize="0"/>
          <p:nvPr/>
        </p:nvPicPr>
        <p:blipFill>
          <a:blip r:embed="rId3">
            <a:alphaModFix/>
          </a:blip>
          <a:stretch>
            <a:fillRect/>
          </a:stretch>
        </p:blipFill>
        <p:spPr>
          <a:xfrm>
            <a:off x="1296411" y="1157987"/>
            <a:ext cx="1296975" cy="5700024"/>
          </a:xfrm>
          <a:prstGeom prst="rect">
            <a:avLst/>
          </a:prstGeom>
          <a:noFill/>
          <a:ln>
            <a:noFill/>
          </a:ln>
        </p:spPr>
      </p:pic>
      <p:cxnSp>
        <p:nvCxnSpPr>
          <p:cNvPr id="568" name="Google Shape;568;p109"/>
          <p:cNvCxnSpPr>
            <a:endCxn id="569" idx="1"/>
          </p:cNvCxnSpPr>
          <p:nvPr/>
        </p:nvCxnSpPr>
        <p:spPr>
          <a:xfrm>
            <a:off x="2096338" y="2872188"/>
            <a:ext cx="1504500" cy="924900"/>
          </a:xfrm>
          <a:prstGeom prst="straightConnector1">
            <a:avLst/>
          </a:prstGeom>
          <a:noFill/>
          <a:ln w="9525" cap="flat" cmpd="sng">
            <a:solidFill>
              <a:srgbClr val="FF00FF"/>
            </a:solidFill>
            <a:prstDash val="solid"/>
            <a:round/>
            <a:headEnd type="oval" w="med" len="med"/>
            <a:tailEnd type="none" w="med" len="med"/>
          </a:ln>
        </p:spPr>
      </p:cxnSp>
      <p:cxnSp>
        <p:nvCxnSpPr>
          <p:cNvPr id="570" name="Google Shape;570;p109"/>
          <p:cNvCxnSpPr>
            <a:endCxn id="571" idx="1"/>
          </p:cNvCxnSpPr>
          <p:nvPr/>
        </p:nvCxnSpPr>
        <p:spPr>
          <a:xfrm>
            <a:off x="1941700" y="2780606"/>
            <a:ext cx="1631100" cy="106500"/>
          </a:xfrm>
          <a:prstGeom prst="straightConnector1">
            <a:avLst/>
          </a:prstGeom>
          <a:noFill/>
          <a:ln w="9525" cap="flat" cmpd="sng">
            <a:solidFill>
              <a:srgbClr val="FF00FF"/>
            </a:solidFill>
            <a:prstDash val="solid"/>
            <a:round/>
            <a:headEnd type="oval" w="med" len="med"/>
            <a:tailEnd type="none" w="med" len="med"/>
          </a:ln>
        </p:spPr>
      </p:cxnSp>
      <p:cxnSp>
        <p:nvCxnSpPr>
          <p:cNvPr id="572" name="Google Shape;572;p109"/>
          <p:cNvCxnSpPr>
            <a:endCxn id="573" idx="1"/>
          </p:cNvCxnSpPr>
          <p:nvPr/>
        </p:nvCxnSpPr>
        <p:spPr>
          <a:xfrm rot="10800000" flipH="1">
            <a:off x="2230300" y="4884075"/>
            <a:ext cx="1342500" cy="354600"/>
          </a:xfrm>
          <a:prstGeom prst="straightConnector1">
            <a:avLst/>
          </a:prstGeom>
          <a:noFill/>
          <a:ln w="9525" cap="flat" cmpd="sng">
            <a:solidFill>
              <a:srgbClr val="FF00FF"/>
            </a:solidFill>
            <a:prstDash val="solid"/>
            <a:round/>
            <a:headEnd type="oval" w="med" len="med"/>
            <a:tailEnd type="none" w="med" len="med"/>
          </a:ln>
        </p:spPr>
      </p:cxnSp>
      <p:sp>
        <p:nvSpPr>
          <p:cNvPr id="574" name="Google Shape;574;p109"/>
          <p:cNvSpPr txBox="1"/>
          <p:nvPr/>
        </p:nvSpPr>
        <p:spPr>
          <a:xfrm>
            <a:off x="3496600" y="1837093"/>
            <a:ext cx="3559800" cy="7851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SzPts val="1500"/>
              <a:buFont typeface="Lexend Thin"/>
              <a:buAutoNum type="arabicPeriod"/>
            </a:pPr>
            <a:r>
              <a:rPr lang="en-US" sz="1500" b="1">
                <a:latin typeface="Comfortaa"/>
                <a:ea typeface="Comfortaa"/>
                <a:cs typeface="Comfortaa"/>
                <a:sym typeface="Comfortaa"/>
              </a:rPr>
              <a:t>Boosts your brain</a:t>
            </a:r>
            <a:r>
              <a:rPr lang="en-US" sz="1500">
                <a:latin typeface="Comfortaa"/>
                <a:ea typeface="Comfortaa"/>
                <a:cs typeface="Comfortaa"/>
                <a:sym typeface="Comfortaa"/>
              </a:rPr>
              <a:t>  </a:t>
            </a:r>
            <a:r>
              <a:rPr lang="en-US" sz="2700">
                <a:latin typeface="Comfortaa"/>
                <a:ea typeface="Comfortaa"/>
                <a:cs typeface="Comfortaa"/>
                <a:sym typeface="Comfortaa"/>
              </a:rPr>
              <a:t>🧠</a:t>
            </a:r>
            <a:br>
              <a:rPr lang="en-US" sz="2700">
                <a:latin typeface="Comfortaa"/>
                <a:ea typeface="Comfortaa"/>
                <a:cs typeface="Comfortaa"/>
                <a:sym typeface="Comfortaa"/>
              </a:rPr>
            </a:br>
            <a:endParaRPr sz="1200">
              <a:latin typeface="Lexend Thin"/>
              <a:ea typeface="Lexend Thin"/>
              <a:cs typeface="Lexend Thin"/>
              <a:sym typeface="Lexend Thin"/>
            </a:endParaRPr>
          </a:p>
        </p:txBody>
      </p:sp>
      <p:sp>
        <p:nvSpPr>
          <p:cNvPr id="569" name="Google Shape;569;p109"/>
          <p:cNvSpPr txBox="1"/>
          <p:nvPr/>
        </p:nvSpPr>
        <p:spPr>
          <a:xfrm>
            <a:off x="3600838" y="3319938"/>
            <a:ext cx="42540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latin typeface="Lexend Thin"/>
                <a:ea typeface="Lexend Thin"/>
                <a:cs typeface="Lexend Thin"/>
                <a:sym typeface="Lexend Thin"/>
              </a:rPr>
              <a:t>3. </a:t>
            </a:r>
            <a:r>
              <a:rPr lang="en-US" sz="1600">
                <a:latin typeface="Comfortaa Light"/>
                <a:ea typeface="Comfortaa Light"/>
                <a:cs typeface="Comfortaa Light"/>
                <a:sym typeface="Comfortaa Light"/>
              </a:rPr>
              <a:t> </a:t>
            </a:r>
            <a:r>
              <a:rPr lang="en-US" sz="1500">
                <a:latin typeface="Comfortaa Light"/>
                <a:ea typeface="Comfortaa Light"/>
                <a:cs typeface="Comfortaa Light"/>
                <a:sym typeface="Comfortaa Light"/>
              </a:rPr>
              <a:t> </a:t>
            </a:r>
            <a:r>
              <a:rPr lang="en-US" sz="1500" b="1">
                <a:latin typeface="Comfortaa"/>
                <a:ea typeface="Comfortaa"/>
                <a:cs typeface="Comfortaa"/>
                <a:sym typeface="Comfortaa"/>
              </a:rPr>
              <a:t>Strengthens your lungs</a:t>
            </a:r>
            <a:r>
              <a:rPr lang="en-US" sz="3600">
                <a:latin typeface="Lexend Thin"/>
                <a:ea typeface="Lexend Thin"/>
                <a:cs typeface="Lexend Thin"/>
                <a:sym typeface="Lexend Thin"/>
              </a:rPr>
              <a:t> </a:t>
            </a:r>
            <a:r>
              <a:rPr lang="en-US" sz="3100">
                <a:latin typeface="Lexend Thin"/>
                <a:ea typeface="Lexend Thin"/>
                <a:cs typeface="Lexend Thin"/>
                <a:sym typeface="Lexend Thin"/>
              </a:rPr>
              <a:t>🥵</a:t>
            </a:r>
            <a:br>
              <a:rPr lang="en-US" sz="3600">
                <a:latin typeface="Lexend Thin"/>
                <a:ea typeface="Lexend Thin"/>
                <a:cs typeface="Lexend Thin"/>
                <a:sym typeface="Lexend Thin"/>
              </a:rPr>
            </a:br>
            <a:r>
              <a:rPr lang="en-US">
                <a:latin typeface="Lexend Thin"/>
                <a:ea typeface="Lexend Thin"/>
                <a:cs typeface="Lexend Thin"/>
                <a:sym typeface="Lexend Thin"/>
              </a:rPr>
              <a:t>(So you don’t look like this emoji when you run.)</a:t>
            </a:r>
            <a:endParaRPr>
              <a:latin typeface="Lexend Thin"/>
              <a:ea typeface="Lexend Thin"/>
              <a:cs typeface="Lexend Thin"/>
              <a:sym typeface="Lexend Thin"/>
            </a:endParaRPr>
          </a:p>
        </p:txBody>
      </p:sp>
      <p:sp>
        <p:nvSpPr>
          <p:cNvPr id="573" name="Google Shape;573;p109"/>
          <p:cNvSpPr txBox="1"/>
          <p:nvPr/>
        </p:nvSpPr>
        <p:spPr>
          <a:xfrm>
            <a:off x="3572800" y="4391475"/>
            <a:ext cx="53712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latin typeface="Lexend Thin"/>
                <a:ea typeface="Lexend Thin"/>
                <a:cs typeface="Lexend Thin"/>
                <a:sym typeface="Lexend Thin"/>
              </a:rPr>
              <a:t>4.</a:t>
            </a:r>
            <a:r>
              <a:rPr lang="en-US" sz="1500">
                <a:latin typeface="Comfortaa"/>
                <a:ea typeface="Comfortaa"/>
                <a:cs typeface="Comfortaa"/>
                <a:sym typeface="Comfortaa"/>
              </a:rPr>
              <a:t>   </a:t>
            </a:r>
            <a:r>
              <a:rPr lang="en-US" sz="1500" b="1">
                <a:latin typeface="Comfortaa"/>
                <a:ea typeface="Comfortaa"/>
                <a:cs typeface="Comfortaa"/>
                <a:sym typeface="Comfortaa"/>
              </a:rPr>
              <a:t>Strengthens muscles and bones</a:t>
            </a:r>
            <a:r>
              <a:rPr lang="en-US" sz="2700">
                <a:latin typeface="Comfortaa"/>
                <a:ea typeface="Comfortaa"/>
                <a:cs typeface="Comfortaa"/>
                <a:sym typeface="Comfortaa"/>
              </a:rPr>
              <a:t>🕺</a:t>
            </a:r>
            <a:r>
              <a:rPr lang="en-US" sz="1500">
                <a:latin typeface="Comfortaa"/>
                <a:ea typeface="Comfortaa"/>
                <a:cs typeface="Comfortaa"/>
                <a:sym typeface="Comfortaa"/>
              </a:rPr>
              <a:t> </a:t>
            </a:r>
            <a:br>
              <a:rPr lang="en-US" sz="1500">
                <a:latin typeface="Comfortaa"/>
                <a:ea typeface="Comfortaa"/>
                <a:cs typeface="Comfortaa"/>
                <a:sym typeface="Comfortaa"/>
              </a:rPr>
            </a:br>
            <a:r>
              <a:rPr lang="en-US">
                <a:latin typeface="Lexend Thin"/>
                <a:ea typeface="Lexend Thin"/>
                <a:cs typeface="Lexend Thin"/>
                <a:sym typeface="Lexend Thin"/>
              </a:rPr>
              <a:t>(So you can move heavy furniture out of the way… to dance!)</a:t>
            </a:r>
            <a:br>
              <a:rPr lang="en-US" sz="1500">
                <a:latin typeface="Comfortaa"/>
                <a:ea typeface="Comfortaa"/>
                <a:cs typeface="Comfortaa"/>
                <a:sym typeface="Comfortaa"/>
              </a:rPr>
            </a:br>
            <a:endParaRPr sz="1100">
              <a:latin typeface="Comfortaa"/>
              <a:ea typeface="Comfortaa"/>
              <a:cs typeface="Comfortaa"/>
              <a:sym typeface="Comfortaa"/>
            </a:endParaRPr>
          </a:p>
        </p:txBody>
      </p:sp>
      <p:sp>
        <p:nvSpPr>
          <p:cNvPr id="571" name="Google Shape;571;p109"/>
          <p:cNvSpPr txBox="1"/>
          <p:nvPr/>
        </p:nvSpPr>
        <p:spPr>
          <a:xfrm>
            <a:off x="3572800" y="2602406"/>
            <a:ext cx="35598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chemeClr val="dk1"/>
                </a:solidFill>
                <a:latin typeface="Lexend Thin"/>
                <a:ea typeface="Lexend Thin"/>
                <a:cs typeface="Lexend Thin"/>
                <a:sym typeface="Lexend Thin"/>
              </a:rPr>
              <a:t>2.    </a:t>
            </a:r>
            <a:r>
              <a:rPr lang="en-US" sz="1500" b="1">
                <a:solidFill>
                  <a:schemeClr val="dk1"/>
                </a:solidFill>
                <a:latin typeface="Comfortaa"/>
                <a:ea typeface="Comfortaa"/>
                <a:cs typeface="Comfortaa"/>
                <a:sym typeface="Comfortaa"/>
              </a:rPr>
              <a:t>Strengthens your heart </a:t>
            </a:r>
            <a:r>
              <a:rPr lang="en-US" sz="2500">
                <a:solidFill>
                  <a:schemeClr val="dk1"/>
                </a:solidFill>
                <a:latin typeface="Comfortaa"/>
                <a:ea typeface="Comfortaa"/>
                <a:cs typeface="Comfortaa"/>
                <a:sym typeface="Comfortaa"/>
              </a:rPr>
              <a:t>❤️</a:t>
            </a:r>
            <a:endParaRPr sz="2500">
              <a:latin typeface="Comfortaa"/>
              <a:ea typeface="Comfortaa"/>
              <a:cs typeface="Comfortaa"/>
              <a:sym typeface="Comfortaa"/>
            </a:endParaRPr>
          </a:p>
        </p:txBody>
      </p:sp>
      <p:cxnSp>
        <p:nvCxnSpPr>
          <p:cNvPr id="575" name="Google Shape;575;p109"/>
          <p:cNvCxnSpPr>
            <a:endCxn id="574" idx="1"/>
          </p:cNvCxnSpPr>
          <p:nvPr/>
        </p:nvCxnSpPr>
        <p:spPr>
          <a:xfrm>
            <a:off x="1972300" y="1637143"/>
            <a:ext cx="1524300" cy="592500"/>
          </a:xfrm>
          <a:prstGeom prst="straightConnector1">
            <a:avLst/>
          </a:prstGeom>
          <a:noFill/>
          <a:ln w="9525" cap="flat" cmpd="sng">
            <a:solidFill>
              <a:srgbClr val="FF00FF"/>
            </a:solidFill>
            <a:prstDash val="solid"/>
            <a:round/>
            <a:headEnd type="oval" w="med" len="med"/>
            <a:tailEnd type="none" w="med" len="med"/>
          </a:ln>
        </p:spPr>
      </p:cxnSp>
      <p:pic>
        <p:nvPicPr>
          <p:cNvPr id="576" name="Google Shape;576;p109"/>
          <p:cNvPicPr preferRelativeResize="0"/>
          <p:nvPr/>
        </p:nvPicPr>
        <p:blipFill>
          <a:blip r:embed="rId4">
            <a:alphaModFix/>
          </a:blip>
          <a:stretch>
            <a:fillRect/>
          </a:stretch>
        </p:blipFill>
        <p:spPr>
          <a:xfrm>
            <a:off x="0" y="38528"/>
            <a:ext cx="9144002" cy="67809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110"/>
          <p:cNvSpPr txBox="1">
            <a:spLocks noGrp="1"/>
          </p:cNvSpPr>
          <p:nvPr>
            <p:ph type="title"/>
          </p:nvPr>
        </p:nvSpPr>
        <p:spPr>
          <a:xfrm>
            <a:off x="315400" y="26173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700">
                <a:latin typeface="Lexend Thin"/>
                <a:ea typeface="Lexend Thin"/>
                <a:cs typeface="Lexend Thin"/>
                <a:sym typeface="Lexend Thin"/>
              </a:rPr>
              <a:t>Physical exercise is for </a:t>
            </a:r>
            <a:r>
              <a:rPr lang="en-US" sz="2700" u="sng">
                <a:latin typeface="Lexend Thin"/>
                <a:ea typeface="Lexend Thin"/>
                <a:cs typeface="Lexend Thin"/>
                <a:sym typeface="Lexend Thin"/>
              </a:rPr>
              <a:t>every</a:t>
            </a:r>
            <a:r>
              <a:rPr lang="en-US" sz="2700" i="1">
                <a:latin typeface="Lexend Thin"/>
                <a:ea typeface="Lexend Thin"/>
                <a:cs typeface="Lexend Thin"/>
                <a:sym typeface="Lexend Thin"/>
              </a:rPr>
              <a:t> </a:t>
            </a:r>
            <a:r>
              <a:rPr lang="en-US" sz="2700">
                <a:latin typeface="Lexend Thin"/>
                <a:ea typeface="Lexend Thin"/>
                <a:cs typeface="Lexend Thin"/>
                <a:sym typeface="Lexend Thin"/>
              </a:rPr>
              <a:t>body </a:t>
            </a:r>
            <a:endParaRPr sz="2700">
              <a:latin typeface="Lexend Thin"/>
              <a:ea typeface="Lexend Thin"/>
              <a:cs typeface="Lexend Thin"/>
              <a:sym typeface="Lexend Thin"/>
            </a:endParaRPr>
          </a:p>
        </p:txBody>
      </p:sp>
      <p:pic>
        <p:nvPicPr>
          <p:cNvPr id="583" name="Google Shape;583;p110"/>
          <p:cNvPicPr preferRelativeResize="0"/>
          <p:nvPr/>
        </p:nvPicPr>
        <p:blipFill rotWithShape="1">
          <a:blip r:embed="rId3">
            <a:alphaModFix/>
          </a:blip>
          <a:srcRect/>
          <a:stretch/>
        </p:blipFill>
        <p:spPr>
          <a:xfrm>
            <a:off x="1464050" y="1322875"/>
            <a:ext cx="3354410" cy="3860048"/>
          </a:xfrm>
          <a:prstGeom prst="rect">
            <a:avLst/>
          </a:prstGeom>
          <a:noFill/>
          <a:ln>
            <a:noFill/>
          </a:ln>
        </p:spPr>
      </p:pic>
      <p:sp>
        <p:nvSpPr>
          <p:cNvPr id="584" name="Google Shape;584;p110"/>
          <p:cNvSpPr txBox="1"/>
          <p:nvPr/>
        </p:nvSpPr>
        <p:spPr>
          <a:xfrm>
            <a:off x="386250" y="5335325"/>
            <a:ext cx="8371500" cy="661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a:t>⚽️</a:t>
            </a:r>
            <a:r>
              <a:rPr lang="en-US" sz="3100">
                <a:solidFill>
                  <a:schemeClr val="dk1"/>
                </a:solidFill>
              </a:rPr>
              <a:t>⛹🏻‍♀️</a:t>
            </a:r>
            <a:r>
              <a:rPr lang="en-US" sz="3100"/>
              <a:t>🏈🎾🏐🥏🏓🏸🏒🏏🩰💃🪁🤿⛷🛼🤸🏿‍♀️ 🏃🏽‍♀️🏊🏻‍♀️🚴🏽‍♀️</a:t>
            </a:r>
            <a:endParaRPr sz="3100"/>
          </a:p>
        </p:txBody>
      </p:sp>
      <p:sp>
        <p:nvSpPr>
          <p:cNvPr id="585" name="Google Shape;585;p110"/>
          <p:cNvSpPr/>
          <p:nvPr/>
        </p:nvSpPr>
        <p:spPr>
          <a:xfrm>
            <a:off x="315400" y="5097125"/>
            <a:ext cx="3764100" cy="10620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6" name="Google Shape;586;p110"/>
          <p:cNvSpPr txBox="1"/>
          <p:nvPr/>
        </p:nvSpPr>
        <p:spPr>
          <a:xfrm rot="-303698">
            <a:off x="116045" y="4716372"/>
            <a:ext cx="2835859" cy="61831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00FF"/>
                </a:solidFill>
                <a:latin typeface="Caveat"/>
                <a:ea typeface="Caveat"/>
                <a:cs typeface="Caveat"/>
                <a:sym typeface="Caveat"/>
              </a:rPr>
              <a:t>You could play all the sports!</a:t>
            </a:r>
            <a:endParaRPr sz="2000">
              <a:solidFill>
                <a:srgbClr val="FF00FF"/>
              </a:solidFill>
              <a:latin typeface="Caveat"/>
              <a:ea typeface="Caveat"/>
              <a:cs typeface="Caveat"/>
              <a:sym typeface="Caveat"/>
            </a:endParaRPr>
          </a:p>
        </p:txBody>
      </p:sp>
      <p:cxnSp>
        <p:nvCxnSpPr>
          <p:cNvPr id="587" name="Google Shape;587;p110"/>
          <p:cNvCxnSpPr/>
          <p:nvPr/>
        </p:nvCxnSpPr>
        <p:spPr>
          <a:xfrm flipH="1">
            <a:off x="3175200" y="5891100"/>
            <a:ext cx="847800" cy="402000"/>
          </a:xfrm>
          <a:prstGeom prst="straightConnector1">
            <a:avLst/>
          </a:prstGeom>
          <a:noFill/>
          <a:ln w="9525" cap="flat" cmpd="sng">
            <a:solidFill>
              <a:srgbClr val="FF00FF"/>
            </a:solidFill>
            <a:prstDash val="solid"/>
            <a:round/>
            <a:headEnd type="stealth" w="med" len="med"/>
            <a:tailEnd type="none" w="med" len="med"/>
          </a:ln>
        </p:spPr>
      </p:cxnSp>
      <p:sp>
        <p:nvSpPr>
          <p:cNvPr id="588" name="Google Shape;588;p110"/>
          <p:cNvSpPr txBox="1"/>
          <p:nvPr/>
        </p:nvSpPr>
        <p:spPr>
          <a:xfrm>
            <a:off x="2184600" y="6216900"/>
            <a:ext cx="21336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FF00FF"/>
                </a:solidFill>
                <a:latin typeface="Caveat"/>
                <a:ea typeface="Caveat"/>
                <a:cs typeface="Caveat"/>
                <a:sym typeface="Caveat"/>
              </a:rPr>
              <a:t>Yes, even cricket!</a:t>
            </a:r>
            <a:endParaRPr sz="1600">
              <a:solidFill>
                <a:srgbClr val="FF00FF"/>
              </a:solidFill>
              <a:latin typeface="Caveat"/>
              <a:ea typeface="Caveat"/>
              <a:cs typeface="Caveat"/>
              <a:sym typeface="Caveat"/>
            </a:endParaRPr>
          </a:p>
        </p:txBody>
      </p:sp>
      <p:sp>
        <p:nvSpPr>
          <p:cNvPr id="589" name="Google Shape;589;p110"/>
          <p:cNvSpPr/>
          <p:nvPr/>
        </p:nvSpPr>
        <p:spPr>
          <a:xfrm>
            <a:off x="4434475" y="5259125"/>
            <a:ext cx="773400" cy="7380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0" name="Google Shape;590;p110"/>
          <p:cNvSpPr txBox="1"/>
          <p:nvPr/>
        </p:nvSpPr>
        <p:spPr>
          <a:xfrm>
            <a:off x="4460200" y="4894025"/>
            <a:ext cx="9798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FF00FF"/>
                </a:solidFill>
                <a:latin typeface="Caveat"/>
                <a:ea typeface="Caveat"/>
                <a:cs typeface="Caveat"/>
                <a:sym typeface="Caveat"/>
              </a:rPr>
              <a:t>Or dance!</a:t>
            </a:r>
            <a:endParaRPr sz="1800">
              <a:solidFill>
                <a:srgbClr val="FF00FF"/>
              </a:solidFill>
              <a:latin typeface="Caveat"/>
              <a:ea typeface="Caveat"/>
              <a:cs typeface="Caveat"/>
              <a:sym typeface="Caveat"/>
            </a:endParaRPr>
          </a:p>
        </p:txBody>
      </p:sp>
      <p:sp>
        <p:nvSpPr>
          <p:cNvPr id="591" name="Google Shape;591;p110"/>
          <p:cNvSpPr txBox="1"/>
          <p:nvPr/>
        </p:nvSpPr>
        <p:spPr>
          <a:xfrm>
            <a:off x="4774575" y="5864825"/>
            <a:ext cx="1542000"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FF00FF"/>
                </a:solidFill>
                <a:latin typeface="Caveat"/>
                <a:ea typeface="Caveat"/>
                <a:cs typeface="Caveat"/>
                <a:sym typeface="Caveat"/>
              </a:rPr>
              <a:t>Run after a kite</a:t>
            </a:r>
            <a:endParaRPr sz="1800">
              <a:solidFill>
                <a:srgbClr val="FF00FF"/>
              </a:solidFill>
              <a:latin typeface="Caveat"/>
              <a:ea typeface="Caveat"/>
              <a:cs typeface="Caveat"/>
              <a:sym typeface="Caveat"/>
            </a:endParaRPr>
          </a:p>
        </p:txBody>
      </p:sp>
      <p:sp>
        <p:nvSpPr>
          <p:cNvPr id="592" name="Google Shape;592;p110"/>
          <p:cNvSpPr txBox="1"/>
          <p:nvPr/>
        </p:nvSpPr>
        <p:spPr>
          <a:xfrm>
            <a:off x="6123525" y="4756028"/>
            <a:ext cx="1194000" cy="4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FF00FF"/>
                </a:solidFill>
                <a:latin typeface="Caveat"/>
                <a:ea typeface="Caveat"/>
                <a:cs typeface="Caveat"/>
                <a:sym typeface="Caveat"/>
              </a:rPr>
              <a:t>Scuba or Ski</a:t>
            </a:r>
            <a:endParaRPr sz="1800">
              <a:solidFill>
                <a:srgbClr val="FF00FF"/>
              </a:solidFill>
              <a:latin typeface="Caveat"/>
              <a:ea typeface="Caveat"/>
              <a:cs typeface="Caveat"/>
              <a:sym typeface="Caveat"/>
            </a:endParaRPr>
          </a:p>
        </p:txBody>
      </p:sp>
      <p:cxnSp>
        <p:nvCxnSpPr>
          <p:cNvPr id="593" name="Google Shape;593;p110"/>
          <p:cNvCxnSpPr/>
          <p:nvPr/>
        </p:nvCxnSpPr>
        <p:spPr>
          <a:xfrm flipH="1">
            <a:off x="6044600" y="5170425"/>
            <a:ext cx="745500" cy="269400"/>
          </a:xfrm>
          <a:prstGeom prst="straightConnector1">
            <a:avLst/>
          </a:prstGeom>
          <a:noFill/>
          <a:ln w="9525" cap="flat" cmpd="sng">
            <a:solidFill>
              <a:srgbClr val="FF00FF"/>
            </a:solidFill>
            <a:prstDash val="solid"/>
            <a:round/>
            <a:headEnd type="none" w="med" len="med"/>
            <a:tailEnd type="stealth" w="med" len="med"/>
          </a:ln>
        </p:spPr>
      </p:cxnSp>
      <p:sp>
        <p:nvSpPr>
          <p:cNvPr id="594" name="Google Shape;594;p110"/>
          <p:cNvSpPr txBox="1"/>
          <p:nvPr/>
        </p:nvSpPr>
        <p:spPr>
          <a:xfrm>
            <a:off x="6471275" y="5997128"/>
            <a:ext cx="1194000" cy="4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FF00FF"/>
                </a:solidFill>
                <a:latin typeface="Caveat"/>
                <a:ea typeface="Caveat"/>
                <a:cs typeface="Caveat"/>
                <a:sym typeface="Caveat"/>
              </a:rPr>
              <a:t>Gymnastics</a:t>
            </a:r>
            <a:endParaRPr sz="1800">
              <a:solidFill>
                <a:srgbClr val="FF00FF"/>
              </a:solidFill>
              <a:latin typeface="Caveat"/>
              <a:ea typeface="Caveat"/>
              <a:cs typeface="Caveat"/>
              <a:sym typeface="Caveat"/>
            </a:endParaRPr>
          </a:p>
        </p:txBody>
      </p:sp>
      <p:sp>
        <p:nvSpPr>
          <p:cNvPr id="595" name="Google Shape;595;p110"/>
          <p:cNvSpPr/>
          <p:nvPr/>
        </p:nvSpPr>
        <p:spPr>
          <a:xfrm>
            <a:off x="7068150" y="5259125"/>
            <a:ext cx="1542000" cy="7380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96" name="Google Shape;596;p110"/>
          <p:cNvPicPr preferRelativeResize="0"/>
          <p:nvPr/>
        </p:nvPicPr>
        <p:blipFill>
          <a:blip r:embed="rId4">
            <a:alphaModFix/>
          </a:blip>
          <a:stretch>
            <a:fillRect/>
          </a:stretch>
        </p:blipFill>
        <p:spPr>
          <a:xfrm>
            <a:off x="4434475" y="1177973"/>
            <a:ext cx="2330034" cy="2912550"/>
          </a:xfrm>
          <a:prstGeom prst="rect">
            <a:avLst/>
          </a:prstGeom>
          <a:noFill/>
          <a:ln>
            <a:noFill/>
          </a:ln>
        </p:spPr>
      </p:pic>
      <p:sp>
        <p:nvSpPr>
          <p:cNvPr id="597" name="Google Shape;597;p110"/>
          <p:cNvSpPr txBox="1"/>
          <p:nvPr/>
        </p:nvSpPr>
        <p:spPr>
          <a:xfrm>
            <a:off x="3872388" y="3300016"/>
            <a:ext cx="34542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br>
              <a:rPr lang="en-US" sz="2400" b="1">
                <a:solidFill>
                  <a:srgbClr val="888888"/>
                </a:solidFill>
                <a:latin typeface="Comfortaa"/>
                <a:ea typeface="Comfortaa"/>
                <a:cs typeface="Comfortaa"/>
                <a:sym typeface="Comfortaa"/>
              </a:rPr>
            </a:br>
            <a:r>
              <a:rPr lang="en-US" sz="2400" b="1">
                <a:solidFill>
                  <a:srgbClr val="888888"/>
                </a:solidFill>
                <a:latin typeface="Comfortaa"/>
                <a:ea typeface="Comfortaa"/>
                <a:cs typeface="Comfortaa"/>
                <a:sym typeface="Comfortaa"/>
              </a:rPr>
              <a:t>60 minutes</a:t>
            </a:r>
            <a:endParaRPr sz="2400">
              <a:solidFill>
                <a:srgbClr val="888888"/>
              </a:solidFill>
              <a:latin typeface="Lexend ExtraLight"/>
              <a:ea typeface="Lexend ExtraLight"/>
              <a:cs typeface="Lexend ExtraLight"/>
              <a:sym typeface="Lexend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11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603" name="Google Shape;603;p111"/>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Sleep is for </a:t>
            </a:r>
            <a:r>
              <a:rPr lang="en-US" sz="2900" u="sng">
                <a:latin typeface="Lexend Thin"/>
                <a:ea typeface="Lexend Thin"/>
                <a:cs typeface="Lexend Thin"/>
                <a:sym typeface="Lexend Thin"/>
              </a:rPr>
              <a:t>every part</a:t>
            </a:r>
            <a:r>
              <a:rPr lang="en-US" sz="2900">
                <a:latin typeface="Lexend Thin"/>
                <a:ea typeface="Lexend Thin"/>
                <a:cs typeface="Lexend Thin"/>
                <a:sym typeface="Lexend Thin"/>
              </a:rPr>
              <a:t> of the body</a:t>
            </a:r>
            <a:endParaRPr sz="2900">
              <a:latin typeface="Lexend Thin"/>
              <a:ea typeface="Lexend Thin"/>
              <a:cs typeface="Lexend Thin"/>
              <a:sym typeface="Lexend Thin"/>
            </a:endParaRPr>
          </a:p>
        </p:txBody>
      </p:sp>
      <p:sp>
        <p:nvSpPr>
          <p:cNvPr id="604" name="Google Shape;604;p11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05" name="Google Shape;605;p111"/>
          <p:cNvPicPr preferRelativeResize="0"/>
          <p:nvPr/>
        </p:nvPicPr>
        <p:blipFill>
          <a:blip r:embed="rId3">
            <a:alphaModFix/>
          </a:blip>
          <a:stretch>
            <a:fillRect/>
          </a:stretch>
        </p:blipFill>
        <p:spPr>
          <a:xfrm>
            <a:off x="946149" y="1157987"/>
            <a:ext cx="1296975" cy="5700024"/>
          </a:xfrm>
          <a:prstGeom prst="rect">
            <a:avLst/>
          </a:prstGeom>
          <a:noFill/>
          <a:ln>
            <a:noFill/>
          </a:ln>
        </p:spPr>
      </p:pic>
      <p:sp>
        <p:nvSpPr>
          <p:cNvPr id="606" name="Google Shape;606;p111"/>
          <p:cNvSpPr txBox="1"/>
          <p:nvPr/>
        </p:nvSpPr>
        <p:spPr>
          <a:xfrm>
            <a:off x="2243125" y="3016425"/>
            <a:ext cx="2487900" cy="567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900">
                <a:solidFill>
                  <a:srgbClr val="FF00FF"/>
                </a:solidFill>
                <a:latin typeface="Caveat"/>
                <a:ea typeface="Caveat"/>
                <a:cs typeface="Caveat"/>
                <a:sym typeface="Caveat"/>
              </a:rPr>
              <a:t>Your body does all of its growing when you sleep! </a:t>
            </a:r>
            <a:endParaRPr sz="1900">
              <a:solidFill>
                <a:srgbClr val="FF00FF"/>
              </a:solidFill>
              <a:latin typeface="Caveat"/>
              <a:ea typeface="Caveat"/>
              <a:cs typeface="Caveat"/>
              <a:sym typeface="Caveat"/>
            </a:endParaRPr>
          </a:p>
          <a:p>
            <a:pPr marL="0" lvl="0" indent="0" algn="l" rtl="0">
              <a:lnSpc>
                <a:spcPct val="115000"/>
              </a:lnSpc>
              <a:spcBef>
                <a:spcPts val="0"/>
              </a:spcBef>
              <a:spcAft>
                <a:spcPts val="0"/>
              </a:spcAft>
              <a:buNone/>
            </a:pPr>
            <a:endParaRPr sz="1900">
              <a:solidFill>
                <a:srgbClr val="FF00FF"/>
              </a:solidFill>
              <a:latin typeface="Caveat"/>
              <a:ea typeface="Caveat"/>
              <a:cs typeface="Caveat"/>
              <a:sym typeface="Caveat"/>
            </a:endParaRPr>
          </a:p>
          <a:p>
            <a:pPr marL="0" lvl="0" indent="0" algn="l" rtl="0">
              <a:lnSpc>
                <a:spcPct val="115000"/>
              </a:lnSpc>
              <a:spcBef>
                <a:spcPts val="0"/>
              </a:spcBef>
              <a:spcAft>
                <a:spcPts val="0"/>
              </a:spcAft>
              <a:buNone/>
            </a:pPr>
            <a:endParaRPr sz="1900">
              <a:solidFill>
                <a:srgbClr val="FF00FF"/>
              </a:solidFill>
              <a:latin typeface="Caveat"/>
              <a:ea typeface="Caveat"/>
              <a:cs typeface="Caveat"/>
              <a:sym typeface="Caveat"/>
            </a:endParaRPr>
          </a:p>
          <a:p>
            <a:pPr marL="0" lvl="0" indent="0" algn="l" rtl="0">
              <a:lnSpc>
                <a:spcPct val="115000"/>
              </a:lnSpc>
              <a:spcBef>
                <a:spcPts val="0"/>
              </a:spcBef>
              <a:spcAft>
                <a:spcPts val="0"/>
              </a:spcAft>
              <a:buClr>
                <a:schemeClr val="dk1"/>
              </a:buClr>
              <a:buSzPts val="1100"/>
              <a:buFont typeface="Arial"/>
              <a:buNone/>
            </a:pPr>
            <a:r>
              <a:rPr lang="en-US" sz="1900">
                <a:solidFill>
                  <a:srgbClr val="FF00FF"/>
                </a:solidFill>
                <a:latin typeface="Caveat"/>
                <a:ea typeface="Caveat"/>
                <a:cs typeface="Caveat"/>
                <a:sym typeface="Caveat"/>
              </a:rPr>
              <a:t>Most of your reproductive hormones are produced while you sleep! </a:t>
            </a:r>
            <a:br>
              <a:rPr lang="en-US" sz="1900">
                <a:solidFill>
                  <a:srgbClr val="FF00FF"/>
                </a:solidFill>
                <a:latin typeface="Caveat"/>
                <a:ea typeface="Caveat"/>
                <a:cs typeface="Caveat"/>
                <a:sym typeface="Caveat"/>
              </a:rPr>
            </a:br>
            <a:endParaRPr sz="2000">
              <a:solidFill>
                <a:srgbClr val="FF00FF"/>
              </a:solidFill>
              <a:latin typeface="Caveat"/>
              <a:ea typeface="Caveat"/>
              <a:cs typeface="Caveat"/>
              <a:sym typeface="Caveat"/>
            </a:endParaRPr>
          </a:p>
        </p:txBody>
      </p:sp>
      <p:sp>
        <p:nvSpPr>
          <p:cNvPr id="607" name="Google Shape;607;p111"/>
          <p:cNvSpPr txBox="1"/>
          <p:nvPr/>
        </p:nvSpPr>
        <p:spPr>
          <a:xfrm>
            <a:off x="2345150" y="1263325"/>
            <a:ext cx="30000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solidFill>
                  <a:srgbClr val="FF00FF"/>
                </a:solidFill>
                <a:latin typeface="Caveat"/>
                <a:ea typeface="Caveat"/>
                <a:cs typeface="Caveat"/>
                <a:sym typeface="Caveat"/>
              </a:rPr>
              <a:t>When you sleep, your brain does house cleaning: getting rid of toxins and keeping only the important stuff. </a:t>
            </a:r>
            <a:endParaRPr sz="2000">
              <a:solidFill>
                <a:srgbClr val="FF00FF"/>
              </a:solidFill>
              <a:latin typeface="Caveat"/>
              <a:ea typeface="Caveat"/>
              <a:cs typeface="Caveat"/>
              <a:sym typeface="Caveat"/>
            </a:endParaRPr>
          </a:p>
        </p:txBody>
      </p:sp>
      <p:pic>
        <p:nvPicPr>
          <p:cNvPr id="608" name="Google Shape;608;p111"/>
          <p:cNvPicPr preferRelativeResize="0"/>
          <p:nvPr/>
        </p:nvPicPr>
        <p:blipFill rotWithShape="1">
          <a:blip r:embed="rId4">
            <a:alphaModFix/>
          </a:blip>
          <a:srcRect l="15986" t="46196" r="12164"/>
          <a:stretch/>
        </p:blipFill>
        <p:spPr>
          <a:xfrm>
            <a:off x="4665384" y="2826675"/>
            <a:ext cx="3490941" cy="3267750"/>
          </a:xfrm>
          <a:prstGeom prst="rect">
            <a:avLst/>
          </a:prstGeom>
          <a:noFill/>
          <a:ln>
            <a:noFill/>
          </a:ln>
        </p:spPr>
      </p:pic>
      <p:pic>
        <p:nvPicPr>
          <p:cNvPr id="609" name="Google Shape;609;p111"/>
          <p:cNvPicPr preferRelativeResize="0"/>
          <p:nvPr/>
        </p:nvPicPr>
        <p:blipFill>
          <a:blip r:embed="rId5">
            <a:alphaModFix/>
          </a:blip>
          <a:stretch>
            <a:fillRect/>
          </a:stretch>
        </p:blipFill>
        <p:spPr>
          <a:xfrm>
            <a:off x="4396098" y="1313025"/>
            <a:ext cx="4125952" cy="2608975"/>
          </a:xfrm>
          <a:prstGeom prst="rect">
            <a:avLst/>
          </a:prstGeom>
          <a:noFill/>
          <a:ln>
            <a:noFill/>
          </a:ln>
        </p:spPr>
      </p:pic>
      <p:cxnSp>
        <p:nvCxnSpPr>
          <p:cNvPr id="610" name="Google Shape;610;p111"/>
          <p:cNvCxnSpPr/>
          <p:nvPr/>
        </p:nvCxnSpPr>
        <p:spPr>
          <a:xfrm flipH="1">
            <a:off x="1604625" y="1571175"/>
            <a:ext cx="783300" cy="115800"/>
          </a:xfrm>
          <a:prstGeom prst="straightConnector1">
            <a:avLst/>
          </a:prstGeom>
          <a:noFill/>
          <a:ln w="9525" cap="flat" cmpd="sng">
            <a:solidFill>
              <a:schemeClr val="dk2"/>
            </a:solidFill>
            <a:prstDash val="solid"/>
            <a:round/>
            <a:headEnd type="none" w="med" len="med"/>
            <a:tailEnd type="none" w="med" len="med"/>
          </a:ln>
        </p:spPr>
      </p:cxnSp>
      <p:cxnSp>
        <p:nvCxnSpPr>
          <p:cNvPr id="611" name="Google Shape;611;p111"/>
          <p:cNvCxnSpPr/>
          <p:nvPr/>
        </p:nvCxnSpPr>
        <p:spPr>
          <a:xfrm flipH="1">
            <a:off x="2157600" y="3371100"/>
            <a:ext cx="783300" cy="115800"/>
          </a:xfrm>
          <a:prstGeom prst="straightConnector1">
            <a:avLst/>
          </a:prstGeom>
          <a:noFill/>
          <a:ln w="9525" cap="flat" cmpd="sng">
            <a:solidFill>
              <a:schemeClr val="dk2"/>
            </a:solidFill>
            <a:prstDash val="solid"/>
            <a:round/>
            <a:headEnd type="none" w="med" len="med"/>
            <a:tailEnd type="none" w="med" len="med"/>
          </a:ln>
        </p:spPr>
      </p:cxnSp>
      <p:cxnSp>
        <p:nvCxnSpPr>
          <p:cNvPr id="612" name="Google Shape;612;p111"/>
          <p:cNvCxnSpPr/>
          <p:nvPr/>
        </p:nvCxnSpPr>
        <p:spPr>
          <a:xfrm rot="10800000">
            <a:off x="1821300" y="4004275"/>
            <a:ext cx="477600" cy="9318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112"/>
          <p:cNvSpPr txBox="1"/>
          <p:nvPr/>
        </p:nvSpPr>
        <p:spPr>
          <a:xfrm>
            <a:off x="146750" y="512800"/>
            <a:ext cx="866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Want to be a better athlete? Go to bed early! </a:t>
            </a:r>
            <a:endParaRPr>
              <a:latin typeface="Lexend Thin"/>
              <a:ea typeface="Lexend Thin"/>
              <a:cs typeface="Lexend Thin"/>
              <a:sym typeface="Lexend Thin"/>
            </a:endParaRPr>
          </a:p>
        </p:txBody>
      </p:sp>
      <p:sp>
        <p:nvSpPr>
          <p:cNvPr id="619" name="Google Shape;619;p112"/>
          <p:cNvSpPr txBox="1"/>
          <p:nvPr/>
        </p:nvSpPr>
        <p:spPr>
          <a:xfrm>
            <a:off x="146756" y="66452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20" name="Google Shape;620;p112"/>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sp>
        <p:nvSpPr>
          <p:cNvPr id="621" name="Google Shape;621;p112"/>
          <p:cNvSpPr txBox="1"/>
          <p:nvPr/>
        </p:nvSpPr>
        <p:spPr>
          <a:xfrm>
            <a:off x="4715675" y="1868125"/>
            <a:ext cx="4193400" cy="3969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700">
                <a:solidFill>
                  <a:srgbClr val="7C7DAD"/>
                </a:solidFill>
                <a:latin typeface="Lexend ExtraLight"/>
                <a:ea typeface="Lexend ExtraLight"/>
                <a:cs typeface="Lexend ExtraLight"/>
                <a:sym typeface="Lexend ExtraLight"/>
              </a:rPr>
              <a:t>Athletes who extended their sleep to </a:t>
            </a:r>
            <a:r>
              <a:rPr lang="en-US" sz="1700" b="1">
                <a:solidFill>
                  <a:srgbClr val="7C7DAD"/>
                </a:solidFill>
                <a:latin typeface="Lexend"/>
                <a:ea typeface="Lexend"/>
                <a:cs typeface="Lexend"/>
                <a:sym typeface="Lexend"/>
              </a:rPr>
              <a:t>10 hours a night </a:t>
            </a:r>
            <a:r>
              <a:rPr lang="en-US" sz="1700">
                <a:solidFill>
                  <a:srgbClr val="7C7DAD"/>
                </a:solidFill>
                <a:latin typeface="Lexend ExtraLight"/>
                <a:ea typeface="Lexend ExtraLight"/>
                <a:cs typeface="Lexend ExtraLight"/>
                <a:sym typeface="Lexend ExtraLight"/>
              </a:rPr>
              <a:t>found several positive outcomes:</a:t>
            </a:r>
            <a:br>
              <a:rPr lang="en-US" sz="1700" b="1">
                <a:solidFill>
                  <a:srgbClr val="7C7DAD"/>
                </a:solidFill>
                <a:latin typeface="Lexend"/>
                <a:ea typeface="Lexend"/>
                <a:cs typeface="Lexend"/>
                <a:sym typeface="Lexend"/>
              </a:rPr>
            </a:br>
            <a:endParaRPr sz="1700" b="1">
              <a:solidFill>
                <a:srgbClr val="7C7DAD"/>
              </a:solidFill>
              <a:latin typeface="Lexend"/>
              <a:ea typeface="Lexend"/>
              <a:cs typeface="Lexend"/>
              <a:sym typeface="Lexend"/>
            </a:endParaRPr>
          </a:p>
          <a:p>
            <a:pPr marL="457200" lvl="0" indent="-355600" algn="l" rtl="0">
              <a:lnSpc>
                <a:spcPct val="115000"/>
              </a:lnSpc>
              <a:spcBef>
                <a:spcPts val="0"/>
              </a:spcBef>
              <a:spcAft>
                <a:spcPts val="0"/>
              </a:spcAft>
              <a:buClr>
                <a:srgbClr val="7C7DAD"/>
              </a:buClr>
              <a:buSzPts val="2000"/>
              <a:buFont typeface="Lexend ExtraLight"/>
              <a:buChar char="❏"/>
            </a:pPr>
            <a:r>
              <a:rPr lang="en-US" sz="1700">
                <a:solidFill>
                  <a:srgbClr val="7C7DAD"/>
                </a:solidFill>
                <a:latin typeface="Lexend ExtraLight"/>
                <a:ea typeface="Lexend ExtraLight"/>
                <a:cs typeface="Lexend ExtraLight"/>
                <a:sym typeface="Lexend ExtraLight"/>
              </a:rPr>
              <a:t>The players ran faster. </a:t>
            </a:r>
            <a:br>
              <a:rPr lang="en-US" sz="1700">
                <a:solidFill>
                  <a:srgbClr val="7C7DAD"/>
                </a:solidFill>
                <a:latin typeface="Lexend ExtraLight"/>
                <a:ea typeface="Lexend ExtraLight"/>
                <a:cs typeface="Lexend ExtraLight"/>
                <a:sym typeface="Lexend ExtraLight"/>
              </a:rPr>
            </a:br>
            <a:endParaRPr sz="1700">
              <a:solidFill>
                <a:srgbClr val="7C7DAD"/>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7C7DAD"/>
              </a:buClr>
              <a:buSzPts val="2000"/>
              <a:buFont typeface="Lexend ExtraLight"/>
              <a:buChar char="❏"/>
            </a:pPr>
            <a:r>
              <a:rPr lang="en-US" sz="1700">
                <a:solidFill>
                  <a:srgbClr val="7C7DAD"/>
                </a:solidFill>
                <a:latin typeface="Lexend ExtraLight"/>
                <a:ea typeface="Lexend ExtraLight"/>
                <a:cs typeface="Lexend ExtraLight"/>
                <a:sym typeface="Lexend ExtraLight"/>
              </a:rPr>
              <a:t>Their shooting improved by at least 10%. </a:t>
            </a:r>
            <a:endParaRPr sz="1700">
              <a:solidFill>
                <a:srgbClr val="7C7DAD"/>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7C7DAD"/>
              </a:buClr>
              <a:buSzPts val="2000"/>
              <a:buFont typeface="Lexend ExtraLight"/>
              <a:buChar char="❏"/>
            </a:pPr>
            <a:r>
              <a:rPr lang="en-US" sz="1700">
                <a:solidFill>
                  <a:srgbClr val="7C7DAD"/>
                </a:solidFill>
                <a:latin typeface="Lexend ExtraLight"/>
                <a:ea typeface="Lexend ExtraLight"/>
                <a:cs typeface="Lexend ExtraLight"/>
                <a:sym typeface="Lexend ExtraLight"/>
              </a:rPr>
              <a:t>Accuracy improved.</a:t>
            </a:r>
            <a:br>
              <a:rPr lang="en-US" sz="1700">
                <a:solidFill>
                  <a:srgbClr val="7C7DAD"/>
                </a:solidFill>
                <a:latin typeface="Lexend ExtraLight"/>
                <a:ea typeface="Lexend ExtraLight"/>
                <a:cs typeface="Lexend ExtraLight"/>
                <a:sym typeface="Lexend ExtraLight"/>
              </a:rPr>
            </a:br>
            <a:endParaRPr sz="1700">
              <a:solidFill>
                <a:srgbClr val="7C7DAD"/>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7C7DAD"/>
              </a:buClr>
              <a:buSzPts val="2000"/>
              <a:buFont typeface="Lexend ExtraLight"/>
              <a:buChar char="❏"/>
            </a:pPr>
            <a:r>
              <a:rPr lang="en-US" sz="1700">
                <a:solidFill>
                  <a:srgbClr val="7C7DAD"/>
                </a:solidFill>
                <a:latin typeface="Lexend ExtraLight"/>
                <a:ea typeface="Lexend ExtraLight"/>
                <a:cs typeface="Lexend ExtraLight"/>
                <a:sym typeface="Lexend ExtraLight"/>
              </a:rPr>
              <a:t>The athletes reported feeling better physically and mentally.</a:t>
            </a:r>
            <a:endParaRPr sz="1800">
              <a:solidFill>
                <a:srgbClr val="7C7DAD"/>
              </a:solidFill>
              <a:latin typeface="Lexend ExtraLight"/>
              <a:ea typeface="Lexend ExtraLight"/>
              <a:cs typeface="Lexend ExtraLight"/>
              <a:sym typeface="Lexend ExtraLight"/>
            </a:endParaRPr>
          </a:p>
        </p:txBody>
      </p:sp>
      <p:cxnSp>
        <p:nvCxnSpPr>
          <p:cNvPr id="622" name="Google Shape;622;p112"/>
          <p:cNvCxnSpPr/>
          <p:nvPr/>
        </p:nvCxnSpPr>
        <p:spPr>
          <a:xfrm>
            <a:off x="4480000" y="1321538"/>
            <a:ext cx="13800" cy="5286000"/>
          </a:xfrm>
          <a:prstGeom prst="straightConnector1">
            <a:avLst/>
          </a:prstGeom>
          <a:noFill/>
          <a:ln w="9525" cap="flat" cmpd="sng">
            <a:solidFill>
              <a:schemeClr val="dk2"/>
            </a:solidFill>
            <a:prstDash val="solid"/>
            <a:round/>
            <a:headEnd type="none" w="med" len="med"/>
            <a:tailEnd type="none" w="med" len="med"/>
          </a:ln>
        </p:spPr>
      </p:cxnSp>
      <p:sp>
        <p:nvSpPr>
          <p:cNvPr id="623" name="Google Shape;623;p112"/>
          <p:cNvSpPr txBox="1"/>
          <p:nvPr/>
        </p:nvSpPr>
        <p:spPr>
          <a:xfrm>
            <a:off x="5685275" y="1334688"/>
            <a:ext cx="2254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a:solidFill>
                  <a:srgbClr val="8587C2"/>
                </a:solidFill>
                <a:latin typeface="Lexend ExtraBold"/>
                <a:ea typeface="Lexend ExtraBold"/>
                <a:cs typeface="Lexend ExtraBold"/>
                <a:sym typeface="Lexend ExtraBold"/>
              </a:rPr>
              <a:t>10 Hours of Sleep</a:t>
            </a:r>
            <a:endParaRPr sz="1700">
              <a:solidFill>
                <a:srgbClr val="8587C2"/>
              </a:solidFill>
              <a:latin typeface="Lexend ExtraBold"/>
              <a:ea typeface="Lexend ExtraBold"/>
              <a:cs typeface="Lexend ExtraBold"/>
              <a:sym typeface="Lexend ExtraBold"/>
            </a:endParaRPr>
          </a:p>
        </p:txBody>
      </p:sp>
      <p:sp>
        <p:nvSpPr>
          <p:cNvPr id="624" name="Google Shape;624;p112"/>
          <p:cNvSpPr txBox="1"/>
          <p:nvPr/>
        </p:nvSpPr>
        <p:spPr>
          <a:xfrm>
            <a:off x="236475" y="1929563"/>
            <a:ext cx="4117500" cy="4715700"/>
          </a:xfrm>
          <a:prstGeom prst="rect">
            <a:avLst/>
          </a:prstGeom>
          <a:noFill/>
          <a:ln>
            <a:noFill/>
          </a:ln>
        </p:spPr>
        <p:txBody>
          <a:bodyPr spcFirstLastPara="1" wrap="square" lIns="91425" tIns="91425" rIns="91425" bIns="91425" anchor="t" anchorCtr="0">
            <a:noAutofit/>
          </a:bodyPr>
          <a:lstStyle/>
          <a:p>
            <a:pPr marL="457200" lvl="0" indent="-336550" algn="l" rtl="0">
              <a:lnSpc>
                <a:spcPct val="115000"/>
              </a:lnSpc>
              <a:spcBef>
                <a:spcPts val="120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Athletes were slower.</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Exhausted faster.</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Decreased accuracy</a:t>
            </a:r>
            <a:r>
              <a:rPr lang="en-US" sz="1100" b="1">
                <a:solidFill>
                  <a:schemeClr val="dk1"/>
                </a:solidFill>
              </a:rPr>
              <a:t>.</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Difficulty learning and decision making.</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Lower immune resistance to colds</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Research of middle and high school athletes revealed that a lack of sleep is associated with increased injury.</a:t>
            </a:r>
            <a:endParaRPr sz="1700">
              <a:solidFill>
                <a:schemeClr val="dk1"/>
              </a:solidFill>
              <a:latin typeface="Lexend ExtraLight"/>
              <a:ea typeface="Lexend ExtraLight"/>
              <a:cs typeface="Lexend ExtraLight"/>
              <a:sym typeface="Lexend ExtraLight"/>
            </a:endParaRPr>
          </a:p>
          <a:p>
            <a:pPr marL="0" lvl="0" indent="0" algn="l" rtl="0">
              <a:spcBef>
                <a:spcPts val="1200"/>
              </a:spcBef>
              <a:spcAft>
                <a:spcPts val="0"/>
              </a:spcAft>
              <a:buNone/>
            </a:pPr>
            <a:endParaRPr/>
          </a:p>
        </p:txBody>
      </p:sp>
      <p:sp>
        <p:nvSpPr>
          <p:cNvPr id="625" name="Google Shape;625;p112"/>
          <p:cNvSpPr txBox="1"/>
          <p:nvPr/>
        </p:nvSpPr>
        <p:spPr>
          <a:xfrm>
            <a:off x="1399275" y="1347888"/>
            <a:ext cx="20088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a:latin typeface="Lexend ExtraBold"/>
                <a:ea typeface="Lexend ExtraBold"/>
                <a:cs typeface="Lexend ExtraBold"/>
                <a:sym typeface="Lexend ExtraBold"/>
              </a:rPr>
              <a:t>Sleep-deprived</a:t>
            </a:r>
            <a:endParaRPr sz="1700">
              <a:latin typeface="Lexend ExtraBold"/>
              <a:ea typeface="Lexend ExtraBold"/>
              <a:cs typeface="Lexend ExtraBold"/>
              <a:sym typeface="Lexend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113"/>
          <p:cNvSpPr/>
          <p:nvPr/>
        </p:nvSpPr>
        <p:spPr>
          <a:xfrm>
            <a:off x="1188750" y="1553375"/>
            <a:ext cx="6749100" cy="4667100"/>
          </a:xfrm>
          <a:prstGeom prst="roundRect">
            <a:avLst>
              <a:gd name="adj" fmla="val 16667"/>
            </a:avLst>
          </a:prstGeom>
          <a:noFill/>
          <a:ln w="28575" cap="flat" cmpd="sng">
            <a:solidFill>
              <a:srgbClr val="9900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1" name="Google Shape;631;p11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632" name="Google Shape;632;p113"/>
          <p:cNvSpPr txBox="1"/>
          <p:nvPr/>
        </p:nvSpPr>
        <p:spPr>
          <a:xfrm>
            <a:off x="2260974" y="2383125"/>
            <a:ext cx="5337300" cy="36480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is in 7th grade.</a:t>
            </a: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has been charting for a year.</a:t>
            </a: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is on the school soccer team.</a:t>
            </a: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Her favorite dessert is carrot cake.</a:t>
            </a: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p:txBody>
      </p:sp>
      <p:sp>
        <p:nvSpPr>
          <p:cNvPr id="633" name="Google Shape;633;p113"/>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Meet Maria!</a:t>
            </a:r>
            <a:endParaRPr sz="2900" b="1">
              <a:latin typeface="Lexend"/>
              <a:ea typeface="Lexend"/>
              <a:cs typeface="Lexend"/>
              <a:sym typeface="Lexend"/>
            </a:endParaRPr>
          </a:p>
        </p:txBody>
      </p:sp>
      <p:sp>
        <p:nvSpPr>
          <p:cNvPr id="634" name="Google Shape;634;p113"/>
          <p:cNvSpPr txBox="1"/>
          <p:nvPr/>
        </p:nvSpPr>
        <p:spPr>
          <a:xfrm>
            <a:off x="1882207" y="2261850"/>
            <a:ext cx="7545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pic>
        <p:nvPicPr>
          <p:cNvPr id="635" name="Google Shape;635;p113"/>
          <p:cNvPicPr preferRelativeResize="0"/>
          <p:nvPr/>
        </p:nvPicPr>
        <p:blipFill rotWithShape="1">
          <a:blip r:embed="rId3">
            <a:alphaModFix/>
          </a:blip>
          <a:srcRect l="16077" t="14668" r="21507" b="10910"/>
          <a:stretch/>
        </p:blipFill>
        <p:spPr>
          <a:xfrm>
            <a:off x="1936228" y="3139400"/>
            <a:ext cx="579257" cy="581922"/>
          </a:xfrm>
          <a:prstGeom prst="rect">
            <a:avLst/>
          </a:prstGeom>
          <a:noFill/>
          <a:ln>
            <a:noFill/>
          </a:ln>
        </p:spPr>
      </p:pic>
      <p:sp>
        <p:nvSpPr>
          <p:cNvPr id="636" name="Google Shape;636;p113"/>
          <p:cNvSpPr txBox="1"/>
          <p:nvPr/>
        </p:nvSpPr>
        <p:spPr>
          <a:xfrm>
            <a:off x="1863830" y="3836885"/>
            <a:ext cx="7914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t>⚽️</a:t>
            </a:r>
            <a:endParaRPr sz="4200"/>
          </a:p>
        </p:txBody>
      </p:sp>
      <p:sp>
        <p:nvSpPr>
          <p:cNvPr id="637" name="Google Shape;637;p113"/>
          <p:cNvSpPr txBox="1"/>
          <p:nvPr/>
        </p:nvSpPr>
        <p:spPr>
          <a:xfrm>
            <a:off x="1830224" y="4593378"/>
            <a:ext cx="7914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4500"/>
          </a:p>
        </p:txBody>
      </p:sp>
      <p:pic>
        <p:nvPicPr>
          <p:cNvPr id="638" name="Google Shape;638;p113"/>
          <p:cNvPicPr preferRelativeResize="0"/>
          <p:nvPr/>
        </p:nvPicPr>
        <p:blipFill>
          <a:blip r:embed="rId4">
            <a:alphaModFix/>
          </a:blip>
          <a:stretch>
            <a:fillRect/>
          </a:stretch>
        </p:blipFill>
        <p:spPr>
          <a:xfrm>
            <a:off x="1924250" y="4632625"/>
            <a:ext cx="670400" cy="721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11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644" name="Google Shape;644;p114"/>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Maria’s Story: Act it Out </a:t>
            </a:r>
            <a:endParaRPr sz="2900">
              <a:latin typeface="Lexend Thin"/>
              <a:ea typeface="Lexend Thin"/>
              <a:cs typeface="Lexend Thin"/>
              <a:sym typeface="Lexend Thin"/>
            </a:endParaRPr>
          </a:p>
        </p:txBody>
      </p:sp>
      <p:pic>
        <p:nvPicPr>
          <p:cNvPr id="645" name="Google Shape;645;p114"/>
          <p:cNvPicPr preferRelativeResize="0"/>
          <p:nvPr/>
        </p:nvPicPr>
        <p:blipFill>
          <a:blip r:embed="rId3">
            <a:alphaModFix/>
          </a:blip>
          <a:stretch>
            <a:fillRect/>
          </a:stretch>
        </p:blipFill>
        <p:spPr>
          <a:xfrm>
            <a:off x="823100" y="1268375"/>
            <a:ext cx="4155348" cy="5437226"/>
          </a:xfrm>
          <a:prstGeom prst="rect">
            <a:avLst/>
          </a:prstGeom>
          <a:noFill/>
          <a:ln>
            <a:noFill/>
          </a:ln>
          <a:effectLst>
            <a:outerShdw blurRad="57150" dist="19050" dir="5400000" algn="bl" rotWithShape="0">
              <a:srgbClr val="000000">
                <a:alpha val="50000"/>
              </a:srgbClr>
            </a:outerShdw>
          </a:effectLst>
        </p:spPr>
      </p:pic>
      <p:pic>
        <p:nvPicPr>
          <p:cNvPr id="646" name="Google Shape;646;p114"/>
          <p:cNvPicPr preferRelativeResize="0"/>
          <p:nvPr/>
        </p:nvPicPr>
        <p:blipFill>
          <a:blip r:embed="rId3">
            <a:alphaModFix/>
          </a:blip>
          <a:stretch>
            <a:fillRect/>
          </a:stretch>
        </p:blipFill>
        <p:spPr>
          <a:xfrm>
            <a:off x="2480975" y="1268375"/>
            <a:ext cx="4155348" cy="5437226"/>
          </a:xfrm>
          <a:prstGeom prst="rect">
            <a:avLst/>
          </a:prstGeom>
          <a:noFill/>
          <a:ln>
            <a:noFill/>
          </a:ln>
          <a:effectLst>
            <a:outerShdw blurRad="57150" dist="19050" dir="5400000" algn="bl" rotWithShape="0">
              <a:srgbClr val="000000">
                <a:alpha val="50000"/>
              </a:srgbClr>
            </a:outerShdw>
          </a:effectLst>
        </p:spPr>
      </p:pic>
      <p:pic>
        <p:nvPicPr>
          <p:cNvPr id="647" name="Google Shape;647;p114"/>
          <p:cNvPicPr preferRelativeResize="0"/>
          <p:nvPr/>
        </p:nvPicPr>
        <p:blipFill>
          <a:blip r:embed="rId3">
            <a:alphaModFix/>
          </a:blip>
          <a:stretch>
            <a:fillRect/>
          </a:stretch>
        </p:blipFill>
        <p:spPr>
          <a:xfrm>
            <a:off x="4165550" y="1268375"/>
            <a:ext cx="4155348" cy="5437226"/>
          </a:xfrm>
          <a:prstGeom prst="rect">
            <a:avLst/>
          </a:prstGeom>
          <a:noFill/>
          <a:ln>
            <a:noFill/>
          </a:ln>
          <a:effectLst>
            <a:outerShdw blurRad="57150" dist="19050" dir="5400000" algn="bl" rotWithShape="0">
              <a:srgbClr val="000000">
                <a:alpha val="50000"/>
              </a:srgbClr>
            </a:outerShdw>
          </a:effectLst>
        </p:spPr>
      </p:pic>
      <p:sp>
        <p:nvSpPr>
          <p:cNvPr id="648" name="Google Shape;648;p114"/>
          <p:cNvSpPr/>
          <p:nvPr/>
        </p:nvSpPr>
        <p:spPr>
          <a:xfrm>
            <a:off x="901450" y="2091150"/>
            <a:ext cx="1272900" cy="1272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9" name="Google Shape;649;p114"/>
          <p:cNvSpPr/>
          <p:nvPr/>
        </p:nvSpPr>
        <p:spPr>
          <a:xfrm>
            <a:off x="4467350" y="2126775"/>
            <a:ext cx="1272900" cy="1272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0" name="Google Shape;650;p114"/>
          <p:cNvSpPr/>
          <p:nvPr/>
        </p:nvSpPr>
        <p:spPr>
          <a:xfrm>
            <a:off x="2613625" y="2091150"/>
            <a:ext cx="1272900" cy="1272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1" name="Google Shape;651;p114"/>
          <p:cNvSpPr txBox="1"/>
          <p:nvPr/>
        </p:nvSpPr>
        <p:spPr>
          <a:xfrm>
            <a:off x="916500" y="2273550"/>
            <a:ext cx="1334100" cy="90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latin typeface="Annie Use Your Telescope"/>
                <a:ea typeface="Annie Use Your Telescope"/>
                <a:cs typeface="Annie Use Your Telescope"/>
                <a:sym typeface="Annie Use Your Telescope"/>
              </a:rPr>
              <a:t>NARRATOR</a:t>
            </a:r>
            <a:endParaRPr sz="2100" b="1">
              <a:latin typeface="Annie Use Your Telescope"/>
              <a:ea typeface="Annie Use Your Telescope"/>
              <a:cs typeface="Annie Use Your Telescope"/>
              <a:sym typeface="Annie Use Your Telescope"/>
            </a:endParaRPr>
          </a:p>
        </p:txBody>
      </p:sp>
      <p:sp>
        <p:nvSpPr>
          <p:cNvPr id="652" name="Google Shape;652;p114"/>
          <p:cNvSpPr txBox="1"/>
          <p:nvPr/>
        </p:nvSpPr>
        <p:spPr>
          <a:xfrm>
            <a:off x="2850025" y="2309175"/>
            <a:ext cx="800100" cy="90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latin typeface="Annie Use Your Telescope"/>
                <a:ea typeface="Annie Use Your Telescope"/>
                <a:cs typeface="Annie Use Your Telescope"/>
                <a:sym typeface="Annie Use Your Telescope"/>
              </a:rPr>
              <a:t>MARIA</a:t>
            </a:r>
            <a:endParaRPr sz="2100" b="1">
              <a:latin typeface="Annie Use Your Telescope"/>
              <a:ea typeface="Annie Use Your Telescope"/>
              <a:cs typeface="Annie Use Your Telescope"/>
              <a:sym typeface="Annie Use Your Telescope"/>
            </a:endParaRPr>
          </a:p>
        </p:txBody>
      </p:sp>
      <p:sp>
        <p:nvSpPr>
          <p:cNvPr id="653" name="Google Shape;653;p114"/>
          <p:cNvSpPr txBox="1"/>
          <p:nvPr/>
        </p:nvSpPr>
        <p:spPr>
          <a:xfrm>
            <a:off x="4569650" y="2273550"/>
            <a:ext cx="1068300" cy="90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latin typeface="Annie Use Your Telescope"/>
                <a:ea typeface="Annie Use Your Telescope"/>
                <a:cs typeface="Annie Use Your Telescope"/>
                <a:sym typeface="Annie Use Your Telescope"/>
              </a:rPr>
              <a:t>FRIEND</a:t>
            </a:r>
            <a:endParaRPr sz="2100" b="1">
              <a:latin typeface="Annie Use Your Telescope"/>
              <a:ea typeface="Annie Use Your Telescope"/>
              <a:cs typeface="Annie Use Your Telescope"/>
              <a:sym typeface="Annie Use Your Telescop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11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659" name="Google Shape;659;p11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660" name="Google Shape;660;p115"/>
          <p:cNvSpPr txBox="1"/>
          <p:nvPr/>
        </p:nvSpPr>
        <p:spPr>
          <a:xfrm>
            <a:off x="1727400" y="1403075"/>
            <a:ext cx="5689200" cy="5196300"/>
          </a:xfrm>
          <a:prstGeom prst="rect">
            <a:avLst/>
          </a:prstGeom>
          <a:noFill/>
          <a:ln>
            <a:noFill/>
          </a:ln>
        </p:spPr>
        <p:txBody>
          <a:bodyPr spcFirstLastPara="1" wrap="square" lIns="91425" tIns="91425" rIns="91425" bIns="91425" anchor="t" anchorCtr="0">
            <a:spAutoFit/>
          </a:bodyPr>
          <a:lstStyle/>
          <a:p>
            <a:pPr marL="457200" lvl="0" indent="-368300" algn="l" rtl="0">
              <a:lnSpc>
                <a:spcPct val="115000"/>
              </a:lnSpc>
              <a:spcBef>
                <a:spcPts val="0"/>
              </a:spcBef>
              <a:spcAft>
                <a:spcPts val="0"/>
              </a:spcAft>
              <a:buClr>
                <a:srgbClr val="595959"/>
              </a:buClr>
              <a:buSzPts val="2200"/>
              <a:buFont typeface="Caveat"/>
              <a:buAutoNum type="arabicParenR"/>
            </a:pPr>
            <a:r>
              <a:rPr lang="en-US" sz="2200">
                <a:solidFill>
                  <a:srgbClr val="595959"/>
                </a:solidFill>
                <a:latin typeface="Caveat"/>
                <a:ea typeface="Caveat"/>
                <a:cs typeface="Caveat"/>
                <a:sym typeface="Caveat"/>
              </a:rPr>
              <a:t>Keep pushing herself and ignore the feelings. It’s just part of being a girl and growing up!</a:t>
            </a:r>
            <a:br>
              <a:rPr lang="en-US" sz="2200">
                <a:solidFill>
                  <a:srgbClr val="595959"/>
                </a:solidFill>
                <a:latin typeface="Caveat"/>
                <a:ea typeface="Caveat"/>
                <a:cs typeface="Caveat"/>
                <a:sym typeface="Caveat"/>
              </a:rPr>
            </a:br>
            <a:endParaRPr sz="2200">
              <a:solidFill>
                <a:srgbClr val="595959"/>
              </a:solidFill>
              <a:latin typeface="Caveat"/>
              <a:ea typeface="Caveat"/>
              <a:cs typeface="Caveat"/>
              <a:sym typeface="Caveat"/>
            </a:endParaRPr>
          </a:p>
          <a:p>
            <a:pPr marL="457200" lvl="0" indent="-368300" algn="l" rtl="0">
              <a:lnSpc>
                <a:spcPct val="115000"/>
              </a:lnSpc>
              <a:spcBef>
                <a:spcPts val="0"/>
              </a:spcBef>
              <a:spcAft>
                <a:spcPts val="0"/>
              </a:spcAft>
              <a:buClr>
                <a:srgbClr val="595959"/>
              </a:buClr>
              <a:buSzPts val="2200"/>
              <a:buFont typeface="Caveat"/>
              <a:buAutoNum type="arabicParenR"/>
            </a:pPr>
            <a:r>
              <a:rPr lang="en-US" sz="2200">
                <a:solidFill>
                  <a:srgbClr val="595959"/>
                </a:solidFill>
                <a:latin typeface="Caveat"/>
                <a:ea typeface="Caveat"/>
                <a:cs typeface="Caveat"/>
                <a:sym typeface="Caveat"/>
              </a:rPr>
              <a:t>Skip practice and homework, avoid her mom and sister, and just scroll through social media or watch some shows. </a:t>
            </a:r>
            <a:br>
              <a:rPr lang="en-US" sz="2200">
                <a:solidFill>
                  <a:srgbClr val="595959"/>
                </a:solidFill>
                <a:latin typeface="Caveat"/>
                <a:ea typeface="Caveat"/>
                <a:cs typeface="Caveat"/>
                <a:sym typeface="Caveat"/>
              </a:rPr>
            </a:br>
            <a:endParaRPr sz="2200">
              <a:solidFill>
                <a:srgbClr val="595959"/>
              </a:solidFill>
              <a:latin typeface="Caveat"/>
              <a:ea typeface="Caveat"/>
              <a:cs typeface="Caveat"/>
              <a:sym typeface="Caveat"/>
            </a:endParaRPr>
          </a:p>
          <a:p>
            <a:pPr marL="457200" lvl="0" indent="-368300" algn="l" rtl="0">
              <a:lnSpc>
                <a:spcPct val="115000"/>
              </a:lnSpc>
              <a:spcBef>
                <a:spcPts val="0"/>
              </a:spcBef>
              <a:spcAft>
                <a:spcPts val="0"/>
              </a:spcAft>
              <a:buClr>
                <a:srgbClr val="595959"/>
              </a:buClr>
              <a:buSzPts val="2200"/>
              <a:buFont typeface="Caveat"/>
              <a:buAutoNum type="arabicParenR"/>
            </a:pPr>
            <a:r>
              <a:rPr lang="en-US" sz="2200">
                <a:solidFill>
                  <a:srgbClr val="595959"/>
                </a:solidFill>
                <a:latin typeface="Caveat"/>
                <a:ea typeface="Caveat"/>
                <a:cs typeface="Caveat"/>
                <a:sym typeface="Caveat"/>
              </a:rPr>
              <a:t>Go to practice, but don’t push herself as hard as when she is feeling her best. Take a break when it is offered, and drink lots of water. Try to go to bed a little bit earlier than usual. Ask her mom and sister if they have ever felt anything similar. What did they do about it?</a:t>
            </a:r>
            <a:endParaRPr sz="3500">
              <a:solidFill>
                <a:srgbClr val="595959"/>
              </a:solidFill>
              <a:latin typeface="Caveat"/>
              <a:ea typeface="Caveat"/>
              <a:cs typeface="Caveat"/>
              <a:sym typeface="Caveat"/>
            </a:endParaRPr>
          </a:p>
        </p:txBody>
      </p:sp>
      <p:sp>
        <p:nvSpPr>
          <p:cNvPr id="661" name="Google Shape;661;p115"/>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What should Maria do?</a:t>
            </a:r>
            <a:endParaRPr sz="2900">
              <a:latin typeface="Lexend Thin"/>
              <a:ea typeface="Lexend Thin"/>
              <a:cs typeface="Lexend Thin"/>
              <a:sym typeface="Lexend Th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116"/>
          <p:cNvSpPr/>
          <p:nvPr/>
        </p:nvSpPr>
        <p:spPr>
          <a:xfrm>
            <a:off x="620100" y="1382150"/>
            <a:ext cx="7903800" cy="5039400"/>
          </a:xfrm>
          <a:prstGeom prst="roundRect">
            <a:avLst>
              <a:gd name="adj" fmla="val 16667"/>
            </a:avLst>
          </a:prstGeom>
          <a:noFill/>
          <a:ln w="28575" cap="flat" cmpd="sng">
            <a:solidFill>
              <a:srgbClr val="9900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7" name="Google Shape;667;p1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668" name="Google Shape;668;p116"/>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Meet Josie!</a:t>
            </a:r>
            <a:endParaRPr sz="2900" b="1">
              <a:latin typeface="Lexend"/>
              <a:ea typeface="Lexend"/>
              <a:cs typeface="Lexend"/>
              <a:sym typeface="Lexend"/>
            </a:endParaRPr>
          </a:p>
        </p:txBody>
      </p:sp>
      <p:sp>
        <p:nvSpPr>
          <p:cNvPr id="669" name="Google Shape;669;p116"/>
          <p:cNvSpPr txBox="1"/>
          <p:nvPr/>
        </p:nvSpPr>
        <p:spPr>
          <a:xfrm>
            <a:off x="1401762" y="1730063"/>
            <a:ext cx="6884100" cy="44946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br>
              <a:rPr lang="en-US" sz="2500">
                <a:solidFill>
                  <a:srgbClr val="595959"/>
                </a:solidFill>
                <a:latin typeface="Annie Use Your Telescope"/>
                <a:ea typeface="Annie Use Your Telescope"/>
                <a:cs typeface="Annie Use Your Telescope"/>
                <a:sym typeface="Annie Use Your Telescope"/>
              </a:rPr>
            </a:br>
            <a:r>
              <a:rPr lang="en-US" sz="2500">
                <a:solidFill>
                  <a:srgbClr val="595959"/>
                </a:solidFill>
                <a:latin typeface="Annie Use Your Telescope"/>
                <a:ea typeface="Annie Use Your Telescope"/>
                <a:cs typeface="Annie Use Your Telescope"/>
                <a:sym typeface="Annie Use Your Telescope"/>
              </a:rPr>
              <a:t>She is in 7th grade.</a:t>
            </a: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600">
                <a:solidFill>
                  <a:srgbClr val="595959"/>
                </a:solidFill>
                <a:latin typeface="Annie Use Your Telescope"/>
                <a:ea typeface="Annie Use Your Telescope"/>
                <a:cs typeface="Annie Use Your Telescope"/>
                <a:sym typeface="Annie Use Your Telescope"/>
              </a:rPr>
              <a:t>She is a competitive dancer and she loves to move!</a:t>
            </a: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600">
                <a:solidFill>
                  <a:srgbClr val="595959"/>
                </a:solidFill>
                <a:latin typeface="Annie Use Your Telescope"/>
                <a:ea typeface="Annie Use Your Telescope"/>
                <a:cs typeface="Annie Use Your Telescope"/>
                <a:sym typeface="Annie Use Your Telescope"/>
              </a:rPr>
              <a:t>Charted for a long time without seeing much, but now is noticing a pattern.</a:t>
            </a:r>
            <a:endParaRPr sz="26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6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600">
                <a:solidFill>
                  <a:srgbClr val="595959"/>
                </a:solidFill>
                <a:latin typeface="Annie Use Your Telescope"/>
                <a:ea typeface="Annie Use Your Telescope"/>
                <a:cs typeface="Annie Use Your Telescope"/>
                <a:sym typeface="Annie Use Your Telescope"/>
              </a:rPr>
              <a:t>Loves Boba tea!</a:t>
            </a:r>
            <a:endParaRPr sz="26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p:txBody>
      </p:sp>
      <p:sp>
        <p:nvSpPr>
          <p:cNvPr id="670" name="Google Shape;670;p116"/>
          <p:cNvSpPr txBox="1"/>
          <p:nvPr/>
        </p:nvSpPr>
        <p:spPr>
          <a:xfrm>
            <a:off x="1038075" y="1985225"/>
            <a:ext cx="690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pic>
        <p:nvPicPr>
          <p:cNvPr id="671" name="Google Shape;671;p116"/>
          <p:cNvPicPr preferRelativeResize="0"/>
          <p:nvPr/>
        </p:nvPicPr>
        <p:blipFill rotWithShape="1">
          <a:blip r:embed="rId3">
            <a:alphaModFix/>
          </a:blip>
          <a:srcRect l="16077" t="14668" r="21507" b="10910"/>
          <a:stretch/>
        </p:blipFill>
        <p:spPr>
          <a:xfrm>
            <a:off x="1093891" y="3822787"/>
            <a:ext cx="579257" cy="581922"/>
          </a:xfrm>
          <a:prstGeom prst="rect">
            <a:avLst/>
          </a:prstGeom>
          <a:noFill/>
          <a:ln>
            <a:noFill/>
          </a:ln>
        </p:spPr>
      </p:pic>
      <p:sp>
        <p:nvSpPr>
          <p:cNvPr id="672" name="Google Shape;672;p116"/>
          <p:cNvSpPr txBox="1"/>
          <p:nvPr/>
        </p:nvSpPr>
        <p:spPr>
          <a:xfrm>
            <a:off x="1056213" y="2785613"/>
            <a:ext cx="6546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t>🥇</a:t>
            </a:r>
            <a:endParaRPr sz="4200"/>
          </a:p>
        </p:txBody>
      </p:sp>
      <p:sp>
        <p:nvSpPr>
          <p:cNvPr id="673" name="Google Shape;673;p116"/>
          <p:cNvSpPr txBox="1"/>
          <p:nvPr/>
        </p:nvSpPr>
        <p:spPr>
          <a:xfrm>
            <a:off x="1038075" y="4699975"/>
            <a:ext cx="6909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500"/>
              <a:t>🧋</a:t>
            </a:r>
            <a:endParaRPr sz="45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1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679" name="Google Shape;679;p117"/>
          <p:cNvSpPr txBox="1">
            <a:spLocks noGrp="1"/>
          </p:cNvSpPr>
          <p:nvPr>
            <p:ph type="title"/>
          </p:nvPr>
        </p:nvSpPr>
        <p:spPr>
          <a:xfrm>
            <a:off x="146062" y="5828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Worksheet |</a:t>
            </a:r>
            <a:r>
              <a:rPr lang="en-US" sz="2900">
                <a:latin typeface="Lexend Thin"/>
                <a:ea typeface="Lexend Thin"/>
                <a:cs typeface="Lexend Thin"/>
                <a:sym typeface="Lexend Thin"/>
              </a:rPr>
              <a:t> Fill in Josie’s chart</a:t>
            </a:r>
            <a:endParaRPr sz="2900">
              <a:latin typeface="Lexend Thin"/>
              <a:ea typeface="Lexend Thin"/>
              <a:cs typeface="Lexend Thin"/>
              <a:sym typeface="Lexend Thin"/>
            </a:endParaRPr>
          </a:p>
        </p:txBody>
      </p:sp>
      <p:sp>
        <p:nvSpPr>
          <p:cNvPr id="680" name="Google Shape;680;p117"/>
          <p:cNvSpPr txBox="1"/>
          <p:nvPr/>
        </p:nvSpPr>
        <p:spPr>
          <a:xfrm>
            <a:off x="1120175" y="3379625"/>
            <a:ext cx="45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81" name="Google Shape;681;p117"/>
          <p:cNvSpPr txBox="1"/>
          <p:nvPr/>
        </p:nvSpPr>
        <p:spPr>
          <a:xfrm>
            <a:off x="5780650" y="202857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300" b="1">
              <a:solidFill>
                <a:srgbClr val="888888"/>
              </a:solidFill>
              <a:latin typeface="Calibri"/>
              <a:ea typeface="Calibri"/>
              <a:cs typeface="Calibri"/>
              <a:sym typeface="Calibri"/>
            </a:endParaRPr>
          </a:p>
        </p:txBody>
      </p:sp>
      <p:pic>
        <p:nvPicPr>
          <p:cNvPr id="682" name="Google Shape;682;p117"/>
          <p:cNvPicPr preferRelativeResize="0"/>
          <p:nvPr/>
        </p:nvPicPr>
        <p:blipFill rotWithShape="1">
          <a:blip r:embed="rId3">
            <a:alphaModFix/>
          </a:blip>
          <a:srcRect l="2625" t="51790" r="1561" b="30281"/>
          <a:stretch/>
        </p:blipFill>
        <p:spPr>
          <a:xfrm>
            <a:off x="76200" y="2584125"/>
            <a:ext cx="8997476" cy="2600801"/>
          </a:xfrm>
          <a:prstGeom prst="rect">
            <a:avLst/>
          </a:prstGeom>
          <a:noFill/>
          <a:ln>
            <a:noFill/>
          </a:ln>
        </p:spPr>
      </p:pic>
      <p:pic>
        <p:nvPicPr>
          <p:cNvPr id="683" name="Google Shape;683;p117"/>
          <p:cNvPicPr preferRelativeResize="0"/>
          <p:nvPr/>
        </p:nvPicPr>
        <p:blipFill rotWithShape="1">
          <a:blip r:embed="rId4">
            <a:alphaModFix/>
          </a:blip>
          <a:srcRect l="4113"/>
          <a:stretch/>
        </p:blipFill>
        <p:spPr>
          <a:xfrm>
            <a:off x="222250" y="1454375"/>
            <a:ext cx="6882650" cy="1218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1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689" name="Google Shape;689;p118"/>
          <p:cNvSpPr txBox="1">
            <a:spLocks noGrp="1"/>
          </p:cNvSpPr>
          <p:nvPr>
            <p:ph type="title"/>
          </p:nvPr>
        </p:nvSpPr>
        <p:spPr>
          <a:xfrm>
            <a:off x="146062" y="5828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Answers | </a:t>
            </a:r>
            <a:r>
              <a:rPr lang="en-US" sz="2900">
                <a:latin typeface="Lexend Thin"/>
                <a:ea typeface="Lexend Thin"/>
                <a:cs typeface="Lexend Thin"/>
                <a:sym typeface="Lexend Thin"/>
              </a:rPr>
              <a:t>Fill in Josie’s chart</a:t>
            </a:r>
            <a:endParaRPr sz="2900">
              <a:latin typeface="Lexend Thin"/>
              <a:ea typeface="Lexend Thin"/>
              <a:cs typeface="Lexend Thin"/>
              <a:sym typeface="Lexend Thin"/>
            </a:endParaRPr>
          </a:p>
        </p:txBody>
      </p:sp>
      <p:sp>
        <p:nvSpPr>
          <p:cNvPr id="690" name="Google Shape;690;p118"/>
          <p:cNvSpPr txBox="1"/>
          <p:nvPr/>
        </p:nvSpPr>
        <p:spPr>
          <a:xfrm>
            <a:off x="1196375" y="3379625"/>
            <a:ext cx="45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91" name="Google Shape;691;p118"/>
          <p:cNvSpPr txBox="1"/>
          <p:nvPr/>
        </p:nvSpPr>
        <p:spPr>
          <a:xfrm>
            <a:off x="5780650" y="202857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300" b="1">
              <a:solidFill>
                <a:srgbClr val="888888"/>
              </a:solidFill>
              <a:latin typeface="Calibri"/>
              <a:ea typeface="Calibri"/>
              <a:cs typeface="Calibri"/>
              <a:sym typeface="Calibri"/>
            </a:endParaRPr>
          </a:p>
        </p:txBody>
      </p:sp>
      <p:pic>
        <p:nvPicPr>
          <p:cNvPr id="692" name="Google Shape;692;p118"/>
          <p:cNvPicPr preferRelativeResize="0"/>
          <p:nvPr/>
        </p:nvPicPr>
        <p:blipFill rotWithShape="1">
          <a:blip r:embed="rId3">
            <a:alphaModFix/>
          </a:blip>
          <a:srcRect l="2628" t="51790" r="1438" b="30281"/>
          <a:stretch/>
        </p:blipFill>
        <p:spPr>
          <a:xfrm>
            <a:off x="76200" y="2584125"/>
            <a:ext cx="9008551" cy="2600801"/>
          </a:xfrm>
          <a:prstGeom prst="rect">
            <a:avLst/>
          </a:prstGeom>
          <a:noFill/>
          <a:ln>
            <a:noFill/>
          </a:ln>
        </p:spPr>
      </p:pic>
      <p:sp>
        <p:nvSpPr>
          <p:cNvPr id="693" name="Google Shape;693;p118"/>
          <p:cNvSpPr/>
          <p:nvPr/>
        </p:nvSpPr>
        <p:spPr>
          <a:xfrm>
            <a:off x="480250" y="3003600"/>
            <a:ext cx="231900" cy="384900"/>
          </a:xfrm>
          <a:prstGeom prst="rect">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4" name="Google Shape;694;p118"/>
          <p:cNvSpPr/>
          <p:nvPr/>
        </p:nvSpPr>
        <p:spPr>
          <a:xfrm>
            <a:off x="738250" y="3003600"/>
            <a:ext cx="231900" cy="384900"/>
          </a:xfrm>
          <a:prstGeom prst="rect">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5" name="Google Shape;695;p118"/>
          <p:cNvSpPr/>
          <p:nvPr/>
        </p:nvSpPr>
        <p:spPr>
          <a:xfrm>
            <a:off x="222250" y="3003600"/>
            <a:ext cx="231900" cy="384900"/>
          </a:xfrm>
          <a:prstGeom prst="rect">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6" name="Google Shape;696;p118"/>
          <p:cNvSpPr/>
          <p:nvPr/>
        </p:nvSpPr>
        <p:spPr>
          <a:xfrm>
            <a:off x="996250"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7" name="Google Shape;697;p118"/>
          <p:cNvSpPr/>
          <p:nvPr/>
        </p:nvSpPr>
        <p:spPr>
          <a:xfrm>
            <a:off x="1254250"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8" name="Google Shape;698;p118"/>
          <p:cNvSpPr/>
          <p:nvPr/>
        </p:nvSpPr>
        <p:spPr>
          <a:xfrm>
            <a:off x="1499200"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9" name="Google Shape;699;p118"/>
          <p:cNvSpPr/>
          <p:nvPr/>
        </p:nvSpPr>
        <p:spPr>
          <a:xfrm>
            <a:off x="2002150" y="3003600"/>
            <a:ext cx="231900" cy="384900"/>
          </a:xfrm>
          <a:prstGeom prst="rect">
            <a:avLst/>
          </a:prstGeom>
          <a:solidFill>
            <a:srgbClr val="6D9EE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0" name="Google Shape;700;p118"/>
          <p:cNvSpPr/>
          <p:nvPr/>
        </p:nvSpPr>
        <p:spPr>
          <a:xfrm>
            <a:off x="2253625" y="3003600"/>
            <a:ext cx="231900" cy="384900"/>
          </a:xfrm>
          <a:prstGeom prst="rect">
            <a:avLst/>
          </a:prstGeom>
          <a:solidFill>
            <a:srgbClr val="6D9EE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1" name="Google Shape;701;p118"/>
          <p:cNvSpPr/>
          <p:nvPr/>
        </p:nvSpPr>
        <p:spPr>
          <a:xfrm>
            <a:off x="2505100" y="3003600"/>
            <a:ext cx="231900" cy="384900"/>
          </a:xfrm>
          <a:prstGeom prst="rect">
            <a:avLst/>
          </a:prstGeom>
          <a:solidFill>
            <a:srgbClr val="6D9EE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2" name="Google Shape;702;p118"/>
          <p:cNvSpPr/>
          <p:nvPr/>
        </p:nvSpPr>
        <p:spPr>
          <a:xfrm>
            <a:off x="1750675"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3" name="Google Shape;703;p118"/>
          <p:cNvSpPr/>
          <p:nvPr/>
        </p:nvSpPr>
        <p:spPr>
          <a:xfrm>
            <a:off x="2756575"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4" name="Google Shape;704;p118"/>
          <p:cNvSpPr/>
          <p:nvPr/>
        </p:nvSpPr>
        <p:spPr>
          <a:xfrm>
            <a:off x="3014575"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5" name="Google Shape;705;p118"/>
          <p:cNvSpPr/>
          <p:nvPr/>
        </p:nvSpPr>
        <p:spPr>
          <a:xfrm>
            <a:off x="3259525"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6" name="Google Shape;706;p118"/>
          <p:cNvSpPr/>
          <p:nvPr/>
        </p:nvSpPr>
        <p:spPr>
          <a:xfrm>
            <a:off x="3511000"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7" name="Google Shape;707;p118"/>
          <p:cNvSpPr/>
          <p:nvPr/>
        </p:nvSpPr>
        <p:spPr>
          <a:xfrm>
            <a:off x="3762475"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8" name="Google Shape;708;p118"/>
          <p:cNvSpPr/>
          <p:nvPr/>
        </p:nvSpPr>
        <p:spPr>
          <a:xfrm>
            <a:off x="4013950" y="3003600"/>
            <a:ext cx="231900" cy="384900"/>
          </a:xfrm>
          <a:prstGeom prst="rect">
            <a:avLst/>
          </a:prstGeom>
          <a:solidFill>
            <a:srgbClr val="88888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09" name="Google Shape;709;p118"/>
          <p:cNvPicPr preferRelativeResize="0"/>
          <p:nvPr/>
        </p:nvPicPr>
        <p:blipFill rotWithShape="1">
          <a:blip r:embed="rId4">
            <a:alphaModFix/>
          </a:blip>
          <a:srcRect l="4113"/>
          <a:stretch/>
        </p:blipFill>
        <p:spPr>
          <a:xfrm>
            <a:off x="222250" y="1454375"/>
            <a:ext cx="6882650" cy="12188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693"/>
                                        </p:tgtEl>
                                        <p:attrNameLst>
                                          <p:attrName>style.visibility</p:attrName>
                                        </p:attrNameLst>
                                      </p:cBhvr>
                                      <p:to>
                                        <p:strVal val="visible"/>
                                      </p:to>
                                    </p:set>
                                    <p:animEffect transition="in" filter="fade">
                                      <p:cBhvr>
                                        <p:cTn id="10" dur="1100"/>
                                        <p:tgtEl>
                                          <p:spTgt spid="693"/>
                                        </p:tgtEl>
                                      </p:cBhvr>
                                    </p:animEffect>
                                  </p:childTnLst>
                                </p:cTn>
                              </p:par>
                            </p:childTnLst>
                          </p:cTn>
                        </p:par>
                        <p:par>
                          <p:cTn id="11" fill="hold">
                            <p:stCondLst>
                              <p:cond delay="1100"/>
                            </p:stCondLst>
                            <p:childTnLst>
                              <p:par>
                                <p:cTn id="12" presetID="10" presetClass="entr" presetSubtype="0" fill="hold" nodeType="afterEffect">
                                  <p:stCondLst>
                                    <p:cond delay="0"/>
                                  </p:stCondLst>
                                  <p:childTnLst>
                                    <p:set>
                                      <p:cBhvr>
                                        <p:cTn id="13" dur="1" fill="hold">
                                          <p:stCondLst>
                                            <p:cond delay="0"/>
                                          </p:stCondLst>
                                        </p:cTn>
                                        <p:tgtEl>
                                          <p:spTgt spid="694"/>
                                        </p:tgtEl>
                                        <p:attrNameLst>
                                          <p:attrName>style.visibility</p:attrName>
                                        </p:attrNameLst>
                                      </p:cBhvr>
                                      <p:to>
                                        <p:strVal val="visible"/>
                                      </p:to>
                                    </p:set>
                                    <p:animEffect transition="in" filter="fade">
                                      <p:cBhvr>
                                        <p:cTn id="14" dur="1400"/>
                                        <p:tgtEl>
                                          <p:spTgt spid="694"/>
                                        </p:tgtEl>
                                      </p:cBhvr>
                                    </p:animEffect>
                                  </p:childTnLst>
                                </p:cTn>
                              </p:par>
                            </p:childTnLst>
                          </p:cTn>
                        </p:par>
                        <p:par>
                          <p:cTn id="15" fill="hold">
                            <p:stCondLst>
                              <p:cond delay="2500"/>
                            </p:stCondLst>
                            <p:childTnLst>
                              <p:par>
                                <p:cTn id="16" presetID="2" presetClass="entr" presetSubtype="8" fill="hold" nodeType="afterEffect">
                                  <p:stCondLst>
                                    <p:cond delay="0"/>
                                  </p:stCondLst>
                                  <p:childTnLst>
                                    <p:set>
                                      <p:cBhvr>
                                        <p:cTn id="17" dur="1" fill="hold">
                                          <p:stCondLst>
                                            <p:cond delay="0"/>
                                          </p:stCondLst>
                                        </p:cTn>
                                        <p:tgtEl>
                                          <p:spTgt spid="696"/>
                                        </p:tgtEl>
                                        <p:attrNameLst>
                                          <p:attrName>style.visibility</p:attrName>
                                        </p:attrNameLst>
                                      </p:cBhvr>
                                      <p:to>
                                        <p:strVal val="visible"/>
                                      </p:to>
                                    </p:set>
                                    <p:anim calcmode="lin" valueType="num">
                                      <p:cBhvr additive="base">
                                        <p:cTn id="18" dur="1000"/>
                                        <p:tgtEl>
                                          <p:spTgt spid="696"/>
                                        </p:tgtEl>
                                        <p:attrNameLst>
                                          <p:attrName>ppt_x</p:attrName>
                                        </p:attrNameLst>
                                      </p:cBhvr>
                                      <p:tavLst>
                                        <p:tav tm="0">
                                          <p:val>
                                            <p:strVal val="#ppt_x-1"/>
                                          </p:val>
                                        </p:tav>
                                        <p:tav tm="100000">
                                          <p:val>
                                            <p:strVal val="#ppt_x"/>
                                          </p:val>
                                        </p:tav>
                                      </p:tavLst>
                                    </p:anim>
                                  </p:childTnLst>
                                </p:cTn>
                              </p:par>
                            </p:childTnLst>
                          </p:cTn>
                        </p:par>
                        <p:par>
                          <p:cTn id="19" fill="hold">
                            <p:stCondLst>
                              <p:cond delay="3500"/>
                            </p:stCondLst>
                            <p:childTnLst>
                              <p:par>
                                <p:cTn id="20" presetID="2" presetClass="entr" presetSubtype="8" fill="hold" nodeType="afterEffect">
                                  <p:stCondLst>
                                    <p:cond delay="0"/>
                                  </p:stCondLst>
                                  <p:childTnLst>
                                    <p:set>
                                      <p:cBhvr>
                                        <p:cTn id="21" dur="1" fill="hold">
                                          <p:stCondLst>
                                            <p:cond delay="0"/>
                                          </p:stCondLst>
                                        </p:cTn>
                                        <p:tgtEl>
                                          <p:spTgt spid="697"/>
                                        </p:tgtEl>
                                        <p:attrNameLst>
                                          <p:attrName>style.visibility</p:attrName>
                                        </p:attrNameLst>
                                      </p:cBhvr>
                                      <p:to>
                                        <p:strVal val="visible"/>
                                      </p:to>
                                    </p:set>
                                    <p:anim calcmode="lin" valueType="num">
                                      <p:cBhvr additive="base">
                                        <p:cTn id="22" dur="1000"/>
                                        <p:tgtEl>
                                          <p:spTgt spid="697"/>
                                        </p:tgtEl>
                                        <p:attrNameLst>
                                          <p:attrName>ppt_x</p:attrName>
                                        </p:attrNameLst>
                                      </p:cBhvr>
                                      <p:tavLst>
                                        <p:tav tm="0">
                                          <p:val>
                                            <p:strVal val="#ppt_x-1"/>
                                          </p:val>
                                        </p:tav>
                                        <p:tav tm="100000">
                                          <p:val>
                                            <p:strVal val="#ppt_x"/>
                                          </p:val>
                                        </p:tav>
                                      </p:tavLst>
                                    </p:anim>
                                  </p:childTnLst>
                                </p:cTn>
                              </p:par>
                            </p:childTnLst>
                          </p:cTn>
                        </p:par>
                        <p:par>
                          <p:cTn id="23" fill="hold">
                            <p:stCondLst>
                              <p:cond delay="4500"/>
                            </p:stCondLst>
                            <p:childTnLst>
                              <p:par>
                                <p:cTn id="24" presetID="2" presetClass="entr" presetSubtype="8" fill="hold" nodeType="afterEffect">
                                  <p:stCondLst>
                                    <p:cond delay="0"/>
                                  </p:stCondLst>
                                  <p:childTnLst>
                                    <p:set>
                                      <p:cBhvr>
                                        <p:cTn id="25" dur="1" fill="hold">
                                          <p:stCondLst>
                                            <p:cond delay="0"/>
                                          </p:stCondLst>
                                        </p:cTn>
                                        <p:tgtEl>
                                          <p:spTgt spid="698"/>
                                        </p:tgtEl>
                                        <p:attrNameLst>
                                          <p:attrName>style.visibility</p:attrName>
                                        </p:attrNameLst>
                                      </p:cBhvr>
                                      <p:to>
                                        <p:strVal val="visible"/>
                                      </p:to>
                                    </p:set>
                                    <p:anim calcmode="lin" valueType="num">
                                      <p:cBhvr additive="base">
                                        <p:cTn id="26" dur="1000"/>
                                        <p:tgtEl>
                                          <p:spTgt spid="698"/>
                                        </p:tgtEl>
                                        <p:attrNameLst>
                                          <p:attrName>ppt_x</p:attrName>
                                        </p:attrNameLst>
                                      </p:cBhvr>
                                      <p:tavLst>
                                        <p:tav tm="0">
                                          <p:val>
                                            <p:strVal val="#ppt_x-1"/>
                                          </p:val>
                                        </p:tav>
                                        <p:tav tm="100000">
                                          <p:val>
                                            <p:strVal val="#ppt_x"/>
                                          </p:val>
                                        </p:tav>
                                      </p:tavLst>
                                    </p:anim>
                                  </p:childTnLst>
                                </p:cTn>
                              </p:par>
                            </p:childTnLst>
                          </p:cTn>
                        </p:par>
                        <p:par>
                          <p:cTn id="27" fill="hold">
                            <p:stCondLst>
                              <p:cond delay="5500"/>
                            </p:stCondLst>
                            <p:childTnLst>
                              <p:par>
                                <p:cTn id="28" presetID="2" presetClass="entr" presetSubtype="8" fill="hold" nodeType="afterEffect">
                                  <p:stCondLst>
                                    <p:cond delay="0"/>
                                  </p:stCondLst>
                                  <p:childTnLst>
                                    <p:set>
                                      <p:cBhvr>
                                        <p:cTn id="29" dur="1" fill="hold">
                                          <p:stCondLst>
                                            <p:cond delay="0"/>
                                          </p:stCondLst>
                                        </p:cTn>
                                        <p:tgtEl>
                                          <p:spTgt spid="702"/>
                                        </p:tgtEl>
                                        <p:attrNameLst>
                                          <p:attrName>style.visibility</p:attrName>
                                        </p:attrNameLst>
                                      </p:cBhvr>
                                      <p:to>
                                        <p:strVal val="visible"/>
                                      </p:to>
                                    </p:set>
                                    <p:anim calcmode="lin" valueType="num">
                                      <p:cBhvr additive="base">
                                        <p:cTn id="30" dur="1000"/>
                                        <p:tgtEl>
                                          <p:spTgt spid="702"/>
                                        </p:tgtEl>
                                        <p:attrNameLst>
                                          <p:attrName>ppt_x</p:attrName>
                                        </p:attrNameLst>
                                      </p:cBhvr>
                                      <p:tavLst>
                                        <p:tav tm="0">
                                          <p:val>
                                            <p:strVal val="#ppt_x-1"/>
                                          </p:val>
                                        </p:tav>
                                        <p:tav tm="100000">
                                          <p:val>
                                            <p:strVal val="#ppt_x"/>
                                          </p:val>
                                        </p:tav>
                                      </p:tavLst>
                                    </p:anim>
                                  </p:childTnLst>
                                </p:cTn>
                              </p:par>
                            </p:childTnLst>
                          </p:cTn>
                        </p:par>
                        <p:par>
                          <p:cTn id="31" fill="hold">
                            <p:stCondLst>
                              <p:cond delay="6500"/>
                            </p:stCondLst>
                            <p:childTnLst>
                              <p:par>
                                <p:cTn id="32" presetID="2" presetClass="entr" presetSubtype="8" fill="hold" nodeType="afterEffect">
                                  <p:stCondLst>
                                    <p:cond delay="0"/>
                                  </p:stCondLst>
                                  <p:childTnLst>
                                    <p:set>
                                      <p:cBhvr>
                                        <p:cTn id="33" dur="1" fill="hold">
                                          <p:stCondLst>
                                            <p:cond delay="0"/>
                                          </p:stCondLst>
                                        </p:cTn>
                                        <p:tgtEl>
                                          <p:spTgt spid="699"/>
                                        </p:tgtEl>
                                        <p:attrNameLst>
                                          <p:attrName>style.visibility</p:attrName>
                                        </p:attrNameLst>
                                      </p:cBhvr>
                                      <p:to>
                                        <p:strVal val="visible"/>
                                      </p:to>
                                    </p:set>
                                    <p:anim calcmode="lin" valueType="num">
                                      <p:cBhvr additive="base">
                                        <p:cTn id="34" dur="1200"/>
                                        <p:tgtEl>
                                          <p:spTgt spid="699"/>
                                        </p:tgtEl>
                                        <p:attrNameLst>
                                          <p:attrName>ppt_x</p:attrName>
                                        </p:attrNameLst>
                                      </p:cBhvr>
                                      <p:tavLst>
                                        <p:tav tm="0">
                                          <p:val>
                                            <p:strVal val="#ppt_x-1"/>
                                          </p:val>
                                        </p:tav>
                                        <p:tav tm="100000">
                                          <p:val>
                                            <p:strVal val="#ppt_x"/>
                                          </p:val>
                                        </p:tav>
                                      </p:tavLst>
                                    </p:anim>
                                  </p:childTnLst>
                                </p:cTn>
                              </p:par>
                            </p:childTnLst>
                          </p:cTn>
                        </p:par>
                        <p:par>
                          <p:cTn id="35" fill="hold">
                            <p:stCondLst>
                              <p:cond delay="7700"/>
                            </p:stCondLst>
                            <p:childTnLst>
                              <p:par>
                                <p:cTn id="36" presetID="2" presetClass="entr" presetSubtype="8" fill="hold" nodeType="afterEffect">
                                  <p:stCondLst>
                                    <p:cond delay="0"/>
                                  </p:stCondLst>
                                  <p:childTnLst>
                                    <p:set>
                                      <p:cBhvr>
                                        <p:cTn id="37" dur="1" fill="hold">
                                          <p:stCondLst>
                                            <p:cond delay="0"/>
                                          </p:stCondLst>
                                        </p:cTn>
                                        <p:tgtEl>
                                          <p:spTgt spid="700"/>
                                        </p:tgtEl>
                                        <p:attrNameLst>
                                          <p:attrName>style.visibility</p:attrName>
                                        </p:attrNameLst>
                                      </p:cBhvr>
                                      <p:to>
                                        <p:strVal val="visible"/>
                                      </p:to>
                                    </p:set>
                                    <p:anim calcmode="lin" valueType="num">
                                      <p:cBhvr additive="base">
                                        <p:cTn id="38" dur="1000"/>
                                        <p:tgtEl>
                                          <p:spTgt spid="700"/>
                                        </p:tgtEl>
                                        <p:attrNameLst>
                                          <p:attrName>ppt_x</p:attrName>
                                        </p:attrNameLst>
                                      </p:cBhvr>
                                      <p:tavLst>
                                        <p:tav tm="0">
                                          <p:val>
                                            <p:strVal val="#ppt_x-1"/>
                                          </p:val>
                                        </p:tav>
                                        <p:tav tm="100000">
                                          <p:val>
                                            <p:strVal val="#ppt_x"/>
                                          </p:val>
                                        </p:tav>
                                      </p:tavLst>
                                    </p:anim>
                                  </p:childTnLst>
                                </p:cTn>
                              </p:par>
                            </p:childTnLst>
                          </p:cTn>
                        </p:par>
                        <p:par>
                          <p:cTn id="39" fill="hold">
                            <p:stCondLst>
                              <p:cond delay="8700"/>
                            </p:stCondLst>
                            <p:childTnLst>
                              <p:par>
                                <p:cTn id="40" presetID="2" presetClass="entr" presetSubtype="8" fill="hold" nodeType="afterEffect">
                                  <p:stCondLst>
                                    <p:cond delay="0"/>
                                  </p:stCondLst>
                                  <p:childTnLst>
                                    <p:set>
                                      <p:cBhvr>
                                        <p:cTn id="41" dur="1" fill="hold">
                                          <p:stCondLst>
                                            <p:cond delay="0"/>
                                          </p:stCondLst>
                                        </p:cTn>
                                        <p:tgtEl>
                                          <p:spTgt spid="701"/>
                                        </p:tgtEl>
                                        <p:attrNameLst>
                                          <p:attrName>style.visibility</p:attrName>
                                        </p:attrNameLst>
                                      </p:cBhvr>
                                      <p:to>
                                        <p:strVal val="visible"/>
                                      </p:to>
                                    </p:set>
                                    <p:anim calcmode="lin" valueType="num">
                                      <p:cBhvr additive="base">
                                        <p:cTn id="42" dur="1000"/>
                                        <p:tgtEl>
                                          <p:spTgt spid="701"/>
                                        </p:tgtEl>
                                        <p:attrNameLst>
                                          <p:attrName>ppt_x</p:attrName>
                                        </p:attrNameLst>
                                      </p:cBhvr>
                                      <p:tavLst>
                                        <p:tav tm="0">
                                          <p:val>
                                            <p:strVal val="#ppt_x-1"/>
                                          </p:val>
                                        </p:tav>
                                        <p:tav tm="100000">
                                          <p:val>
                                            <p:strVal val="#ppt_x"/>
                                          </p:val>
                                        </p:tav>
                                      </p:tavLst>
                                    </p:anim>
                                  </p:childTnLst>
                                </p:cTn>
                              </p:par>
                            </p:childTnLst>
                          </p:cTn>
                        </p:par>
                        <p:par>
                          <p:cTn id="43" fill="hold">
                            <p:stCondLst>
                              <p:cond delay="9700"/>
                            </p:stCondLst>
                            <p:childTnLst>
                              <p:par>
                                <p:cTn id="44" presetID="2" presetClass="entr" presetSubtype="8" fill="hold" nodeType="afterEffect">
                                  <p:stCondLst>
                                    <p:cond delay="0"/>
                                  </p:stCondLst>
                                  <p:childTnLst>
                                    <p:set>
                                      <p:cBhvr>
                                        <p:cTn id="45" dur="1" fill="hold">
                                          <p:stCondLst>
                                            <p:cond delay="0"/>
                                          </p:stCondLst>
                                        </p:cTn>
                                        <p:tgtEl>
                                          <p:spTgt spid="703"/>
                                        </p:tgtEl>
                                        <p:attrNameLst>
                                          <p:attrName>style.visibility</p:attrName>
                                        </p:attrNameLst>
                                      </p:cBhvr>
                                      <p:to>
                                        <p:strVal val="visible"/>
                                      </p:to>
                                    </p:set>
                                    <p:anim calcmode="lin" valueType="num">
                                      <p:cBhvr additive="base">
                                        <p:cTn id="46" dur="1200"/>
                                        <p:tgtEl>
                                          <p:spTgt spid="703"/>
                                        </p:tgtEl>
                                        <p:attrNameLst>
                                          <p:attrName>ppt_x</p:attrName>
                                        </p:attrNameLst>
                                      </p:cBhvr>
                                      <p:tavLst>
                                        <p:tav tm="0">
                                          <p:val>
                                            <p:strVal val="#ppt_x-1"/>
                                          </p:val>
                                        </p:tav>
                                        <p:tav tm="100000">
                                          <p:val>
                                            <p:strVal val="#ppt_x"/>
                                          </p:val>
                                        </p:tav>
                                      </p:tavLst>
                                    </p:anim>
                                  </p:childTnLst>
                                </p:cTn>
                              </p:par>
                            </p:childTnLst>
                          </p:cTn>
                        </p:par>
                        <p:par>
                          <p:cTn id="47" fill="hold">
                            <p:stCondLst>
                              <p:cond delay="10900"/>
                            </p:stCondLst>
                            <p:childTnLst>
                              <p:par>
                                <p:cTn id="48" presetID="2" presetClass="entr" presetSubtype="8" fill="hold" nodeType="afterEffect">
                                  <p:stCondLst>
                                    <p:cond delay="0"/>
                                  </p:stCondLst>
                                  <p:childTnLst>
                                    <p:set>
                                      <p:cBhvr>
                                        <p:cTn id="49" dur="1" fill="hold">
                                          <p:stCondLst>
                                            <p:cond delay="0"/>
                                          </p:stCondLst>
                                        </p:cTn>
                                        <p:tgtEl>
                                          <p:spTgt spid="704"/>
                                        </p:tgtEl>
                                        <p:attrNameLst>
                                          <p:attrName>style.visibility</p:attrName>
                                        </p:attrNameLst>
                                      </p:cBhvr>
                                      <p:to>
                                        <p:strVal val="visible"/>
                                      </p:to>
                                    </p:set>
                                    <p:anim calcmode="lin" valueType="num">
                                      <p:cBhvr additive="base">
                                        <p:cTn id="50" dur="1000"/>
                                        <p:tgtEl>
                                          <p:spTgt spid="704"/>
                                        </p:tgtEl>
                                        <p:attrNameLst>
                                          <p:attrName>ppt_x</p:attrName>
                                        </p:attrNameLst>
                                      </p:cBhvr>
                                      <p:tavLst>
                                        <p:tav tm="0">
                                          <p:val>
                                            <p:strVal val="#ppt_x-1"/>
                                          </p:val>
                                        </p:tav>
                                        <p:tav tm="100000">
                                          <p:val>
                                            <p:strVal val="#ppt_x"/>
                                          </p:val>
                                        </p:tav>
                                      </p:tavLst>
                                    </p:anim>
                                  </p:childTnLst>
                                </p:cTn>
                              </p:par>
                            </p:childTnLst>
                          </p:cTn>
                        </p:par>
                        <p:par>
                          <p:cTn id="51" fill="hold">
                            <p:stCondLst>
                              <p:cond delay="11900"/>
                            </p:stCondLst>
                            <p:childTnLst>
                              <p:par>
                                <p:cTn id="52" presetID="2" presetClass="entr" presetSubtype="8" fill="hold" nodeType="afterEffect">
                                  <p:stCondLst>
                                    <p:cond delay="0"/>
                                  </p:stCondLst>
                                  <p:childTnLst>
                                    <p:set>
                                      <p:cBhvr>
                                        <p:cTn id="53" dur="1" fill="hold">
                                          <p:stCondLst>
                                            <p:cond delay="0"/>
                                          </p:stCondLst>
                                        </p:cTn>
                                        <p:tgtEl>
                                          <p:spTgt spid="705"/>
                                        </p:tgtEl>
                                        <p:attrNameLst>
                                          <p:attrName>style.visibility</p:attrName>
                                        </p:attrNameLst>
                                      </p:cBhvr>
                                      <p:to>
                                        <p:strVal val="visible"/>
                                      </p:to>
                                    </p:set>
                                    <p:anim calcmode="lin" valueType="num">
                                      <p:cBhvr additive="base">
                                        <p:cTn id="54" dur="1000"/>
                                        <p:tgtEl>
                                          <p:spTgt spid="705"/>
                                        </p:tgtEl>
                                        <p:attrNameLst>
                                          <p:attrName>ppt_x</p:attrName>
                                        </p:attrNameLst>
                                      </p:cBhvr>
                                      <p:tavLst>
                                        <p:tav tm="0">
                                          <p:val>
                                            <p:strVal val="#ppt_x-1"/>
                                          </p:val>
                                        </p:tav>
                                        <p:tav tm="100000">
                                          <p:val>
                                            <p:strVal val="#ppt_x"/>
                                          </p:val>
                                        </p:tav>
                                      </p:tavLst>
                                    </p:anim>
                                  </p:childTnLst>
                                </p:cTn>
                              </p:par>
                            </p:childTnLst>
                          </p:cTn>
                        </p:par>
                        <p:par>
                          <p:cTn id="55" fill="hold">
                            <p:stCondLst>
                              <p:cond delay="12900"/>
                            </p:stCondLst>
                            <p:childTnLst>
                              <p:par>
                                <p:cTn id="56" presetID="2" presetClass="entr" presetSubtype="8" fill="hold" nodeType="afterEffect">
                                  <p:stCondLst>
                                    <p:cond delay="0"/>
                                  </p:stCondLst>
                                  <p:childTnLst>
                                    <p:set>
                                      <p:cBhvr>
                                        <p:cTn id="57" dur="1" fill="hold">
                                          <p:stCondLst>
                                            <p:cond delay="0"/>
                                          </p:stCondLst>
                                        </p:cTn>
                                        <p:tgtEl>
                                          <p:spTgt spid="706"/>
                                        </p:tgtEl>
                                        <p:attrNameLst>
                                          <p:attrName>style.visibility</p:attrName>
                                        </p:attrNameLst>
                                      </p:cBhvr>
                                      <p:to>
                                        <p:strVal val="visible"/>
                                      </p:to>
                                    </p:set>
                                    <p:anim calcmode="lin" valueType="num">
                                      <p:cBhvr additive="base">
                                        <p:cTn id="58" dur="1000"/>
                                        <p:tgtEl>
                                          <p:spTgt spid="706"/>
                                        </p:tgtEl>
                                        <p:attrNameLst>
                                          <p:attrName>ppt_x</p:attrName>
                                        </p:attrNameLst>
                                      </p:cBhvr>
                                      <p:tavLst>
                                        <p:tav tm="0">
                                          <p:val>
                                            <p:strVal val="#ppt_x-1"/>
                                          </p:val>
                                        </p:tav>
                                        <p:tav tm="100000">
                                          <p:val>
                                            <p:strVal val="#ppt_x"/>
                                          </p:val>
                                        </p:tav>
                                      </p:tavLst>
                                    </p:anim>
                                  </p:childTnLst>
                                </p:cTn>
                              </p:par>
                            </p:childTnLst>
                          </p:cTn>
                        </p:par>
                        <p:par>
                          <p:cTn id="59" fill="hold">
                            <p:stCondLst>
                              <p:cond delay="13900"/>
                            </p:stCondLst>
                            <p:childTnLst>
                              <p:par>
                                <p:cTn id="60" presetID="2" presetClass="entr" presetSubtype="8" fill="hold" nodeType="afterEffect">
                                  <p:stCondLst>
                                    <p:cond delay="0"/>
                                  </p:stCondLst>
                                  <p:childTnLst>
                                    <p:set>
                                      <p:cBhvr>
                                        <p:cTn id="61" dur="1" fill="hold">
                                          <p:stCondLst>
                                            <p:cond delay="0"/>
                                          </p:stCondLst>
                                        </p:cTn>
                                        <p:tgtEl>
                                          <p:spTgt spid="707"/>
                                        </p:tgtEl>
                                        <p:attrNameLst>
                                          <p:attrName>style.visibility</p:attrName>
                                        </p:attrNameLst>
                                      </p:cBhvr>
                                      <p:to>
                                        <p:strVal val="visible"/>
                                      </p:to>
                                    </p:set>
                                    <p:anim calcmode="lin" valueType="num">
                                      <p:cBhvr additive="base">
                                        <p:cTn id="62" dur="1000"/>
                                        <p:tgtEl>
                                          <p:spTgt spid="707"/>
                                        </p:tgtEl>
                                        <p:attrNameLst>
                                          <p:attrName>ppt_x</p:attrName>
                                        </p:attrNameLst>
                                      </p:cBhvr>
                                      <p:tavLst>
                                        <p:tav tm="0">
                                          <p:val>
                                            <p:strVal val="#ppt_x-1"/>
                                          </p:val>
                                        </p:tav>
                                        <p:tav tm="100000">
                                          <p:val>
                                            <p:strVal val="#ppt_x"/>
                                          </p:val>
                                        </p:tav>
                                      </p:tavLst>
                                    </p:anim>
                                  </p:childTnLst>
                                </p:cTn>
                              </p:par>
                            </p:childTnLst>
                          </p:cTn>
                        </p:par>
                        <p:par>
                          <p:cTn id="63" fill="hold">
                            <p:stCondLst>
                              <p:cond delay="14900"/>
                            </p:stCondLst>
                            <p:childTnLst>
                              <p:par>
                                <p:cTn id="64" presetID="2" presetClass="entr" presetSubtype="8" fill="hold" nodeType="afterEffect">
                                  <p:stCondLst>
                                    <p:cond delay="0"/>
                                  </p:stCondLst>
                                  <p:childTnLst>
                                    <p:set>
                                      <p:cBhvr>
                                        <p:cTn id="65" dur="1" fill="hold">
                                          <p:stCondLst>
                                            <p:cond delay="0"/>
                                          </p:stCondLst>
                                        </p:cTn>
                                        <p:tgtEl>
                                          <p:spTgt spid="708"/>
                                        </p:tgtEl>
                                        <p:attrNameLst>
                                          <p:attrName>style.visibility</p:attrName>
                                        </p:attrNameLst>
                                      </p:cBhvr>
                                      <p:to>
                                        <p:strVal val="visible"/>
                                      </p:to>
                                    </p:set>
                                    <p:anim calcmode="lin" valueType="num">
                                      <p:cBhvr additive="base">
                                        <p:cTn id="66" dur="1000"/>
                                        <p:tgtEl>
                                          <p:spTgt spid="70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1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715" name="Google Shape;715;p119"/>
          <p:cNvSpPr txBox="1"/>
          <p:nvPr/>
        </p:nvSpPr>
        <p:spPr>
          <a:xfrm>
            <a:off x="5938925" y="65240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16" name="Google Shape;716;p119"/>
          <p:cNvSpPr txBox="1"/>
          <p:nvPr/>
        </p:nvSpPr>
        <p:spPr>
          <a:xfrm>
            <a:off x="334950" y="1259600"/>
            <a:ext cx="5689200" cy="677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3200">
              <a:solidFill>
                <a:srgbClr val="595959"/>
              </a:solidFill>
              <a:latin typeface="Calibri"/>
              <a:ea typeface="Calibri"/>
              <a:cs typeface="Calibri"/>
              <a:sym typeface="Calibri"/>
            </a:endParaRPr>
          </a:p>
        </p:txBody>
      </p:sp>
      <p:sp>
        <p:nvSpPr>
          <p:cNvPr id="717" name="Google Shape;717;p119"/>
          <p:cNvSpPr txBox="1">
            <a:spLocks noGrp="1"/>
          </p:cNvSpPr>
          <p:nvPr>
            <p:ph type="title"/>
          </p:nvPr>
        </p:nvSpPr>
        <p:spPr>
          <a:xfrm>
            <a:off x="334950" y="482150"/>
            <a:ext cx="8609100" cy="6771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200"/>
              <a:buFont typeface="Arial"/>
              <a:buNone/>
            </a:pPr>
            <a:r>
              <a:rPr lang="en-US" sz="2900" b="1">
                <a:latin typeface="Lexend"/>
                <a:ea typeface="Lexend"/>
                <a:cs typeface="Lexend"/>
                <a:sym typeface="Lexend"/>
              </a:rPr>
              <a:t>Worksheet |</a:t>
            </a:r>
            <a:r>
              <a:rPr lang="en-US" sz="2900">
                <a:latin typeface="Lexend Thin"/>
                <a:ea typeface="Lexend Thin"/>
                <a:cs typeface="Lexend Thin"/>
                <a:sym typeface="Lexend Thin"/>
              </a:rPr>
              <a:t> Josie’s Nutrition</a:t>
            </a:r>
            <a:endParaRPr sz="2900">
              <a:latin typeface="Lexend Thin"/>
              <a:ea typeface="Lexend Thin"/>
              <a:cs typeface="Lexend Thin"/>
              <a:sym typeface="Lexend Thin"/>
            </a:endParaRPr>
          </a:p>
        </p:txBody>
      </p:sp>
      <p:sp>
        <p:nvSpPr>
          <p:cNvPr id="718" name="Google Shape;718;p119"/>
          <p:cNvSpPr txBox="1"/>
          <p:nvPr/>
        </p:nvSpPr>
        <p:spPr>
          <a:xfrm>
            <a:off x="2959875" y="2504825"/>
            <a:ext cx="5793074" cy="400722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Pop tart 			Granola cereal</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Yogurt			Cucumbers</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Tomatoes			White Bread</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Whole wheat bread		Cola</a:t>
            </a:r>
            <a:br>
              <a:rPr lang="en-US" sz="1200" dirty="0">
                <a:solidFill>
                  <a:srgbClr val="222222"/>
                </a:solidFill>
                <a:latin typeface="Comfortaa"/>
                <a:ea typeface="Comfortaa"/>
                <a:cs typeface="Comfortaa"/>
                <a:sym typeface="Comfortaa"/>
              </a:rPr>
            </a:br>
            <a:r>
              <a:rPr lang="en-US" sz="1200" dirty="0">
                <a:solidFill>
                  <a:srgbClr val="222222"/>
                </a:solidFill>
                <a:latin typeface="Comfortaa"/>
                <a:ea typeface="Comfortaa"/>
                <a:cs typeface="Comfortaa"/>
                <a:sym typeface="Comfortaa"/>
              </a:rPr>
              <a:t>Milk			Eggs</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Candy bar			Granola bar</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Apple			Grapes</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Strawberries		Bananas</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Carrot sticks		Sliced Turkey</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Lettuce			Beef jerky</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Cookies			Potato chips</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Doritos			Pretzels </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222222"/>
                </a:solidFill>
                <a:latin typeface="Comfortaa"/>
                <a:ea typeface="Comfortaa"/>
                <a:cs typeface="Comfortaa"/>
                <a:sym typeface="Comfortaa"/>
              </a:rPr>
              <a:t>Juice box			Bottle of water</a:t>
            </a:r>
            <a:endParaRPr sz="1200" dirty="0">
              <a:solidFill>
                <a:srgbClr val="222222"/>
              </a:solidFill>
              <a:latin typeface="Comfortaa"/>
              <a:ea typeface="Comfortaa"/>
              <a:cs typeface="Comfortaa"/>
              <a:sym typeface="Comfortaa"/>
            </a:endParaRPr>
          </a:p>
          <a:p>
            <a:pPr marL="0" lvl="0" indent="0" algn="l" rtl="0">
              <a:lnSpc>
                <a:spcPct val="115000"/>
              </a:lnSpc>
              <a:spcBef>
                <a:spcPts val="0"/>
              </a:spcBef>
              <a:spcAft>
                <a:spcPts val="0"/>
              </a:spcAft>
              <a:buNone/>
            </a:pPr>
            <a:br>
              <a:rPr lang="en-US" sz="2400" dirty="0">
                <a:solidFill>
                  <a:srgbClr val="595959"/>
                </a:solidFill>
                <a:latin typeface="Calibri"/>
                <a:ea typeface="Calibri"/>
                <a:cs typeface="Calibri"/>
                <a:sym typeface="Calibri"/>
              </a:rPr>
            </a:br>
            <a:endParaRPr sz="2400" dirty="0">
              <a:solidFill>
                <a:srgbClr val="595959"/>
              </a:solidFill>
              <a:latin typeface="Calibri"/>
              <a:ea typeface="Calibri"/>
              <a:cs typeface="Calibri"/>
              <a:sym typeface="Calibri"/>
            </a:endParaRPr>
          </a:p>
        </p:txBody>
      </p:sp>
      <p:sp>
        <p:nvSpPr>
          <p:cNvPr id="719" name="Google Shape;719;p119"/>
          <p:cNvSpPr/>
          <p:nvPr/>
        </p:nvSpPr>
        <p:spPr>
          <a:xfrm>
            <a:off x="5508825" y="511045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0" name="Google Shape;720;p119"/>
          <p:cNvSpPr/>
          <p:nvPr/>
        </p:nvSpPr>
        <p:spPr>
          <a:xfrm>
            <a:off x="5598925" y="2824688"/>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1" name="Google Shape;721;p119"/>
          <p:cNvSpPr/>
          <p:nvPr/>
        </p:nvSpPr>
        <p:spPr>
          <a:xfrm>
            <a:off x="5508825" y="406785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2" name="Google Shape;722;p119"/>
          <p:cNvSpPr/>
          <p:nvPr/>
        </p:nvSpPr>
        <p:spPr>
          <a:xfrm>
            <a:off x="2774550" y="3025250"/>
            <a:ext cx="1469100" cy="1899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3" name="Google Shape;723;p119"/>
          <p:cNvSpPr/>
          <p:nvPr/>
        </p:nvSpPr>
        <p:spPr>
          <a:xfrm>
            <a:off x="2698350" y="406785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4" name="Google Shape;724;p119"/>
          <p:cNvSpPr/>
          <p:nvPr/>
        </p:nvSpPr>
        <p:spPr>
          <a:xfrm>
            <a:off x="5455275" y="3672163"/>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5" name="Google Shape;725;p119"/>
          <p:cNvSpPr/>
          <p:nvPr/>
        </p:nvSpPr>
        <p:spPr>
          <a:xfrm>
            <a:off x="5508825" y="4463513"/>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6" name="Google Shape;726;p119"/>
          <p:cNvSpPr/>
          <p:nvPr/>
        </p:nvSpPr>
        <p:spPr>
          <a:xfrm>
            <a:off x="5508825" y="4701713"/>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7" name="Google Shape;727;p119"/>
          <p:cNvSpPr/>
          <p:nvPr/>
        </p:nvSpPr>
        <p:spPr>
          <a:xfrm>
            <a:off x="2698350" y="3672175"/>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8" name="Google Shape;728;p119"/>
          <p:cNvSpPr/>
          <p:nvPr/>
        </p:nvSpPr>
        <p:spPr>
          <a:xfrm>
            <a:off x="2770975" y="428145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9" name="Google Shape;729;p119"/>
          <p:cNvSpPr/>
          <p:nvPr/>
        </p:nvSpPr>
        <p:spPr>
          <a:xfrm>
            <a:off x="2889375" y="3433975"/>
            <a:ext cx="17565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0" name="Google Shape;730;p119"/>
          <p:cNvSpPr/>
          <p:nvPr/>
        </p:nvSpPr>
        <p:spPr>
          <a:xfrm>
            <a:off x="2770975" y="451965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1" name="Google Shape;731;p119"/>
          <p:cNvSpPr/>
          <p:nvPr/>
        </p:nvSpPr>
        <p:spPr>
          <a:xfrm>
            <a:off x="2774550" y="4724900"/>
            <a:ext cx="1469100" cy="1899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2" name="Google Shape;732;p119"/>
          <p:cNvSpPr/>
          <p:nvPr/>
        </p:nvSpPr>
        <p:spPr>
          <a:xfrm>
            <a:off x="5508825" y="302525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3" name="Google Shape;733;p119"/>
          <p:cNvSpPr/>
          <p:nvPr/>
        </p:nvSpPr>
        <p:spPr>
          <a:xfrm>
            <a:off x="5598925" y="533560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4" name="Google Shape;734;p119"/>
          <p:cNvSpPr/>
          <p:nvPr/>
        </p:nvSpPr>
        <p:spPr>
          <a:xfrm>
            <a:off x="2850750" y="3215300"/>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5" name="Google Shape;735;p119"/>
          <p:cNvSpPr/>
          <p:nvPr/>
        </p:nvSpPr>
        <p:spPr>
          <a:xfrm>
            <a:off x="5455275" y="3863488"/>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6" name="Google Shape;736;p119"/>
          <p:cNvSpPr/>
          <p:nvPr/>
        </p:nvSpPr>
        <p:spPr>
          <a:xfrm>
            <a:off x="5508825" y="4282613"/>
            <a:ext cx="1469100" cy="2382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7" name="Google Shape;737;p119"/>
          <p:cNvSpPr txBox="1"/>
          <p:nvPr/>
        </p:nvSpPr>
        <p:spPr>
          <a:xfrm>
            <a:off x="2425650" y="5710388"/>
            <a:ext cx="5290200" cy="67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rgbClr val="FF00FF"/>
                </a:solidFill>
                <a:latin typeface="Caveat"/>
                <a:ea typeface="Caveat"/>
                <a:cs typeface="Caveat"/>
                <a:sym typeface="Caveat"/>
              </a:rPr>
              <a:t>*Cookies, pop tarts or Cola can be a rare treat </a:t>
            </a:r>
            <a:br>
              <a:rPr lang="en-US" sz="2000">
                <a:solidFill>
                  <a:srgbClr val="FF00FF"/>
                </a:solidFill>
                <a:latin typeface="Caveat"/>
                <a:ea typeface="Caveat"/>
                <a:cs typeface="Caveat"/>
                <a:sym typeface="Caveat"/>
              </a:rPr>
            </a:br>
            <a:r>
              <a:rPr lang="en-US" sz="2000">
                <a:solidFill>
                  <a:srgbClr val="FF00FF"/>
                </a:solidFill>
                <a:latin typeface="Caveat"/>
                <a:ea typeface="Caveat"/>
                <a:cs typeface="Caveat"/>
                <a:sym typeface="Caveat"/>
              </a:rPr>
              <a:t>but they’re not the every day nutrition your body needs. </a:t>
            </a:r>
            <a:endParaRPr sz="2000">
              <a:solidFill>
                <a:srgbClr val="FF00FF"/>
              </a:solidFill>
              <a:latin typeface="Caveat"/>
              <a:ea typeface="Caveat"/>
              <a:cs typeface="Caveat"/>
              <a:sym typeface="Caveat"/>
            </a:endParaRPr>
          </a:p>
        </p:txBody>
      </p:sp>
      <p:pic>
        <p:nvPicPr>
          <p:cNvPr id="738" name="Google Shape;738;p119"/>
          <p:cNvPicPr preferRelativeResize="0"/>
          <p:nvPr/>
        </p:nvPicPr>
        <p:blipFill>
          <a:blip r:embed="rId3">
            <a:alphaModFix/>
          </a:blip>
          <a:stretch>
            <a:fillRect/>
          </a:stretch>
        </p:blipFill>
        <p:spPr>
          <a:xfrm rot="1467041">
            <a:off x="319544" y="3858371"/>
            <a:ext cx="891562" cy="1300910"/>
          </a:xfrm>
          <a:prstGeom prst="rect">
            <a:avLst/>
          </a:prstGeom>
          <a:noFill/>
          <a:ln>
            <a:noFill/>
          </a:ln>
        </p:spPr>
      </p:pic>
      <p:pic>
        <p:nvPicPr>
          <p:cNvPr id="739" name="Google Shape;739;p119"/>
          <p:cNvPicPr preferRelativeResize="0"/>
          <p:nvPr/>
        </p:nvPicPr>
        <p:blipFill rotWithShape="1">
          <a:blip r:embed="rId4">
            <a:alphaModFix/>
          </a:blip>
          <a:srcRect l="32855" r="27577"/>
          <a:stretch/>
        </p:blipFill>
        <p:spPr>
          <a:xfrm>
            <a:off x="894550" y="1235999"/>
            <a:ext cx="957726" cy="3025676"/>
          </a:xfrm>
          <a:prstGeom prst="rect">
            <a:avLst/>
          </a:prstGeom>
          <a:noFill/>
          <a:ln>
            <a:noFill/>
          </a:ln>
        </p:spPr>
      </p:pic>
      <p:pic>
        <p:nvPicPr>
          <p:cNvPr id="740" name="Google Shape;740;p119"/>
          <p:cNvPicPr preferRelativeResize="0"/>
          <p:nvPr/>
        </p:nvPicPr>
        <p:blipFill>
          <a:blip r:embed="rId5">
            <a:alphaModFix/>
          </a:blip>
          <a:stretch>
            <a:fillRect/>
          </a:stretch>
        </p:blipFill>
        <p:spPr>
          <a:xfrm rot="419187">
            <a:off x="534036" y="5047365"/>
            <a:ext cx="729328" cy="812094"/>
          </a:xfrm>
          <a:prstGeom prst="rect">
            <a:avLst/>
          </a:prstGeom>
          <a:noFill/>
          <a:ln>
            <a:noFill/>
          </a:ln>
        </p:spPr>
      </p:pic>
      <p:pic>
        <p:nvPicPr>
          <p:cNvPr id="741" name="Google Shape;741;p119"/>
          <p:cNvPicPr preferRelativeResize="0"/>
          <p:nvPr/>
        </p:nvPicPr>
        <p:blipFill>
          <a:blip r:embed="rId6">
            <a:alphaModFix/>
          </a:blip>
          <a:stretch>
            <a:fillRect/>
          </a:stretch>
        </p:blipFill>
        <p:spPr>
          <a:xfrm rot="-670236">
            <a:off x="1772833" y="3808109"/>
            <a:ext cx="809615" cy="1249028"/>
          </a:xfrm>
          <a:prstGeom prst="rect">
            <a:avLst/>
          </a:prstGeom>
          <a:noFill/>
          <a:ln>
            <a:noFill/>
          </a:ln>
        </p:spPr>
      </p:pic>
      <p:pic>
        <p:nvPicPr>
          <p:cNvPr id="742" name="Google Shape;742;p119"/>
          <p:cNvPicPr preferRelativeResize="0"/>
          <p:nvPr/>
        </p:nvPicPr>
        <p:blipFill>
          <a:blip r:embed="rId7">
            <a:alphaModFix/>
          </a:blip>
          <a:stretch>
            <a:fillRect/>
          </a:stretch>
        </p:blipFill>
        <p:spPr>
          <a:xfrm rot="511481">
            <a:off x="1400617" y="4728887"/>
            <a:ext cx="1204267" cy="1311828"/>
          </a:xfrm>
          <a:prstGeom prst="rect">
            <a:avLst/>
          </a:prstGeom>
          <a:noFill/>
          <a:ln>
            <a:noFill/>
          </a:ln>
        </p:spPr>
      </p:pic>
      <p:pic>
        <p:nvPicPr>
          <p:cNvPr id="743" name="Google Shape;743;p119"/>
          <p:cNvPicPr preferRelativeResize="0"/>
          <p:nvPr/>
        </p:nvPicPr>
        <p:blipFill>
          <a:blip r:embed="rId8">
            <a:alphaModFix/>
          </a:blip>
          <a:stretch>
            <a:fillRect/>
          </a:stretch>
        </p:blipFill>
        <p:spPr>
          <a:xfrm>
            <a:off x="1170799" y="4310561"/>
            <a:ext cx="681475" cy="801738"/>
          </a:xfrm>
          <a:prstGeom prst="rect">
            <a:avLst/>
          </a:prstGeom>
          <a:noFill/>
          <a:ln>
            <a:noFill/>
          </a:ln>
        </p:spPr>
      </p:pic>
      <p:sp>
        <p:nvSpPr>
          <p:cNvPr id="744" name="Google Shape;744;p119"/>
          <p:cNvSpPr txBox="1"/>
          <p:nvPr/>
        </p:nvSpPr>
        <p:spPr>
          <a:xfrm flipH="1">
            <a:off x="685213" y="2400075"/>
            <a:ext cx="1405200" cy="554100"/>
          </a:xfrm>
          <a:prstGeom prst="rect">
            <a:avLst/>
          </a:prstGeom>
          <a:solidFill>
            <a:srgbClr val="D9D2E9"/>
          </a:solidFill>
          <a:ln w="9525" cap="flat" cmpd="sng">
            <a:solidFill>
              <a:srgbClr val="EAD1DC"/>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Nutrition</a:t>
            </a:r>
            <a:endParaRPr sz="3000">
              <a:solidFill>
                <a:srgbClr val="FFFFFF"/>
              </a:solidFill>
              <a:latin typeface="Calibri"/>
              <a:ea typeface="Calibri"/>
              <a:cs typeface="Calibri"/>
              <a:sym typeface="Calibri"/>
            </a:endParaRPr>
          </a:p>
        </p:txBody>
      </p:sp>
      <p:pic>
        <p:nvPicPr>
          <p:cNvPr id="745" name="Google Shape;745;p119"/>
          <p:cNvPicPr preferRelativeResize="0"/>
          <p:nvPr/>
        </p:nvPicPr>
        <p:blipFill rotWithShape="1">
          <a:blip r:embed="rId9">
            <a:alphaModFix/>
          </a:blip>
          <a:srcRect l="6796" t="2421" r="11909" b="76058"/>
          <a:stretch/>
        </p:blipFill>
        <p:spPr>
          <a:xfrm>
            <a:off x="2306475" y="1254050"/>
            <a:ext cx="6357400" cy="14758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p120"/>
          <p:cNvPicPr preferRelativeResize="0"/>
          <p:nvPr/>
        </p:nvPicPr>
        <p:blipFill>
          <a:blip r:embed="rId3">
            <a:alphaModFix/>
          </a:blip>
          <a:stretch>
            <a:fillRect/>
          </a:stretch>
        </p:blipFill>
        <p:spPr>
          <a:xfrm rot="1467041">
            <a:off x="319544" y="3858371"/>
            <a:ext cx="891562" cy="1300910"/>
          </a:xfrm>
          <a:prstGeom prst="rect">
            <a:avLst/>
          </a:prstGeom>
          <a:noFill/>
          <a:ln>
            <a:noFill/>
          </a:ln>
        </p:spPr>
      </p:pic>
      <p:sp>
        <p:nvSpPr>
          <p:cNvPr id="751" name="Google Shape;751;p1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752" name="Google Shape;752;p12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53" name="Google Shape;753;p120"/>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Worksheet |</a:t>
            </a:r>
            <a:r>
              <a:rPr lang="en-US" sz="2900">
                <a:latin typeface="Lexend Thin"/>
                <a:ea typeface="Lexend Thin"/>
                <a:cs typeface="Lexend Thin"/>
                <a:sym typeface="Lexend Thin"/>
              </a:rPr>
              <a:t> Josie’s Nutrition</a:t>
            </a:r>
            <a:endParaRPr sz="2900">
              <a:latin typeface="Lexend Thin"/>
              <a:ea typeface="Lexend Thin"/>
              <a:cs typeface="Lexend Thin"/>
              <a:sym typeface="Lexend Thin"/>
            </a:endParaRPr>
          </a:p>
        </p:txBody>
      </p:sp>
      <p:pic>
        <p:nvPicPr>
          <p:cNvPr id="754" name="Google Shape;754;p120"/>
          <p:cNvPicPr preferRelativeResize="0"/>
          <p:nvPr/>
        </p:nvPicPr>
        <p:blipFill rotWithShape="1">
          <a:blip r:embed="rId4">
            <a:alphaModFix/>
          </a:blip>
          <a:srcRect l="32855" r="27577"/>
          <a:stretch/>
        </p:blipFill>
        <p:spPr>
          <a:xfrm>
            <a:off x="894550" y="1235999"/>
            <a:ext cx="957726" cy="3025676"/>
          </a:xfrm>
          <a:prstGeom prst="rect">
            <a:avLst/>
          </a:prstGeom>
          <a:noFill/>
          <a:ln>
            <a:noFill/>
          </a:ln>
        </p:spPr>
      </p:pic>
      <p:pic>
        <p:nvPicPr>
          <p:cNvPr id="755" name="Google Shape;755;p120"/>
          <p:cNvPicPr preferRelativeResize="0"/>
          <p:nvPr/>
        </p:nvPicPr>
        <p:blipFill>
          <a:blip r:embed="rId5">
            <a:alphaModFix/>
          </a:blip>
          <a:stretch>
            <a:fillRect/>
          </a:stretch>
        </p:blipFill>
        <p:spPr>
          <a:xfrm rot="419187">
            <a:off x="534036" y="5047365"/>
            <a:ext cx="729328" cy="812094"/>
          </a:xfrm>
          <a:prstGeom prst="rect">
            <a:avLst/>
          </a:prstGeom>
          <a:noFill/>
          <a:ln>
            <a:noFill/>
          </a:ln>
        </p:spPr>
      </p:pic>
      <p:pic>
        <p:nvPicPr>
          <p:cNvPr id="756" name="Google Shape;756;p120"/>
          <p:cNvPicPr preferRelativeResize="0"/>
          <p:nvPr/>
        </p:nvPicPr>
        <p:blipFill>
          <a:blip r:embed="rId6">
            <a:alphaModFix/>
          </a:blip>
          <a:stretch>
            <a:fillRect/>
          </a:stretch>
        </p:blipFill>
        <p:spPr>
          <a:xfrm rot="-670236">
            <a:off x="1772833" y="3808109"/>
            <a:ext cx="809615" cy="1249028"/>
          </a:xfrm>
          <a:prstGeom prst="rect">
            <a:avLst/>
          </a:prstGeom>
          <a:noFill/>
          <a:ln>
            <a:noFill/>
          </a:ln>
        </p:spPr>
      </p:pic>
      <p:pic>
        <p:nvPicPr>
          <p:cNvPr id="757" name="Google Shape;757;p120"/>
          <p:cNvPicPr preferRelativeResize="0"/>
          <p:nvPr/>
        </p:nvPicPr>
        <p:blipFill>
          <a:blip r:embed="rId7">
            <a:alphaModFix/>
          </a:blip>
          <a:stretch>
            <a:fillRect/>
          </a:stretch>
        </p:blipFill>
        <p:spPr>
          <a:xfrm rot="511481">
            <a:off x="1400617" y="4728887"/>
            <a:ext cx="1204267" cy="1311828"/>
          </a:xfrm>
          <a:prstGeom prst="rect">
            <a:avLst/>
          </a:prstGeom>
          <a:noFill/>
          <a:ln>
            <a:noFill/>
          </a:ln>
        </p:spPr>
      </p:pic>
      <p:pic>
        <p:nvPicPr>
          <p:cNvPr id="758" name="Google Shape;758;p120"/>
          <p:cNvPicPr preferRelativeResize="0"/>
          <p:nvPr/>
        </p:nvPicPr>
        <p:blipFill>
          <a:blip r:embed="rId8">
            <a:alphaModFix/>
          </a:blip>
          <a:stretch>
            <a:fillRect/>
          </a:stretch>
        </p:blipFill>
        <p:spPr>
          <a:xfrm>
            <a:off x="1170799" y="4310561"/>
            <a:ext cx="681475" cy="801738"/>
          </a:xfrm>
          <a:prstGeom prst="rect">
            <a:avLst/>
          </a:prstGeom>
          <a:noFill/>
          <a:ln>
            <a:noFill/>
          </a:ln>
        </p:spPr>
      </p:pic>
      <p:sp>
        <p:nvSpPr>
          <p:cNvPr id="759" name="Google Shape;759;p120"/>
          <p:cNvSpPr txBox="1"/>
          <p:nvPr/>
        </p:nvSpPr>
        <p:spPr>
          <a:xfrm flipH="1">
            <a:off x="685213" y="2400075"/>
            <a:ext cx="1405200" cy="554100"/>
          </a:xfrm>
          <a:prstGeom prst="rect">
            <a:avLst/>
          </a:prstGeom>
          <a:solidFill>
            <a:srgbClr val="D9D2E9"/>
          </a:solidFill>
          <a:ln w="9525" cap="flat" cmpd="sng">
            <a:solidFill>
              <a:srgbClr val="EAD1DC"/>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Nutrition</a:t>
            </a:r>
            <a:endParaRPr sz="3000">
              <a:solidFill>
                <a:srgbClr val="FFFFFF"/>
              </a:solidFill>
              <a:latin typeface="Calibri"/>
              <a:ea typeface="Calibri"/>
              <a:cs typeface="Calibri"/>
              <a:sym typeface="Calibri"/>
            </a:endParaRPr>
          </a:p>
        </p:txBody>
      </p:sp>
      <p:pic>
        <p:nvPicPr>
          <p:cNvPr id="760" name="Google Shape;760;p120"/>
          <p:cNvPicPr preferRelativeResize="0"/>
          <p:nvPr/>
        </p:nvPicPr>
        <p:blipFill rotWithShape="1">
          <a:blip r:embed="rId9">
            <a:alphaModFix/>
          </a:blip>
          <a:srcRect l="6796" r="11909" b="76059"/>
          <a:stretch/>
        </p:blipFill>
        <p:spPr>
          <a:xfrm>
            <a:off x="2306475" y="1392850"/>
            <a:ext cx="6357400" cy="1641851"/>
          </a:xfrm>
          <a:prstGeom prst="rect">
            <a:avLst/>
          </a:prstGeom>
          <a:noFill/>
          <a:ln>
            <a:noFill/>
          </a:ln>
        </p:spPr>
      </p:pic>
      <p:sp>
        <p:nvSpPr>
          <p:cNvPr id="761" name="Google Shape;761;p120"/>
          <p:cNvSpPr txBox="1"/>
          <p:nvPr/>
        </p:nvSpPr>
        <p:spPr>
          <a:xfrm>
            <a:off x="2757800" y="3201225"/>
            <a:ext cx="6537300" cy="2837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i="1">
                <a:solidFill>
                  <a:srgbClr val="595959"/>
                </a:solidFill>
                <a:latin typeface="Caveat"/>
                <a:ea typeface="Caveat"/>
                <a:cs typeface="Caveat"/>
                <a:sym typeface="Caveat"/>
              </a:rPr>
              <a:t>Example</a:t>
            </a:r>
            <a:br>
              <a:rPr lang="en-US" sz="2400" b="1">
                <a:solidFill>
                  <a:srgbClr val="595959"/>
                </a:solidFill>
                <a:latin typeface="Caveat"/>
                <a:ea typeface="Caveat"/>
                <a:cs typeface="Caveat"/>
                <a:sym typeface="Caveat"/>
              </a:rPr>
            </a:br>
            <a:r>
              <a:rPr lang="en-US" sz="2400" b="1">
                <a:solidFill>
                  <a:srgbClr val="595959"/>
                </a:solidFill>
                <a:latin typeface="Caveat"/>
                <a:ea typeface="Caveat"/>
                <a:cs typeface="Caveat"/>
                <a:sym typeface="Caveat"/>
              </a:rPr>
              <a:t>Breakfast</a:t>
            </a:r>
            <a:r>
              <a:rPr lang="en-US" sz="2400">
                <a:solidFill>
                  <a:srgbClr val="595959"/>
                </a:solidFill>
                <a:latin typeface="Caveat"/>
                <a:ea typeface="Caveat"/>
                <a:cs typeface="Caveat"/>
                <a:sym typeface="Caveat"/>
              </a:rPr>
              <a:t>: </a:t>
            </a:r>
            <a:r>
              <a:rPr lang="en-US" sz="1900">
                <a:solidFill>
                  <a:srgbClr val="595959"/>
                </a:solidFill>
                <a:latin typeface="Caveat"/>
                <a:ea typeface="Caveat"/>
                <a:cs typeface="Caveat"/>
                <a:sym typeface="Caveat"/>
              </a:rPr>
              <a:t>Eggs on Whole Wheat Toast </a:t>
            </a:r>
            <a:br>
              <a:rPr lang="en-US" sz="1900">
                <a:solidFill>
                  <a:srgbClr val="595959"/>
                </a:solidFill>
                <a:latin typeface="Caveat"/>
                <a:ea typeface="Caveat"/>
                <a:cs typeface="Caveat"/>
                <a:sym typeface="Caveat"/>
              </a:rPr>
            </a:br>
            <a:br>
              <a:rPr lang="en-US" sz="1900">
                <a:solidFill>
                  <a:srgbClr val="595959"/>
                </a:solidFill>
                <a:latin typeface="Caveat"/>
                <a:ea typeface="Caveat"/>
                <a:cs typeface="Caveat"/>
                <a:sym typeface="Caveat"/>
              </a:rPr>
            </a:br>
            <a:r>
              <a:rPr lang="en-US" sz="2400" b="1">
                <a:solidFill>
                  <a:srgbClr val="595959"/>
                </a:solidFill>
                <a:latin typeface="Caveat"/>
                <a:ea typeface="Caveat"/>
                <a:cs typeface="Caveat"/>
                <a:sym typeface="Caveat"/>
              </a:rPr>
              <a:t>Lunch: </a:t>
            </a:r>
            <a:r>
              <a:rPr lang="en-US" sz="1900">
                <a:solidFill>
                  <a:srgbClr val="595959"/>
                </a:solidFill>
                <a:latin typeface="Caveat"/>
                <a:ea typeface="Caveat"/>
                <a:cs typeface="Caveat"/>
                <a:sym typeface="Caveat"/>
              </a:rPr>
              <a:t>Sandwich (turkey, lettuce and tomato) </a:t>
            </a:r>
            <a:br>
              <a:rPr lang="en-US" sz="1900">
                <a:solidFill>
                  <a:srgbClr val="595959"/>
                </a:solidFill>
                <a:latin typeface="Caveat"/>
                <a:ea typeface="Caveat"/>
                <a:cs typeface="Caveat"/>
                <a:sym typeface="Caveat"/>
              </a:rPr>
            </a:br>
            <a:r>
              <a:rPr lang="en-US" sz="1900">
                <a:solidFill>
                  <a:srgbClr val="595959"/>
                </a:solidFill>
                <a:latin typeface="Caveat"/>
                <a:ea typeface="Caveat"/>
                <a:cs typeface="Caveat"/>
                <a:sym typeface="Caveat"/>
              </a:rPr>
              <a:t>carrot sticks and potato chips</a:t>
            </a:r>
            <a:br>
              <a:rPr lang="en-US" sz="1900">
                <a:solidFill>
                  <a:srgbClr val="595959"/>
                </a:solidFill>
                <a:latin typeface="Caveat"/>
                <a:ea typeface="Caveat"/>
                <a:cs typeface="Caveat"/>
                <a:sym typeface="Caveat"/>
              </a:rPr>
            </a:br>
            <a:br>
              <a:rPr lang="en-US" sz="1900">
                <a:solidFill>
                  <a:srgbClr val="595959"/>
                </a:solidFill>
                <a:latin typeface="Caveat"/>
                <a:ea typeface="Caveat"/>
                <a:cs typeface="Caveat"/>
                <a:sym typeface="Caveat"/>
              </a:rPr>
            </a:br>
            <a:r>
              <a:rPr lang="en-US" sz="2400" b="1">
                <a:solidFill>
                  <a:srgbClr val="595959"/>
                </a:solidFill>
                <a:latin typeface="Caveat"/>
                <a:ea typeface="Caveat"/>
                <a:cs typeface="Caveat"/>
                <a:sym typeface="Caveat"/>
              </a:rPr>
              <a:t>Snack:</a:t>
            </a:r>
            <a:r>
              <a:rPr lang="en-US" sz="2400">
                <a:solidFill>
                  <a:srgbClr val="595959"/>
                </a:solidFill>
                <a:latin typeface="Caveat"/>
                <a:ea typeface="Caveat"/>
                <a:cs typeface="Caveat"/>
                <a:sym typeface="Caveat"/>
              </a:rPr>
              <a:t> </a:t>
            </a:r>
            <a:r>
              <a:rPr lang="en-US" sz="1900">
                <a:solidFill>
                  <a:srgbClr val="595959"/>
                </a:solidFill>
                <a:latin typeface="Caveat"/>
                <a:ea typeface="Caveat"/>
                <a:cs typeface="Caveat"/>
                <a:sym typeface="Caveat"/>
              </a:rPr>
              <a:t>Yogurt and a banana </a:t>
            </a:r>
            <a:endParaRPr>
              <a:latin typeface="Caveat"/>
              <a:ea typeface="Caveat"/>
              <a:cs typeface="Caveat"/>
              <a:sym typeface="Cave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121"/>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768" name="Google Shape;768;p12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769" name="Google Shape;769;p121"/>
          <p:cNvPicPr preferRelativeResize="0"/>
          <p:nvPr/>
        </p:nvPicPr>
        <p:blipFill rotWithShape="1">
          <a:blip r:embed="rId3">
            <a:alphaModFix/>
          </a:blip>
          <a:srcRect t="29012"/>
          <a:stretch/>
        </p:blipFill>
        <p:spPr>
          <a:xfrm>
            <a:off x="0" y="1677951"/>
            <a:ext cx="9143999" cy="4607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773"/>
        <p:cNvGrpSpPr/>
        <p:nvPr/>
      </p:nvGrpSpPr>
      <p:grpSpPr>
        <a:xfrm>
          <a:off x="0" y="0"/>
          <a:ext cx="0" cy="0"/>
          <a:chOff x="0" y="0"/>
          <a:chExt cx="0" cy="0"/>
        </a:xfrm>
      </p:grpSpPr>
      <p:sp>
        <p:nvSpPr>
          <p:cNvPr id="774" name="Google Shape;774;p1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775" name="Google Shape;775;p122"/>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776" name="Google Shape;776;p12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777" name="Google Shape;777;p122"/>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78" name="Google Shape;778;p122"/>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779" name="Google Shape;779;p12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2235</Words>
  <Application>Microsoft Office PowerPoint</Application>
  <PresentationFormat>On-screen Show (4:3)</PresentationFormat>
  <Paragraphs>174</Paragraphs>
  <Slides>17</Slides>
  <Notes>17</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17</vt:i4>
      </vt:variant>
    </vt:vector>
  </HeadingPairs>
  <TitlesOfParts>
    <vt:vector size="33" baseType="lpstr">
      <vt:lpstr>Lexend</vt:lpstr>
      <vt:lpstr>Lexend ExtraBold</vt:lpstr>
      <vt:lpstr>Arial</vt:lpstr>
      <vt:lpstr>Calibri</vt:lpstr>
      <vt:lpstr>Lexend Medium</vt:lpstr>
      <vt:lpstr>Lexend Thin</vt:lpstr>
      <vt:lpstr>Annie Use Your Telescope</vt:lpstr>
      <vt:lpstr>Comfortaa</vt:lpstr>
      <vt:lpstr>Lexend ExtraLight</vt:lpstr>
      <vt:lpstr>Comfortaa Light</vt:lpstr>
      <vt:lpstr>Caveat</vt:lpstr>
      <vt:lpstr>3_femmtrial</vt:lpstr>
      <vt:lpstr>4_FEMM Powerpoint_VER02</vt:lpstr>
      <vt:lpstr>2_femmtrial</vt:lpstr>
      <vt:lpstr>4_femmtrial</vt:lpstr>
      <vt:lpstr>94_femmtrial</vt:lpstr>
      <vt:lpstr>Grade 7</vt:lpstr>
      <vt:lpstr>Entry Ticket Activity!</vt:lpstr>
      <vt:lpstr>PowerPoint Presentation</vt:lpstr>
      <vt:lpstr>Physical exercise is for every part of the body</vt:lpstr>
      <vt:lpstr>Physical exercise is for every body </vt:lpstr>
      <vt:lpstr>Sleep is for every part of the body</vt:lpstr>
      <vt:lpstr>PowerPoint Presentation</vt:lpstr>
      <vt:lpstr>Meet Maria!</vt:lpstr>
      <vt:lpstr>Maria’s Story: Act it Out </vt:lpstr>
      <vt:lpstr>What should Maria do?</vt:lpstr>
      <vt:lpstr>Meet Josie!</vt:lpstr>
      <vt:lpstr>Worksheet | Fill in Josie’s chart</vt:lpstr>
      <vt:lpstr>Answers | Fill in Josie’s chart</vt:lpstr>
      <vt:lpstr>Worksheet | Josie’s Nutrition</vt:lpstr>
      <vt:lpstr>Worksheet | Josie’s Nutrition</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2024-11-19T08:15:52Z</dcterms:modified>
</cp:coreProperties>
</file>