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7" r:id="rId1"/>
    <p:sldMasterId id="2147483668" r:id="rId2"/>
    <p:sldMasterId id="2147483669" r:id="rId3"/>
    <p:sldMasterId id="2147483670" r:id="rId4"/>
  </p:sldMasterIdLst>
  <p:notesMasterIdLst>
    <p:notesMasterId r:id="rId3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Lst>
  <p:sldSz cx="9144000" cy="6858000" type="screen4x3"/>
  <p:notesSz cx="6858000" cy="9144000"/>
  <p:embeddedFontLst>
    <p:embeddedFont>
      <p:font typeface="Annie Use Your Telescope" panose="02000000000000000000" pitchFamily="2" charset="0"/>
      <p:regular r:id="rId34"/>
    </p:embeddedFont>
    <p:embeddedFont>
      <p:font typeface="Arial Narrow" panose="020B0606020202030204" pitchFamily="34" charset="0"/>
      <p:regular r:id="rId35"/>
      <p:bold r:id="rId36"/>
      <p:italic r:id="rId37"/>
      <p:boldItalic r:id="rId38"/>
    </p:embeddedFont>
    <p:embeddedFont>
      <p:font typeface="Comfortaa" pitchFamily="2" charset="0"/>
      <p:regular r:id="rId39"/>
      <p:bold r:id="rId40"/>
    </p:embeddedFont>
    <p:embeddedFont>
      <p:font typeface="Helvetica Neue" panose="02000503040000020004" pitchFamily="50" charset="-52"/>
      <p:regular r:id="rId41"/>
      <p:bold r:id="rId42"/>
      <p:italic r:id="rId43"/>
      <p:boldItalic r:id="rId44"/>
    </p:embeddedFont>
    <p:embeddedFont>
      <p:font typeface="Lexend" pitchFamily="2" charset="0"/>
      <p:regular r:id="rId45"/>
      <p:bold r:id="rId46"/>
    </p:embeddedFont>
    <p:embeddedFont>
      <p:font typeface="Lexend ExtraLight" pitchFamily="2" charset="0"/>
      <p:regular r:id="rId47"/>
      <p:bold r:id="rId48"/>
    </p:embeddedFont>
    <p:embeddedFont>
      <p:font typeface="Lexend Medium" pitchFamily="2" charset="0"/>
      <p:regular r:id="rId49"/>
      <p:bold r:id="rId50"/>
    </p:embeddedFont>
    <p:embeddedFont>
      <p:font typeface="Lexend Thin" pitchFamily="2" charset="0"/>
      <p:regular r:id="rId51"/>
      <p:bold r:id="rId52"/>
    </p:embeddedFont>
    <p:embeddedFont>
      <p:font typeface="Open Sans" panose="020B0606030504020204" pitchFamily="34" charset="0"/>
      <p:regular r:id="rId53"/>
      <p:bold r:id="rId54"/>
      <p:italic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AE3A111-2564-4205-97EB-EDDC8088DFC6}">
  <a:tblStyle styleId="{3AE3A111-2564-4205-97EB-EDDC8088DFC6}"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font" Target="fonts/font17.fntdata"/><Relationship Id="rId55" Type="http://schemas.openxmlformats.org/officeDocument/2006/relationships/font" Target="fonts/font22.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font" Target="fonts/font20.fntdata"/><Relationship Id="rId58"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56" Type="http://schemas.openxmlformats.org/officeDocument/2006/relationships/font" Target="fonts/font23.fntdata"/><Relationship Id="rId8" Type="http://schemas.openxmlformats.org/officeDocument/2006/relationships/slide" Target="slides/slide4.xml"/><Relationship Id="rId51" Type="http://schemas.openxmlformats.org/officeDocument/2006/relationships/font" Target="fonts/font18.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font" Target="fonts/font8.fntdata"/><Relationship Id="rId54" Type="http://schemas.openxmlformats.org/officeDocument/2006/relationships/font" Target="fonts/font21.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49" Type="http://schemas.openxmlformats.org/officeDocument/2006/relationships/font" Target="fonts/font16.fntdata"/><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11.fntdata"/><Relationship Id="rId52" Type="http://schemas.openxmlformats.org/officeDocument/2006/relationships/font" Target="fonts/font19.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e9e9beca82_0_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g1e9e9beca82_0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2e5bc7700c0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25" name="Google Shape;125;g2e5bc7700c0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b="1">
                <a:solidFill>
                  <a:schemeClr val="dk1"/>
                </a:solidFill>
                <a:latin typeface="Calibri"/>
                <a:ea typeface="Calibri"/>
                <a:cs typeface="Calibri"/>
                <a:sym typeface="Calibri"/>
              </a:rPr>
              <a:t>All the activity of the male reproductive system begins in the brain.</a:t>
            </a:r>
            <a:r>
              <a:rPr lang="en" sz="1300">
                <a:solidFill>
                  <a:schemeClr val="dk1"/>
                </a:solidFill>
                <a:latin typeface="Calibri"/>
                <a:ea typeface="Calibri"/>
                <a:cs typeface="Calibri"/>
                <a:sym typeface="Calibri"/>
              </a:rPr>
              <a:t> </a:t>
            </a:r>
            <a:endParaRPr>
              <a:solidFill>
                <a:srgbClr val="595959"/>
              </a:solidFill>
              <a:latin typeface="Arial"/>
              <a:ea typeface="Arial"/>
              <a:cs typeface="Arial"/>
              <a:sym typeface="Arial"/>
            </a:endParaRPr>
          </a:p>
          <a:p>
            <a:pPr marL="0" lvl="0" indent="0" algn="just" rtl="0">
              <a:lnSpc>
                <a:spcPct val="115000"/>
              </a:lnSpc>
              <a:spcBef>
                <a:spcPts val="0"/>
              </a:spcBef>
              <a:spcAft>
                <a:spcPts val="0"/>
              </a:spcAft>
              <a:buClr>
                <a:schemeClr val="dk1"/>
              </a:buClr>
              <a:buSzPts val="1100"/>
              <a:buFont typeface="Arial"/>
              <a:buNone/>
            </a:pPr>
            <a:endParaRPr sz="1100" b="1">
              <a:solidFill>
                <a:srgbClr val="434343"/>
              </a:solidFill>
              <a:latin typeface="Helvetica Neue"/>
              <a:ea typeface="Helvetica Neue"/>
              <a:cs typeface="Helvetica Neue"/>
              <a:sym typeface="Helvetica Neue"/>
            </a:endParaRPr>
          </a:p>
        </p:txBody>
      </p:sp>
      <p:sp>
        <p:nvSpPr>
          <p:cNvPr id="126" name="Google Shape;126;g2e5bc7700c0_0_0: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none" strike="noStrike" cap="none">
                <a:solidFill>
                  <a:srgbClr val="000000"/>
                </a:solidFill>
                <a:latin typeface="Arial"/>
                <a:ea typeface="Arial"/>
                <a:cs typeface="Arial"/>
                <a:sym typeface="Arial"/>
              </a:rPr>
              <a:t>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37e60db247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b="1">
                <a:solidFill>
                  <a:schemeClr val="dk1"/>
                </a:solidFill>
                <a:latin typeface="Calibri"/>
                <a:ea typeface="Calibri"/>
                <a:cs typeface="Calibri"/>
                <a:sym typeface="Calibri"/>
              </a:rPr>
              <a:t>Testosterone production starts in the brain.</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 sz="1300" b="1">
                <a:solidFill>
                  <a:schemeClr val="dk1"/>
                </a:solidFill>
                <a:latin typeface="Calibri"/>
                <a:ea typeface="Calibri"/>
                <a:cs typeface="Calibri"/>
                <a:sym typeface="Calibri"/>
              </a:rPr>
              <a:t>True.</a:t>
            </a:r>
            <a:r>
              <a:rPr lang="en" sz="1300">
                <a:solidFill>
                  <a:schemeClr val="dk1"/>
                </a:solidFill>
                <a:latin typeface="Calibri"/>
                <a:ea typeface="Calibri"/>
                <a:cs typeface="Calibri"/>
                <a:sym typeface="Calibri"/>
              </a:rPr>
              <a:t> All hormonal activity is controlled by the brain. Testosterone production is started by another hormone in the pituitary gland (that small kidney-bean-sized part of the brain) that tells the testicles to begin producing testosterone.</a:t>
            </a:r>
            <a:endParaRPr sz="1300" b="1">
              <a:solidFill>
                <a:srgbClr val="0055A4"/>
              </a:solidFill>
              <a:highlight>
                <a:srgbClr val="FFFFFF"/>
              </a:highlight>
              <a:latin typeface="Calibri"/>
              <a:ea typeface="Calibri"/>
              <a:cs typeface="Calibri"/>
              <a:sym typeface="Calibri"/>
            </a:endParaRPr>
          </a:p>
        </p:txBody>
      </p:sp>
      <p:sp>
        <p:nvSpPr>
          <p:cNvPr id="139" name="Google Shape;139;g237e60db247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37e60db247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b="1">
                <a:solidFill>
                  <a:schemeClr val="dk1"/>
                </a:solidFill>
                <a:latin typeface="Calibri"/>
                <a:ea typeface="Calibri"/>
                <a:cs typeface="Calibri"/>
                <a:sym typeface="Calibri"/>
              </a:rPr>
              <a:t>Testosterone gives you stronger bones.</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 sz="1300" b="1">
                <a:solidFill>
                  <a:schemeClr val="dk1"/>
                </a:solidFill>
                <a:latin typeface="Calibri"/>
                <a:ea typeface="Calibri"/>
                <a:cs typeface="Calibri"/>
                <a:sym typeface="Calibri"/>
              </a:rPr>
              <a:t>True.</a:t>
            </a:r>
            <a:r>
              <a:rPr lang="en" sz="1300">
                <a:solidFill>
                  <a:schemeClr val="dk1"/>
                </a:solidFill>
                <a:latin typeface="Calibri"/>
                <a:ea typeface="Calibri"/>
                <a:cs typeface="Calibri"/>
                <a:sym typeface="Calibri"/>
              </a:rPr>
              <a:t> Testosterone plays a role in bone density and in maintaining bone health.</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i="1">
              <a:solidFill>
                <a:schemeClr val="dk1"/>
              </a:solidFill>
              <a:latin typeface="Calibri"/>
              <a:ea typeface="Calibri"/>
              <a:cs typeface="Calibri"/>
              <a:sym typeface="Calibri"/>
            </a:endParaRPr>
          </a:p>
        </p:txBody>
      </p:sp>
      <p:sp>
        <p:nvSpPr>
          <p:cNvPr id="154" name="Google Shape;154;g237e60db247_0_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237e60db247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b="1">
                <a:solidFill>
                  <a:schemeClr val="dk1"/>
                </a:solidFill>
                <a:latin typeface="Calibri"/>
                <a:ea typeface="Calibri"/>
                <a:cs typeface="Calibri"/>
                <a:sym typeface="Calibri"/>
              </a:rPr>
              <a:t>Testosterone can give you x-ray vision.</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 sz="1300" b="1">
                <a:solidFill>
                  <a:schemeClr val="dk1"/>
                </a:solidFill>
                <a:latin typeface="Calibri"/>
                <a:ea typeface="Calibri"/>
                <a:cs typeface="Calibri"/>
                <a:sym typeface="Calibri"/>
              </a:rPr>
              <a:t>False! </a:t>
            </a:r>
            <a:r>
              <a:rPr lang="en" sz="1300">
                <a:solidFill>
                  <a:schemeClr val="dk1"/>
                </a:solidFill>
                <a:latin typeface="Calibri"/>
                <a:ea typeface="Calibri"/>
                <a:cs typeface="Calibri"/>
                <a:sym typeface="Calibri"/>
              </a:rPr>
              <a:t>Your vision is dependent on several factors, but testosterone isn’t considered to be one of them. (Plus, x-ray vision only happens in video games!)</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i="1">
              <a:solidFill>
                <a:schemeClr val="dk1"/>
              </a:solidFill>
              <a:latin typeface="Calibri"/>
              <a:ea typeface="Calibri"/>
              <a:cs typeface="Calibri"/>
              <a:sym typeface="Calibri"/>
            </a:endParaRPr>
          </a:p>
        </p:txBody>
      </p:sp>
      <p:sp>
        <p:nvSpPr>
          <p:cNvPr id="165" name="Google Shape;165;g237e60db247_0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37e60db247_0_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b="1">
                <a:solidFill>
                  <a:schemeClr val="dk1"/>
                </a:solidFill>
                <a:latin typeface="Calibri"/>
                <a:ea typeface="Calibri"/>
                <a:cs typeface="Calibri"/>
                <a:sym typeface="Calibri"/>
              </a:rPr>
              <a:t>Red Bull and other energy drinks increase testosterone.</a:t>
            </a:r>
            <a:br>
              <a:rPr lang="en" sz="1300" b="1">
                <a:solidFill>
                  <a:schemeClr val="dk1"/>
                </a:solidFill>
                <a:latin typeface="Calibri"/>
                <a:ea typeface="Calibri"/>
                <a:cs typeface="Calibri"/>
                <a:sym typeface="Calibri"/>
              </a:rPr>
            </a:br>
            <a:r>
              <a:rPr lang="en" sz="1300" b="1">
                <a:solidFill>
                  <a:schemeClr val="dk1"/>
                </a:solidFill>
                <a:latin typeface="Calibri"/>
                <a:ea typeface="Calibri"/>
                <a:cs typeface="Calibri"/>
                <a:sym typeface="Calibri"/>
              </a:rPr>
              <a:t>False.</a:t>
            </a:r>
            <a:r>
              <a:rPr lang="en" sz="1300">
                <a:solidFill>
                  <a:schemeClr val="dk1"/>
                </a:solidFill>
                <a:latin typeface="Calibri"/>
                <a:ea typeface="Calibri"/>
                <a:cs typeface="Calibri"/>
                <a:sym typeface="Calibri"/>
              </a:rPr>
              <a:t> Red Bull has not been proven to make testosterone levels better and in fact causes heart problems and nervous system disorders. Yikes!</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i="1">
              <a:solidFill>
                <a:schemeClr val="dk1"/>
              </a:solidFill>
              <a:latin typeface="Calibri"/>
              <a:ea typeface="Calibri"/>
              <a:cs typeface="Calibri"/>
              <a:sym typeface="Calibri"/>
            </a:endParaRPr>
          </a:p>
        </p:txBody>
      </p:sp>
      <p:sp>
        <p:nvSpPr>
          <p:cNvPr id="178" name="Google Shape;178;g237e60db247_0_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37e60db247_0_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b="1">
                <a:solidFill>
                  <a:schemeClr val="dk1"/>
                </a:solidFill>
                <a:latin typeface="Calibri"/>
                <a:ea typeface="Calibri"/>
                <a:cs typeface="Calibri"/>
                <a:sym typeface="Calibri"/>
              </a:rPr>
              <a:t>Testosterone affects mental health.</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 sz="1300" b="1">
                <a:solidFill>
                  <a:schemeClr val="dk1"/>
                </a:solidFill>
                <a:latin typeface="Calibri"/>
                <a:ea typeface="Calibri"/>
                <a:cs typeface="Calibri"/>
                <a:sym typeface="Calibri"/>
              </a:rPr>
              <a:t>True.</a:t>
            </a:r>
            <a:r>
              <a:rPr lang="en" sz="1300">
                <a:solidFill>
                  <a:schemeClr val="dk1"/>
                </a:solidFill>
                <a:latin typeface="Calibri"/>
                <a:ea typeface="Calibri"/>
                <a:cs typeface="Calibri"/>
                <a:sym typeface="Calibri"/>
              </a:rPr>
              <a:t> Testosterone affects thinking, mood, and memory. Low testosterone can sometimes lead to feelings of depression. In puberty, as testosterone levels change, it’s normal for moods to change as a result.</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i="1">
              <a:solidFill>
                <a:schemeClr val="dk1"/>
              </a:solidFill>
              <a:latin typeface="Calibri"/>
              <a:ea typeface="Calibri"/>
              <a:cs typeface="Calibri"/>
              <a:sym typeface="Calibri"/>
            </a:endParaRPr>
          </a:p>
        </p:txBody>
      </p:sp>
      <p:sp>
        <p:nvSpPr>
          <p:cNvPr id="189" name="Google Shape;189;g237e60db247_0_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e5bc7700c0_0_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b="1">
                <a:solidFill>
                  <a:schemeClr val="dk1"/>
                </a:solidFill>
                <a:latin typeface="Calibri"/>
                <a:ea typeface="Calibri"/>
                <a:cs typeface="Calibri"/>
                <a:sym typeface="Calibri"/>
              </a:rPr>
              <a:t>Exercise has no real impact on your testosterone. </a:t>
            </a:r>
            <a:br>
              <a:rPr lang="en" sz="1300">
                <a:solidFill>
                  <a:schemeClr val="dk1"/>
                </a:solidFill>
                <a:latin typeface="Calibri"/>
                <a:ea typeface="Calibri"/>
                <a:cs typeface="Calibri"/>
                <a:sym typeface="Calibri"/>
              </a:rPr>
            </a:br>
            <a:r>
              <a:rPr lang="en" sz="1300" b="1">
                <a:solidFill>
                  <a:schemeClr val="dk1"/>
                </a:solidFill>
                <a:latin typeface="Calibri"/>
                <a:ea typeface="Calibri"/>
                <a:cs typeface="Calibri"/>
                <a:sym typeface="Calibri"/>
              </a:rPr>
              <a:t>False!</a:t>
            </a:r>
            <a:r>
              <a:rPr lang="en" sz="1300">
                <a:solidFill>
                  <a:schemeClr val="dk1"/>
                </a:solidFill>
                <a:latin typeface="Calibri"/>
                <a:ea typeface="Calibri"/>
                <a:cs typeface="Calibri"/>
                <a:sym typeface="Calibri"/>
              </a:rPr>
              <a:t> </a:t>
            </a:r>
            <a:r>
              <a:rPr lang="en" sz="1100">
                <a:solidFill>
                  <a:schemeClr val="dk1"/>
                </a:solidFill>
              </a:rPr>
              <a:t>Research shows that </a:t>
            </a:r>
            <a:r>
              <a:rPr lang="en" sz="1100" b="1">
                <a:solidFill>
                  <a:schemeClr val="dk1"/>
                </a:solidFill>
              </a:rPr>
              <a:t>testosterone levels rise after exercise</a:t>
            </a:r>
            <a:r>
              <a:rPr lang="en" sz="1100">
                <a:solidFill>
                  <a:schemeClr val="dk1"/>
                </a:solidFill>
              </a:rPr>
              <a:t>. Younger men get a bigger boost post-exercise.</a:t>
            </a:r>
            <a:endParaRPr sz="1300" i="1">
              <a:solidFill>
                <a:schemeClr val="dk1"/>
              </a:solidFill>
              <a:latin typeface="Calibri"/>
              <a:ea typeface="Calibri"/>
              <a:cs typeface="Calibri"/>
              <a:sym typeface="Calibri"/>
            </a:endParaRPr>
          </a:p>
        </p:txBody>
      </p:sp>
      <p:sp>
        <p:nvSpPr>
          <p:cNvPr id="200" name="Google Shape;200;g2e5bc7700c0_0_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2e5bc7700c0_0_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b="1">
                <a:solidFill>
                  <a:schemeClr val="dk1"/>
                </a:solidFill>
                <a:latin typeface="Calibri"/>
                <a:ea typeface="Calibri"/>
                <a:cs typeface="Calibri"/>
                <a:sym typeface="Calibri"/>
              </a:rPr>
              <a:t>Alcohol and smoking/vaping (marijuana or tobacco products) lower your testosterone.</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 sz="1300" b="1">
                <a:solidFill>
                  <a:schemeClr val="dk1"/>
                </a:solidFill>
                <a:latin typeface="Calibri"/>
                <a:ea typeface="Calibri"/>
                <a:cs typeface="Calibri"/>
                <a:sym typeface="Calibri"/>
              </a:rPr>
              <a:t>True. </a:t>
            </a:r>
            <a:r>
              <a:rPr lang="en" sz="1100">
                <a:solidFill>
                  <a:schemeClr val="dk1"/>
                </a:solidFill>
              </a:rPr>
              <a:t>In the testes, alcohol adversely affects the Leydig cells, which produce and secrete the hormone testosterone. Smoking lowers</a:t>
            </a:r>
            <a:r>
              <a:rPr lang="en" sz="1100" b="1">
                <a:solidFill>
                  <a:schemeClr val="dk1"/>
                </a:solidFill>
              </a:rPr>
              <a:t> testosterone levels and sperm numbers.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i="1">
              <a:solidFill>
                <a:schemeClr val="dk1"/>
              </a:solidFill>
              <a:latin typeface="Calibri"/>
              <a:ea typeface="Calibri"/>
              <a:cs typeface="Calibri"/>
              <a:sym typeface="Calibri"/>
            </a:endParaRPr>
          </a:p>
        </p:txBody>
      </p:sp>
      <p:sp>
        <p:nvSpPr>
          <p:cNvPr id="212" name="Google Shape;212;g2e5bc7700c0_0_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37e60db247_0_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b="1">
                <a:solidFill>
                  <a:schemeClr val="dk1"/>
                </a:solidFill>
                <a:latin typeface="Calibri"/>
                <a:ea typeface="Calibri"/>
                <a:cs typeface="Calibri"/>
                <a:sym typeface="Calibri"/>
              </a:rPr>
              <a:t>Only men have testosterone.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 sz="1300" b="1">
                <a:solidFill>
                  <a:schemeClr val="dk1"/>
                </a:solidFill>
                <a:latin typeface="Calibri"/>
                <a:ea typeface="Calibri"/>
                <a:cs typeface="Calibri"/>
                <a:sym typeface="Calibri"/>
              </a:rPr>
              <a:t>False.</a:t>
            </a:r>
            <a:r>
              <a:rPr lang="en" sz="1300">
                <a:solidFill>
                  <a:schemeClr val="dk1"/>
                </a:solidFill>
                <a:latin typeface="Calibri"/>
                <a:ea typeface="Calibri"/>
                <a:cs typeface="Calibri"/>
                <a:sym typeface="Calibri"/>
              </a:rPr>
              <a:t> Women also have testosterone, just as men have the main female hormone, estrogen. But where these hormones are made and the amount that is healthy for their bodies is different in men and women. But the male body makes about 15-20 times more testosterone than a woman’s body does.</a:t>
            </a:r>
            <a:endParaRPr sz="1300">
              <a:solidFill>
                <a:schemeClr val="dk1"/>
              </a:solidFill>
              <a:latin typeface="Calibri"/>
              <a:ea typeface="Calibri"/>
              <a:cs typeface="Calibri"/>
              <a:sym typeface="Calibri"/>
            </a:endParaRPr>
          </a:p>
        </p:txBody>
      </p:sp>
      <p:sp>
        <p:nvSpPr>
          <p:cNvPr id="223" name="Google Shape;223;g237e60db247_0_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37e60db247_0_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b="1">
                <a:solidFill>
                  <a:schemeClr val="dk1"/>
                </a:solidFill>
                <a:latin typeface="Calibri"/>
                <a:ea typeface="Calibri"/>
                <a:cs typeface="Calibri"/>
                <a:sym typeface="Calibri"/>
              </a:rPr>
              <a:t>Testosterone levels change slightly over the course of the day.</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 sz="1300" b="1">
                <a:solidFill>
                  <a:schemeClr val="dk1"/>
                </a:solidFill>
                <a:latin typeface="Calibri"/>
                <a:ea typeface="Calibri"/>
                <a:cs typeface="Calibri"/>
                <a:sym typeface="Calibri"/>
              </a:rPr>
              <a:t>True.</a:t>
            </a:r>
            <a:r>
              <a:rPr lang="en" sz="1300">
                <a:solidFill>
                  <a:schemeClr val="dk1"/>
                </a:solidFill>
                <a:latin typeface="Calibri"/>
                <a:ea typeface="Calibri"/>
                <a:cs typeface="Calibri"/>
                <a:sym typeface="Calibri"/>
              </a:rPr>
              <a:t> Testosterone levels are highest in the morning and lowest in the evening, although they do not change much from day to day or year to year once you have started making adult amounts of testosterone.</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i="1">
              <a:solidFill>
                <a:schemeClr val="dk1"/>
              </a:solidFill>
              <a:latin typeface="Calibri"/>
              <a:ea typeface="Calibri"/>
              <a:cs typeface="Calibri"/>
              <a:sym typeface="Calibri"/>
            </a:endParaRPr>
          </a:p>
        </p:txBody>
      </p:sp>
      <p:sp>
        <p:nvSpPr>
          <p:cNvPr id="235" name="Google Shape;235;g237e60db247_0_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237e60db247_0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b="1">
                <a:solidFill>
                  <a:schemeClr val="dk1"/>
                </a:solidFill>
                <a:latin typeface="Calibri"/>
                <a:ea typeface="Calibri"/>
                <a:cs typeface="Calibri"/>
                <a:sym typeface="Calibri"/>
              </a:rPr>
              <a:t>Testosterone plays a big role in overall health.</a:t>
            </a:r>
            <a:br>
              <a:rPr lang="en" sz="1300" b="1">
                <a:solidFill>
                  <a:schemeClr val="dk1"/>
                </a:solidFill>
                <a:latin typeface="Calibri"/>
                <a:ea typeface="Calibri"/>
                <a:cs typeface="Calibri"/>
                <a:sym typeface="Calibri"/>
              </a:rPr>
            </a:br>
            <a:r>
              <a:rPr lang="en" sz="1300" b="1">
                <a:solidFill>
                  <a:schemeClr val="dk1"/>
                </a:solidFill>
                <a:latin typeface="Calibri"/>
                <a:ea typeface="Calibri"/>
                <a:cs typeface="Calibri"/>
                <a:sym typeface="Calibri"/>
              </a:rPr>
              <a:t>True.</a:t>
            </a:r>
            <a:r>
              <a:rPr lang="en" sz="1300">
                <a:solidFill>
                  <a:schemeClr val="dk1"/>
                </a:solidFill>
                <a:latin typeface="Calibri"/>
                <a:ea typeface="Calibri"/>
                <a:cs typeface="Calibri"/>
                <a:sym typeface="Calibri"/>
              </a:rPr>
              <a:t> You need your body to make the right amount of testosterone for your age, in order to support your energy levels, mood, growth, muscle tissue, etc. You can help your body make the right amount of testosterone by making healthy choices.</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i="1">
              <a:solidFill>
                <a:schemeClr val="dk1"/>
              </a:solidFill>
              <a:latin typeface="Calibri"/>
              <a:ea typeface="Calibri"/>
              <a:cs typeface="Calibri"/>
              <a:sym typeface="Calibri"/>
            </a:endParaRPr>
          </a:p>
        </p:txBody>
      </p:sp>
      <p:sp>
        <p:nvSpPr>
          <p:cNvPr id="249" name="Google Shape;249;g237e60db247_0_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228a1e27f2d_0_9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68" name="Google Shape;268;g228a1e27f2d_0_9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where do all of the physical and emotional changes of puberty start? In the brain!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An amazing thing is that the brain helps to generate testosterone, and this hormone in turn helps to develop the brain! Did you know that the male brain doesn’t fully mature until the age of 25?</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269" name="Google Shape;269;g228a1e27f2d_0_943: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none">
                <a:solidFill>
                  <a:srgbClr val="000000"/>
                </a:solidFill>
                <a:latin typeface="Arial"/>
                <a:ea typeface="Arial"/>
                <a:cs typeface="Arial"/>
                <a:sym typeface="Arial"/>
              </a:r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db1da13f0d_0_16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81" name="Google Shape;281;g2db1da13f0d_0_166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means that right now, your brain is wide open and ready for knowledge! What are you doing to teach your brain each day? Changing hormone levels in the brain cause all of the physical and emotional changes that you experience in puberty. Because the brain is the organizing center for all this activity, things that affect your brain affect your physical and emotional health.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282" name="Google Shape;282;g2db1da13f0d_0_1666: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none">
                <a:solidFill>
                  <a:srgbClr val="000000"/>
                </a:solidFill>
                <a:latin typeface="Arial"/>
                <a:ea typeface="Arial"/>
                <a:cs typeface="Arial"/>
                <a:sym typeface="Arial"/>
              </a:r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237e60db247_0_4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g237e60db247_0_466: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Hormones are powerful. The smallest changes in hormone levels can cause huge changes in your body.</a:t>
            </a:r>
            <a:endParaRPr sz="13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300"/>
              <a:buFont typeface="Calibri"/>
              <a:buNone/>
            </a:pPr>
            <a:endParaRPr sz="1300"/>
          </a:p>
        </p:txBody>
      </p:sp>
      <p:sp>
        <p:nvSpPr>
          <p:cNvPr id="295" name="Google Shape;295;g237e60db247_0_466: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2db1da13f0d_0_16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g2db1da13f0d_0_167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latin typeface="Calibri"/>
                <a:ea typeface="Calibri"/>
                <a:cs typeface="Calibri"/>
                <a:sym typeface="Calibri"/>
              </a:rPr>
              <a:t>Testosterone impacts your brain, your emotions, your sleep, your muscles, and more.</a:t>
            </a:r>
            <a:endParaRPr sz="130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300">
                <a:latin typeface="Calibri"/>
                <a:ea typeface="Calibri"/>
                <a:cs typeface="Calibri"/>
                <a:sym typeface="Calibri"/>
              </a:rPr>
              <a:t>The increasing testosterone levels in your body cause the physical changes that you can see,  like getting taller, but also the emotional changes you experience, from feeling sensitive and self-conscious to energetic and competitive. </a:t>
            </a:r>
            <a:endParaRPr sz="130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b="1">
              <a:latin typeface="Calibri"/>
              <a:ea typeface="Calibri"/>
              <a:cs typeface="Calibri"/>
              <a:sym typeface="Calibri"/>
            </a:endParaRPr>
          </a:p>
        </p:txBody>
      </p:sp>
      <p:sp>
        <p:nvSpPr>
          <p:cNvPr id="307" name="Google Shape;307;g2db1da13f0d_0_1679: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2db1da13f0d_0_169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3" name="Google Shape;323;g2db1da13f0d_0_169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chart shows only a few of the amazing things happening in your body during puberty, thanks to testosterone. Note that testosterone increases brain cells, which increases your ability to learn, for starters! </a:t>
            </a:r>
            <a:endParaRPr b="1">
              <a:latin typeface="Arial Narrow"/>
              <a:ea typeface="Arial Narrow"/>
              <a:cs typeface="Arial Narrow"/>
              <a:sym typeface="Arial Narrow"/>
            </a:endParaRPr>
          </a:p>
        </p:txBody>
      </p:sp>
      <p:sp>
        <p:nvSpPr>
          <p:cNvPr id="324" name="Google Shape;324;g2db1da13f0d_0_1695: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2db1da13f0d_0_170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7" name="Google Shape;337;g2db1da13f0d_0_170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Changing hormone levels can make you feel a whole lot of things all at once. One minute you want to show off, the next minute you feel insecure. This is normal as your brain is changing. The most important thing for you to remember is that your job is to try to make excellent choices for yourself, for others and for your health as you develop through puberty. </a:t>
            </a:r>
            <a:endParaRPr sz="1300" i="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a:solidFill>
                <a:schemeClr val="dk1"/>
              </a:solidFill>
              <a:latin typeface="Calibri"/>
              <a:ea typeface="Calibri"/>
              <a:cs typeface="Calibri"/>
              <a:sym typeface="Calibri"/>
            </a:endParaRPr>
          </a:p>
        </p:txBody>
      </p:sp>
      <p:sp>
        <p:nvSpPr>
          <p:cNvPr id="338" name="Google Shape;338;g2db1da13f0d_0_1708: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chemeClr val="dk1"/>
                </a:solidFill>
                <a:latin typeface="Calibri"/>
                <a:ea typeface="Calibri"/>
                <a:cs typeface="Calibri"/>
                <a:sym typeface="Calibri"/>
              </a:rPr>
              <a:t>18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237e60db247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g237e60db247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Puberty starts to happen around the age of 10, but for most boys they won’t notice any physical changes until much later. Things take time. Remember: everyone's body is different and when you start puberty will depend on your genetics as well as your health habits. </a:t>
            </a:r>
            <a:br>
              <a:rPr lang="en" sz="1300">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Let’s talk about some of the changes you will see and address some concerns guys have as they enter puberty. </a:t>
            </a:r>
            <a:endParaRPr sz="1300" i="1">
              <a:solidFill>
                <a:srgbClr val="757AA8"/>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100">
              <a:latin typeface="Open Sans"/>
              <a:ea typeface="Open Sans"/>
              <a:cs typeface="Open Sans"/>
              <a:sym typeface="Open Sans"/>
            </a:endParaRPr>
          </a:p>
        </p:txBody>
      </p:sp>
      <p:sp>
        <p:nvSpPr>
          <p:cNvPr id="357" name="Google Shape;357;g237e60db247_0_76: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chemeClr val="dk1"/>
                </a:solidFill>
                <a:latin typeface="Calibri"/>
                <a:ea typeface="Calibri"/>
                <a:cs typeface="Calibri"/>
                <a:sym typeface="Calibri"/>
              </a:rPr>
              <a:t>19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228a1e27f2d_0_19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g228a1e27f2d_0_193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Testosterone levels influence height during puberty. Yet, many boys your age are shorter than the girls. This is normal, because girls get a head start on puberty (typically ages 9-14 for a girl, and ages 10-17 for a boy).  Boys also go through puberty for a longer time, so making healthy choices as you go through puberty is the best way to grow as you should.</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a:solidFill>
                <a:schemeClr val="dk1"/>
              </a:solidFill>
              <a:latin typeface="Calibri"/>
              <a:ea typeface="Calibri"/>
              <a:cs typeface="Calibri"/>
              <a:sym typeface="Calibri"/>
            </a:endParaRPr>
          </a:p>
        </p:txBody>
      </p:sp>
      <p:sp>
        <p:nvSpPr>
          <p:cNvPr id="368" name="Google Shape;368;g228a1e27f2d_0_1939: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chemeClr val="dk1"/>
                </a:solidFill>
                <a:latin typeface="Calibri"/>
                <a:ea typeface="Calibri"/>
                <a:cs typeface="Calibri"/>
                <a:sym typeface="Calibri"/>
              </a:rPr>
              <a:t>20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237e60db247_0_7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g237e60db247_0_7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You might be worried about how your body will develop. Guys can expect their shoulders to broaden and muscles to grow, but be patient - all guys grow differently and at different times. For most boys, this part of puberty starts around the age of 14. The best way to support muscle development is to exercise and play sports as it reduces stress, boosts your mood and helps keep your hormones healthy, too.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b="1">
              <a:solidFill>
                <a:schemeClr val="dk1"/>
              </a:solidFill>
            </a:endParaRPr>
          </a:p>
        </p:txBody>
      </p:sp>
      <p:sp>
        <p:nvSpPr>
          <p:cNvPr id="415" name="Google Shape;415;g237e60db247_0_713: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chemeClr val="dk1"/>
                </a:solidFill>
                <a:latin typeface="Calibri"/>
                <a:ea typeface="Calibri"/>
                <a:cs typeface="Calibri"/>
                <a:sym typeface="Calibri"/>
              </a:rPr>
              <a:t>21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237e60db247_0_7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3" name="Google Shape;463;g237e60db247_0_70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puberty, the hair all over your body begins to thicken. Boys begin to see hair growing on the chin and upper lip, chest, armpits, and in the pubic area (around the reproductive organs). This hair growth is a result of hormones, particularly testosterone, working hard to develop your body from the inside out.</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a:solidFill>
                <a:schemeClr val="dk1"/>
              </a:solidFill>
              <a:latin typeface="Calibri"/>
              <a:ea typeface="Calibri"/>
              <a:cs typeface="Calibri"/>
              <a:sym typeface="Calibri"/>
            </a:endParaRPr>
          </a:p>
        </p:txBody>
      </p:sp>
      <p:sp>
        <p:nvSpPr>
          <p:cNvPr id="464" name="Google Shape;464;g237e60db247_0_70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chemeClr val="dk1"/>
                </a:solidFill>
                <a:latin typeface="Calibri"/>
                <a:ea typeface="Calibri"/>
                <a:cs typeface="Calibri"/>
                <a:sym typeface="Calibri"/>
              </a:rPr>
              <a:t>22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237e60db247_0_7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g237e60db247_0_7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Testosterone acts on your vocal cords and larynx, causing your voice to become deeper and lower. This usually starts to happen around age 12.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b="1">
              <a:solidFill>
                <a:schemeClr val="dk1"/>
              </a:solidFill>
            </a:endParaRPr>
          </a:p>
        </p:txBody>
      </p:sp>
      <p:sp>
        <p:nvSpPr>
          <p:cNvPr id="513" name="Google Shape;513;g237e60db247_0_728: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chemeClr val="dk1"/>
                </a:solidFill>
                <a:latin typeface="Calibri"/>
                <a:ea typeface="Calibri"/>
                <a:cs typeface="Calibri"/>
                <a:sym typeface="Calibri"/>
              </a:rPr>
              <a:t>23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228a1e27f2d_0_11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0" name="Google Shape;560;g228a1e27f2d_0_114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00"/>
              <a:buFont typeface="Calibri"/>
              <a:buNone/>
            </a:pPr>
            <a:r>
              <a:rPr lang="en" sz="1300">
                <a:solidFill>
                  <a:schemeClr val="dk1"/>
                </a:solidFill>
                <a:latin typeface="Calibri"/>
                <a:ea typeface="Calibri"/>
                <a:cs typeface="Calibri"/>
                <a:sym typeface="Calibri"/>
              </a:rPr>
              <a:t>Have you noticed that you’re sweating more? It’s because hormones are driving so much activity in your body! You sweat when your body gets warm, and then sweat evaporates, cooling you down. Sweat itself is not smelly, but in contact with the bacteria on your skin -- sweat + bacteria = smelly. Just shower more often and let your body do its normal thing. Also, you can wash your face with a warm washcloth when you wake up and before you go to bed, to help keep your face clean.</a:t>
            </a:r>
            <a:endParaRPr sz="13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Remember, all of these changes in puberty are signs of health! It means your body is receiving the right hormonal signals and in the right amounts. Growing to maturity is a sign that you are becoming the teenage men you are supposed to be. If you have specific questions about what is happening to your body at any given time during puberty, it’s always best to ask a trusted adult: your dad, your mom, a family member or your doctor can help give you the best advice for you and your health.</a:t>
            </a:r>
            <a:endParaRPr sz="1300">
              <a:solidFill>
                <a:schemeClr val="dk1"/>
              </a:solidFill>
              <a:latin typeface="Calibri"/>
              <a:ea typeface="Calibri"/>
              <a:cs typeface="Calibri"/>
              <a:sym typeface="Calibri"/>
            </a:endParaRPr>
          </a:p>
        </p:txBody>
      </p:sp>
      <p:sp>
        <p:nvSpPr>
          <p:cNvPr id="561" name="Google Shape;561;g228a1e27f2d_0_114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chemeClr val="dk1"/>
                </a:solidFill>
                <a:latin typeface="Calibri"/>
                <a:ea typeface="Calibri"/>
                <a:cs typeface="Calibri"/>
                <a:sym typeface="Calibri"/>
              </a:rPr>
              <a:t>24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2db1da13f0d_0_17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608" name="Google Shape;608;g2db1da13f0d_0_17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you grow and mature, you become responsible for keeping your body clean and healthy.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things you do to keep yourself clean are called hygiene habits.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It’s important to bathe or shower once a day or as needed, after exercise. You may need to start using a deodorant to help eliminate body odor. </a:t>
            </a:r>
            <a:br>
              <a:rPr lang="en" sz="1300">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Brush your teeth in the morning before school and at night, before bed. </a:t>
            </a:r>
            <a:br>
              <a:rPr lang="en" sz="1300">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Cut your nails once a week. Nails can hold bacteria underneath them, so it’s best to make sure they are clean. It’s also important to not bite your nails or the skin around them. Breaking the skin around your nails allows bacteria to enter into your body. </a:t>
            </a:r>
            <a:br>
              <a:rPr lang="en" sz="1300">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Washing your face in the morning when you wake up and at night, before you go to bed, will help your skin clear away excess bacteria and oil. You can just use a washcloth with warm water. </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Maintaining healthy habits in each of these areas is important for your entire life, but especially in puberty. Getting in the habit of good hygiene will help you feel more confident in yourself as you go through puberty.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609" name="Google Shape;609;g2db1da13f0d_0_1731: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a:solidFill>
                  <a:srgbClr val="000000"/>
                </a:solidFill>
                <a:latin typeface="Calibri"/>
                <a:ea typeface="Calibri"/>
                <a:cs typeface="Calibri"/>
                <a:sym typeface="Calibri"/>
              </a:rP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g237e60db247_0_7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b="1">
                <a:solidFill>
                  <a:srgbClr val="0055A4"/>
                </a:solidFill>
                <a:latin typeface="Calibri"/>
                <a:ea typeface="Calibri"/>
                <a:cs typeface="Calibri"/>
                <a:sym typeface="Calibri"/>
              </a:rPr>
              <a:t>Step 5 (10 minutes): </a:t>
            </a:r>
            <a:r>
              <a:rPr lang="en" sz="1300" b="1" i="1">
                <a:solidFill>
                  <a:srgbClr val="0055A4"/>
                </a:solidFill>
                <a:latin typeface="Calibri"/>
                <a:ea typeface="Calibri"/>
                <a:cs typeface="Calibri"/>
                <a:sym typeface="Calibri"/>
              </a:rPr>
              <a:t>Think and Write: Journaling </a:t>
            </a:r>
            <a:endParaRPr sz="1300" b="1"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300" b="1">
                <a:solidFill>
                  <a:schemeClr val="dk1"/>
                </a:solidFill>
                <a:latin typeface="Calibri"/>
                <a:ea typeface="Calibri"/>
                <a:cs typeface="Calibri"/>
                <a:sym typeface="Calibri"/>
              </a:rPr>
              <a:t>Journal activity: </a:t>
            </a:r>
            <a:r>
              <a:rPr lang="en" sz="1300" i="1">
                <a:solidFill>
                  <a:schemeClr val="dk1"/>
                </a:solidFill>
                <a:latin typeface="Calibri"/>
                <a:ea typeface="Calibri"/>
                <a:cs typeface="Calibri"/>
                <a:sym typeface="Calibri"/>
              </a:rPr>
              <a:t>Take the remaining class time and have each student respond to the questions on the </a:t>
            </a:r>
            <a:r>
              <a:rPr lang="en" sz="1300" b="1" i="1">
                <a:solidFill>
                  <a:srgbClr val="0055A4"/>
                </a:solidFill>
                <a:latin typeface="Calibri"/>
                <a:ea typeface="Calibri"/>
                <a:cs typeface="Calibri"/>
                <a:sym typeface="Calibri"/>
              </a:rPr>
              <a:t>Think and Write: Journaling </a:t>
            </a:r>
            <a:r>
              <a:rPr lang="en" sz="1300" i="1">
                <a:solidFill>
                  <a:schemeClr val="dk1"/>
                </a:solidFill>
                <a:latin typeface="Calibri"/>
                <a:ea typeface="Calibri"/>
                <a:cs typeface="Calibri"/>
                <a:sym typeface="Calibri"/>
              </a:rPr>
              <a:t>page. Let them know they can keep this information to themselves if they wish. </a:t>
            </a:r>
            <a:endParaRPr sz="1300" b="1">
              <a:solidFill>
                <a:srgbClr val="0055A4"/>
              </a:solidFill>
              <a:highlight>
                <a:srgbClr val="FFFFFF"/>
              </a:highlight>
              <a:latin typeface="Calibri"/>
              <a:ea typeface="Calibri"/>
              <a:cs typeface="Calibri"/>
              <a:sym typeface="Calibri"/>
            </a:endParaRPr>
          </a:p>
        </p:txBody>
      </p:sp>
      <p:sp>
        <p:nvSpPr>
          <p:cNvPr id="620" name="Google Shape;620;g237e60db247_0_7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1ccd0753f3a_0_13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solidFill>
                  <a:srgbClr val="434343"/>
                </a:solidFill>
                <a:latin typeface="Calibri"/>
                <a:ea typeface="Calibri"/>
                <a:cs typeface="Calibri"/>
                <a:sym typeface="Calibri"/>
              </a:rPr>
              <a:t>Testosterone and other hormones cause changes in our body during puberty. Puberty is a sign of health! Next lesson we’ll learn about the three pillars of health and how we can make excellent choices that will support our health and hormones!</a:t>
            </a:r>
            <a:endParaRPr sz="1800" b="1" i="0" u="none" strike="noStrike" cap="none">
              <a:solidFill>
                <a:schemeClr val="dk1"/>
              </a:solidFill>
              <a:latin typeface="Arial"/>
              <a:ea typeface="Arial"/>
              <a:cs typeface="Arial"/>
              <a:sym typeface="Arial"/>
            </a:endParaRPr>
          </a:p>
        </p:txBody>
      </p:sp>
      <p:sp>
        <p:nvSpPr>
          <p:cNvPr id="630" name="Google Shape;630;g1ccd0753f3a_0_130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g1e9e9beca82_0_1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g1e9e9beca82_0_1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rmAutofit/>
          </a:bodyPr>
          <a:lstStyle>
            <a:lvl1pPr marL="0" marR="0" lvl="0"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rm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1200"/>
              </a:spcBef>
              <a:spcAft>
                <a:spcPts val="120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3" name="Google Shape;53;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4" name="Google Shape;54;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5" name="Google Shape;55;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sz="1000">
              <a:solidFill>
                <a:schemeClr val="dk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4" name="Google Shape;64;p15"/>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5" name="Google Shape;65;p15"/>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6" name="Google Shape;66;p15"/>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7"/>
        <p:cNvGrpSpPr/>
        <p:nvPr/>
      </p:nvGrpSpPr>
      <p:grpSpPr>
        <a:xfrm>
          <a:off x="0" y="0"/>
          <a:ext cx="0" cy="0"/>
          <a:chOff x="0" y="0"/>
          <a:chExt cx="0" cy="0"/>
        </a:xfrm>
      </p:grpSpPr>
      <p:sp>
        <p:nvSpPr>
          <p:cNvPr id="68" name="Google Shape;68;p16"/>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9" name="Google Shape;69;p1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8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8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8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8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8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8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8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8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800"/>
              <a:buNone/>
              <a:defRPr sz="2400" b="0" i="0" u="none" strike="noStrike" cap="none">
                <a:solidFill>
                  <a:schemeClr val="dk1"/>
                </a:solidFill>
                <a:latin typeface="Arial"/>
                <a:ea typeface="Arial"/>
                <a:cs typeface="Arial"/>
                <a:sym typeface="Arial"/>
              </a:defRPr>
            </a:lvl9pPr>
          </a:lstStyle>
          <a:p>
            <a:endParaRPr/>
          </a:p>
        </p:txBody>
      </p:sp>
      <p:sp>
        <p:nvSpPr>
          <p:cNvPr id="70" name="Google Shape;70;p1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8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8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8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8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8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8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8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8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800"/>
              <a:buNone/>
              <a:defRPr sz="2400" b="0" i="0" u="none" strike="noStrike" cap="none">
                <a:solidFill>
                  <a:schemeClr val="dk1"/>
                </a:solidFill>
                <a:latin typeface="Arial"/>
                <a:ea typeface="Arial"/>
                <a:cs typeface="Arial"/>
                <a:sym typeface="Arial"/>
              </a:defRPr>
            </a:lvl9pPr>
          </a:lstStyle>
          <a:p>
            <a:endParaRPr/>
          </a:p>
        </p:txBody>
      </p:sp>
      <p:sp>
        <p:nvSpPr>
          <p:cNvPr id="71" name="Google Shape;71;p1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solidFill>
                <a:srgbClr val="FFFFFF"/>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80" name="Google Shape;80;p18"/>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81" name="Google Shape;81;p18"/>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82" name="Google Shape;82;p18"/>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3" name="Google Shape;83;p18"/>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4" name="Google Shape;84;p18"/>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7" name="Google Shape;87;p1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8" name="Google Shape;88;p1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9" name="Google Shape;89;p1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2" name="Google Shape;92;p20"/>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20"/>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4" name="Google Shape;94;p2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5" name="Google Shape;95;p2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6" name="Google Shape;96;p2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97"/>
        <p:cNvGrpSpPr/>
        <p:nvPr/>
      </p:nvGrpSpPr>
      <p:grpSpPr>
        <a:xfrm>
          <a:off x="0" y="0"/>
          <a:ext cx="0" cy="0"/>
          <a:chOff x="0" y="0"/>
          <a:chExt cx="0" cy="0"/>
        </a:xfrm>
      </p:grpSpPr>
      <p:sp>
        <p:nvSpPr>
          <p:cNvPr id="98" name="Google Shape;98;p2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99" name="Google Shape;99;p2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0" name="Google Shape;100;p2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1" name="Google Shape;101;p21"/>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8"/>
        <p:cNvGrpSpPr/>
        <p:nvPr/>
      </p:nvGrpSpPr>
      <p:grpSpPr>
        <a:xfrm>
          <a:off x="0" y="0"/>
          <a:ext cx="0" cy="0"/>
          <a:chOff x="0" y="0"/>
          <a:chExt cx="0" cy="0"/>
        </a:xfrm>
      </p:grpSpPr>
      <p:sp>
        <p:nvSpPr>
          <p:cNvPr id="109" name="Google Shape;109;p23"/>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10" name="Google Shape;110;p2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1" name="Google Shape;111;p2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12" name="Google Shape;112;p2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13" name="Google Shape;113;p2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4">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lvl="1" indent="0" rtl="0">
              <a:spcBef>
                <a:spcPts val="0"/>
              </a:spcBef>
              <a:spcAft>
                <a:spcPts val="0"/>
              </a:spcAft>
              <a:buSzPts val="1800"/>
              <a:buFont typeface="Arial"/>
              <a:buNone/>
              <a:defRPr sz="1800"/>
            </a:lvl2pPr>
            <a:lvl3pPr lvl="2" indent="0" rtl="0">
              <a:spcBef>
                <a:spcPts val="0"/>
              </a:spcBef>
              <a:spcAft>
                <a:spcPts val="0"/>
              </a:spcAft>
              <a:buSzPts val="1800"/>
              <a:buFont typeface="Arial"/>
              <a:buNone/>
              <a:defRPr sz="1800"/>
            </a:lvl3pPr>
            <a:lvl4pPr lvl="3" indent="0" rtl="0">
              <a:spcBef>
                <a:spcPts val="0"/>
              </a:spcBef>
              <a:spcAft>
                <a:spcPts val="0"/>
              </a:spcAft>
              <a:buSzPts val="1800"/>
              <a:buFont typeface="Arial"/>
              <a:buNone/>
              <a:defRPr sz="1800"/>
            </a:lvl4pPr>
            <a:lvl5pPr lvl="4" indent="0" rtl="0">
              <a:spcBef>
                <a:spcPts val="0"/>
              </a:spcBef>
              <a:spcAft>
                <a:spcPts val="0"/>
              </a:spcAft>
              <a:buSzPts val="1800"/>
              <a:buFont typeface="Arial"/>
              <a:buNone/>
              <a:defRPr sz="1800"/>
            </a:lvl5pPr>
            <a:lvl6pPr lvl="5" indent="0" rtl="0">
              <a:spcBef>
                <a:spcPts val="0"/>
              </a:spcBef>
              <a:spcAft>
                <a:spcPts val="0"/>
              </a:spcAft>
              <a:buSzPts val="1800"/>
              <a:buFont typeface="Arial"/>
              <a:buNone/>
              <a:defRPr sz="1800"/>
            </a:lvl6pPr>
            <a:lvl7pPr lvl="6" indent="0" rtl="0">
              <a:spcBef>
                <a:spcPts val="0"/>
              </a:spcBef>
              <a:spcAft>
                <a:spcPts val="0"/>
              </a:spcAft>
              <a:buSzPts val="1800"/>
              <a:buFont typeface="Arial"/>
              <a:buNone/>
              <a:defRPr sz="1800"/>
            </a:lvl7pPr>
            <a:lvl8pPr lvl="7" indent="0" rtl="0">
              <a:spcBef>
                <a:spcPts val="0"/>
              </a:spcBef>
              <a:spcAft>
                <a:spcPts val="0"/>
              </a:spcAft>
              <a:buSzPts val="1800"/>
              <a:buFont typeface="Arial"/>
              <a:buNone/>
              <a:defRPr sz="1800"/>
            </a:lvl8pPr>
            <a:lvl9pPr lvl="8" indent="0" rtl="0">
              <a:spcBef>
                <a:spcPts val="0"/>
              </a:spcBef>
              <a:spcAft>
                <a:spcPts val="0"/>
              </a:spcAft>
              <a:buSzPts val="1800"/>
              <a:buFont typeface="Arial"/>
              <a:buNone/>
              <a:defRPr sz="1800"/>
            </a:lvl9pPr>
          </a:lstStyle>
          <a:p>
            <a:endParaRPr/>
          </a:p>
        </p:txBody>
      </p:sp>
      <p:sp>
        <p:nvSpPr>
          <p:cNvPr id="58" name="Google Shape;58;p1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59" name="Google Shape;59;p14"/>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14"/>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1" name="Google Shape;61;p14"/>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74" name="Google Shape;74;p17"/>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5" name="Google Shape;75;p17"/>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6" name="Google Shape;76;p17"/>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7" name="Google Shape;77;p17"/>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103" name="Google Shape;103;p22"/>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04" name="Google Shape;104;p2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05" name="Google Shape;105;p2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06" name="Google Shape;106;p2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07" name="Google Shape;107;p2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66"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117"/>
        <p:cNvGrpSpPr/>
        <p:nvPr/>
      </p:nvGrpSpPr>
      <p:grpSpPr>
        <a:xfrm>
          <a:off x="0" y="0"/>
          <a:ext cx="0" cy="0"/>
          <a:chOff x="0" y="0"/>
          <a:chExt cx="0" cy="0"/>
        </a:xfrm>
      </p:grpSpPr>
      <p:sp>
        <p:nvSpPr>
          <p:cNvPr id="118" name="Google Shape;118;p2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119" name="Google Shape;119;p24"/>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120" name="Google Shape;120;p24"/>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21" name="Google Shape;121;p24"/>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
        <p:nvSpPr>
          <p:cNvPr id="122" name="Google Shape;122;p24"/>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 sz="3400">
                <a:solidFill>
                  <a:srgbClr val="FFFFFF"/>
                </a:solidFill>
                <a:latin typeface="Lexend Medium"/>
                <a:ea typeface="Lexend Medium"/>
                <a:cs typeface="Lexend Medium"/>
                <a:sym typeface="Lexend Medium"/>
              </a:rPr>
              <a:t>LESSON 4</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Google Shape;128;p25"/>
          <p:cNvPicPr preferRelativeResize="0"/>
          <p:nvPr/>
        </p:nvPicPr>
        <p:blipFill>
          <a:blip r:embed="rId3">
            <a:alphaModFix/>
          </a:blip>
          <a:stretch>
            <a:fillRect/>
          </a:stretch>
        </p:blipFill>
        <p:spPr>
          <a:xfrm>
            <a:off x="591100" y="1399750"/>
            <a:ext cx="2139176" cy="5382036"/>
          </a:xfrm>
          <a:prstGeom prst="rect">
            <a:avLst/>
          </a:prstGeom>
          <a:noFill/>
          <a:ln>
            <a:noFill/>
          </a:ln>
        </p:spPr>
      </p:pic>
      <p:sp>
        <p:nvSpPr>
          <p:cNvPr id="129" name="Google Shape;129;p25"/>
          <p:cNvSpPr/>
          <p:nvPr/>
        </p:nvSpPr>
        <p:spPr>
          <a:xfrm>
            <a:off x="0" y="516100"/>
            <a:ext cx="9144000" cy="6204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30" name="Google Shape;130;p2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 sz="1000" b="0" i="0" u="none" strike="noStrike" cap="none">
                <a:solidFill>
                  <a:srgbClr val="343451"/>
                </a:solidFill>
                <a:latin typeface="Arial"/>
                <a:ea typeface="Arial"/>
                <a:cs typeface="Arial"/>
                <a:sym typeface="Arial"/>
              </a:rPr>
              <a:t>© FEMM</a:t>
            </a:r>
            <a:endParaRPr sz="1400" b="0" i="0" u="none" strike="noStrike" cap="none">
              <a:solidFill>
                <a:srgbClr val="000000"/>
              </a:solidFill>
              <a:latin typeface="Arial"/>
              <a:ea typeface="Arial"/>
              <a:cs typeface="Arial"/>
              <a:sym typeface="Arial"/>
            </a:endParaRPr>
          </a:p>
        </p:txBody>
      </p:sp>
      <p:sp>
        <p:nvSpPr>
          <p:cNvPr id="131" name="Google Shape;131;p25"/>
          <p:cNvSpPr txBox="1"/>
          <p:nvPr/>
        </p:nvSpPr>
        <p:spPr>
          <a:xfrm>
            <a:off x="211275" y="549250"/>
            <a:ext cx="51501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750"/>
              <a:buFont typeface="Calibri"/>
              <a:buNone/>
            </a:pPr>
            <a:r>
              <a:rPr lang="en" sz="2800">
                <a:solidFill>
                  <a:schemeClr val="lt1"/>
                </a:solidFill>
                <a:latin typeface="Lexend Thin"/>
                <a:ea typeface="Lexend Thin"/>
                <a:cs typeface="Lexend Thin"/>
                <a:sym typeface="Lexend Thin"/>
              </a:rPr>
              <a:t>Warm up!</a:t>
            </a:r>
            <a:endParaRPr sz="1200" i="0" u="none" strike="noStrike" cap="none">
              <a:solidFill>
                <a:srgbClr val="000000"/>
              </a:solidFill>
              <a:latin typeface="Lexend Thin"/>
              <a:ea typeface="Lexend Thin"/>
              <a:cs typeface="Lexend Thin"/>
              <a:sym typeface="Lexend Thin"/>
            </a:endParaRPr>
          </a:p>
        </p:txBody>
      </p:sp>
      <p:pic>
        <p:nvPicPr>
          <p:cNvPr id="132" name="Google Shape;132;p25"/>
          <p:cNvPicPr preferRelativeResize="0"/>
          <p:nvPr/>
        </p:nvPicPr>
        <p:blipFill rotWithShape="1">
          <a:blip r:embed="rId4">
            <a:alphaModFix/>
          </a:blip>
          <a:srcRect l="37239" r="30610" b="78516"/>
          <a:stretch/>
        </p:blipFill>
        <p:spPr>
          <a:xfrm>
            <a:off x="1752461" y="1225651"/>
            <a:ext cx="1068757" cy="1186125"/>
          </a:xfrm>
          <a:prstGeom prst="rect">
            <a:avLst/>
          </a:prstGeom>
          <a:noFill/>
          <a:ln>
            <a:noFill/>
          </a:ln>
        </p:spPr>
      </p:pic>
      <p:pic>
        <p:nvPicPr>
          <p:cNvPr id="133" name="Google Shape;133;p25"/>
          <p:cNvPicPr preferRelativeResize="0"/>
          <p:nvPr/>
        </p:nvPicPr>
        <p:blipFill rotWithShape="1">
          <a:blip r:embed="rId5">
            <a:alphaModFix/>
          </a:blip>
          <a:srcRect l="39155" t="2708" r="1292" b="4844"/>
          <a:stretch/>
        </p:blipFill>
        <p:spPr>
          <a:xfrm>
            <a:off x="4107600" y="3527500"/>
            <a:ext cx="3235351" cy="3047577"/>
          </a:xfrm>
          <a:prstGeom prst="rect">
            <a:avLst/>
          </a:prstGeom>
          <a:noFill/>
          <a:ln>
            <a:noFill/>
          </a:ln>
        </p:spPr>
      </p:pic>
      <p:cxnSp>
        <p:nvCxnSpPr>
          <p:cNvPr id="134" name="Google Shape;134;p25"/>
          <p:cNvCxnSpPr>
            <a:stCxn id="135" idx="2"/>
          </p:cNvCxnSpPr>
          <p:nvPr/>
        </p:nvCxnSpPr>
        <p:spPr>
          <a:xfrm>
            <a:off x="1703175" y="1863574"/>
            <a:ext cx="6143700" cy="2886900"/>
          </a:xfrm>
          <a:prstGeom prst="curvedConnector3">
            <a:avLst>
              <a:gd name="adj1" fmla="val -3876"/>
            </a:avLst>
          </a:prstGeom>
          <a:noFill/>
          <a:ln w="38100" cap="flat" cmpd="sng">
            <a:solidFill>
              <a:schemeClr val="accent6"/>
            </a:solidFill>
            <a:prstDash val="dot"/>
            <a:round/>
            <a:headEnd type="none" w="med" len="med"/>
            <a:tailEnd type="triangle" w="med" len="med"/>
          </a:ln>
        </p:spPr>
      </p:cxnSp>
      <p:sp>
        <p:nvSpPr>
          <p:cNvPr id="135" name="Google Shape;135;p25"/>
          <p:cNvSpPr/>
          <p:nvPr/>
        </p:nvSpPr>
        <p:spPr>
          <a:xfrm>
            <a:off x="1703175" y="1315024"/>
            <a:ext cx="1118100" cy="1097100"/>
          </a:xfrm>
          <a:prstGeom prst="ellipse">
            <a:avLst/>
          </a:prstGeom>
          <a:no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6" name="Google Shape;136;p25"/>
          <p:cNvSpPr txBox="1"/>
          <p:nvPr/>
        </p:nvSpPr>
        <p:spPr>
          <a:xfrm>
            <a:off x="2951000" y="1921438"/>
            <a:ext cx="5749800" cy="537600"/>
          </a:xfrm>
          <a:prstGeom prst="rect">
            <a:avLst/>
          </a:prstGeom>
          <a:noFill/>
          <a:ln>
            <a:noFill/>
          </a:ln>
        </p:spPr>
        <p:txBody>
          <a:bodyPr spcFirstLastPara="1" wrap="square" lIns="91425" tIns="45700" rIns="91425" bIns="45700" anchor="t" anchorCtr="0">
            <a:noAutofit/>
          </a:bodyPr>
          <a:lstStyle/>
          <a:p>
            <a:pPr marL="0" lvl="0" indent="0" algn="ctr" rtl="0">
              <a:lnSpc>
                <a:spcPct val="115000"/>
              </a:lnSpc>
              <a:spcBef>
                <a:spcPts val="0"/>
              </a:spcBef>
              <a:spcAft>
                <a:spcPts val="0"/>
              </a:spcAft>
              <a:buNone/>
            </a:pPr>
            <a:r>
              <a:rPr lang="en" sz="3000" b="1">
                <a:solidFill>
                  <a:schemeClr val="accent6"/>
                </a:solidFill>
                <a:latin typeface="Lexend"/>
                <a:ea typeface="Lexend"/>
                <a:cs typeface="Lexend"/>
                <a:sym typeface="Lexend"/>
              </a:rPr>
              <a:t>10 </a:t>
            </a:r>
            <a:r>
              <a:rPr lang="en" sz="3000">
                <a:solidFill>
                  <a:srgbClr val="1155CC"/>
                </a:solidFill>
                <a:latin typeface="Lexend ExtraLight"/>
                <a:ea typeface="Lexend ExtraLight"/>
                <a:cs typeface="Lexend ExtraLight"/>
                <a:sym typeface="Lexend ExtraLight"/>
              </a:rPr>
              <a:t>True or False </a:t>
            </a:r>
            <a:br>
              <a:rPr lang="en" sz="3000">
                <a:solidFill>
                  <a:srgbClr val="1155CC"/>
                </a:solidFill>
                <a:latin typeface="Lexend ExtraLight"/>
                <a:ea typeface="Lexend ExtraLight"/>
                <a:cs typeface="Lexend ExtraLight"/>
                <a:sym typeface="Lexend ExtraLight"/>
              </a:rPr>
            </a:br>
            <a:r>
              <a:rPr lang="en" sz="3000">
                <a:solidFill>
                  <a:srgbClr val="1155CC"/>
                </a:solidFill>
                <a:latin typeface="Lexend ExtraLight"/>
                <a:ea typeface="Lexend ExtraLight"/>
                <a:cs typeface="Lexend ExtraLight"/>
                <a:sym typeface="Lexend ExtraLight"/>
              </a:rPr>
              <a:t>facts about </a:t>
            </a:r>
            <a:r>
              <a:rPr lang="en" sz="3000" b="1">
                <a:solidFill>
                  <a:schemeClr val="accent6"/>
                </a:solidFill>
                <a:latin typeface="Lexend"/>
                <a:ea typeface="Lexend"/>
                <a:cs typeface="Lexend"/>
                <a:sym typeface="Lexend"/>
              </a:rPr>
              <a:t>Testosterone!</a:t>
            </a:r>
            <a:br>
              <a:rPr lang="en" sz="3000">
                <a:solidFill>
                  <a:srgbClr val="1155CC"/>
                </a:solidFill>
                <a:latin typeface="Lexend ExtraLight"/>
                <a:ea typeface="Lexend ExtraLight"/>
                <a:cs typeface="Lexend ExtraLight"/>
                <a:sym typeface="Lexend ExtraLight"/>
              </a:rPr>
            </a:br>
            <a:r>
              <a:rPr lang="en" sz="3000">
                <a:solidFill>
                  <a:srgbClr val="1155CC"/>
                </a:solidFill>
                <a:latin typeface="Lexend ExtraLight"/>
                <a:ea typeface="Lexend ExtraLight"/>
                <a:cs typeface="Lexend ExtraLight"/>
                <a:sym typeface="Lexend ExtraLight"/>
              </a:rPr>
              <a:t>			</a:t>
            </a:r>
            <a:endParaRPr sz="3000">
              <a:solidFill>
                <a:srgbClr val="1155CC"/>
              </a:solidFill>
              <a:latin typeface="Lexend ExtraLight"/>
              <a:ea typeface="Lexend ExtraLight"/>
              <a:cs typeface="Lexend ExtraLight"/>
              <a:sym typeface="Lexend Extra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6"/>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42" name="Google Shape;142;p26"/>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143" name="Google Shape;143;p26"/>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Warm up! </a:t>
            </a:r>
            <a:endParaRPr>
              <a:latin typeface="Lexend Thin"/>
              <a:ea typeface="Lexend Thin"/>
              <a:cs typeface="Lexend Thin"/>
              <a:sym typeface="Lexend Thin"/>
            </a:endParaRPr>
          </a:p>
        </p:txBody>
      </p:sp>
      <p:sp>
        <p:nvSpPr>
          <p:cNvPr id="144" name="Google Shape;144;p26"/>
          <p:cNvSpPr txBox="1"/>
          <p:nvPr/>
        </p:nvSpPr>
        <p:spPr>
          <a:xfrm>
            <a:off x="500850" y="1500775"/>
            <a:ext cx="8142300" cy="724800"/>
          </a:xfrm>
          <a:prstGeom prst="rect">
            <a:avLst/>
          </a:prstGeom>
          <a:noFill/>
          <a:ln>
            <a:noFill/>
          </a:ln>
        </p:spPr>
        <p:txBody>
          <a:bodyPr spcFirstLastPara="1" wrap="square" lIns="91425" tIns="45700" rIns="91425" bIns="45700" anchor="t" anchorCtr="0">
            <a:noAutofit/>
          </a:bodyPr>
          <a:lstStyle/>
          <a:p>
            <a:pPr marL="457200" lvl="0" indent="-400050" algn="ctr" rtl="0">
              <a:lnSpc>
                <a:spcPct val="115000"/>
              </a:lnSpc>
              <a:spcBef>
                <a:spcPts val="0"/>
              </a:spcBef>
              <a:spcAft>
                <a:spcPts val="0"/>
              </a:spcAft>
              <a:buClr>
                <a:schemeClr val="dk1"/>
              </a:buClr>
              <a:buSzPts val="2700"/>
              <a:buFont typeface="Lexend ExtraLight"/>
              <a:buAutoNum type="arabicPeriod"/>
            </a:pPr>
            <a:r>
              <a:rPr lang="en" sz="2700" b="1">
                <a:solidFill>
                  <a:schemeClr val="accent6"/>
                </a:solidFill>
                <a:latin typeface="Lexend"/>
                <a:ea typeface="Lexend"/>
                <a:cs typeface="Lexend"/>
                <a:sym typeface="Lexend"/>
              </a:rPr>
              <a:t>Testosterone</a:t>
            </a:r>
            <a:r>
              <a:rPr lang="en" sz="2700">
                <a:solidFill>
                  <a:schemeClr val="dk1"/>
                </a:solidFill>
                <a:latin typeface="Lexend ExtraLight"/>
                <a:ea typeface="Lexend ExtraLight"/>
                <a:cs typeface="Lexend ExtraLight"/>
                <a:sym typeface="Lexend ExtraLight"/>
              </a:rPr>
              <a:t> production starts in the brain.</a:t>
            </a:r>
            <a:endParaRPr sz="2700">
              <a:solidFill>
                <a:schemeClr val="dk1"/>
              </a:solidFill>
              <a:latin typeface="Lexend ExtraLight"/>
              <a:ea typeface="Lexend ExtraLight"/>
              <a:cs typeface="Lexend ExtraLight"/>
              <a:sym typeface="Lexend ExtraLight"/>
            </a:endParaRPr>
          </a:p>
          <a:p>
            <a:pPr marL="0" lvl="0" indent="0" algn="ctr" rtl="0">
              <a:lnSpc>
                <a:spcPct val="115000"/>
              </a:lnSpc>
              <a:spcBef>
                <a:spcPts val="0"/>
              </a:spcBef>
              <a:spcAft>
                <a:spcPts val="0"/>
              </a:spcAft>
              <a:buNone/>
            </a:pPr>
            <a:endParaRPr sz="3000">
              <a:solidFill>
                <a:srgbClr val="1155CC"/>
              </a:solidFill>
              <a:latin typeface="Lexend ExtraLight"/>
              <a:ea typeface="Lexend ExtraLight"/>
              <a:cs typeface="Lexend ExtraLight"/>
              <a:sym typeface="Lexend ExtraLight"/>
            </a:endParaRPr>
          </a:p>
        </p:txBody>
      </p:sp>
      <p:pic>
        <p:nvPicPr>
          <p:cNvPr id="145" name="Google Shape;145;p26"/>
          <p:cNvPicPr preferRelativeResize="0"/>
          <p:nvPr/>
        </p:nvPicPr>
        <p:blipFill rotWithShape="1">
          <a:blip r:embed="rId3">
            <a:alphaModFix/>
          </a:blip>
          <a:srcRect l="37239" r="30610" b="78516"/>
          <a:stretch/>
        </p:blipFill>
        <p:spPr>
          <a:xfrm>
            <a:off x="5124226" y="2664875"/>
            <a:ext cx="1063885" cy="1180720"/>
          </a:xfrm>
          <a:prstGeom prst="rect">
            <a:avLst/>
          </a:prstGeom>
          <a:noFill/>
          <a:ln>
            <a:noFill/>
          </a:ln>
        </p:spPr>
      </p:pic>
      <p:sp>
        <p:nvSpPr>
          <p:cNvPr id="146" name="Google Shape;146;p26"/>
          <p:cNvSpPr/>
          <p:nvPr/>
        </p:nvSpPr>
        <p:spPr>
          <a:xfrm>
            <a:off x="5075169" y="2740541"/>
            <a:ext cx="1161900" cy="1181100"/>
          </a:xfrm>
          <a:prstGeom prst="ellipse">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7" name="Google Shape;147;p26"/>
          <p:cNvSpPr txBox="1"/>
          <p:nvPr/>
        </p:nvSpPr>
        <p:spPr>
          <a:xfrm>
            <a:off x="2191975" y="2567550"/>
            <a:ext cx="2715300" cy="13476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r>
              <a:rPr lang="en" sz="2200">
                <a:latin typeface="Lexend Thin"/>
                <a:ea typeface="Lexend Thin"/>
                <a:cs typeface="Lexend Thin"/>
                <a:sym typeface="Lexend Thin"/>
              </a:rPr>
              <a:t>Step 1. Here. </a:t>
            </a:r>
            <a:endParaRPr sz="2200">
              <a:latin typeface="Lexend Thin"/>
              <a:ea typeface="Lexend Thin"/>
              <a:cs typeface="Lexend Thin"/>
              <a:sym typeface="Lexend Thin"/>
            </a:endParaRPr>
          </a:p>
        </p:txBody>
      </p:sp>
      <p:cxnSp>
        <p:nvCxnSpPr>
          <p:cNvPr id="148" name="Google Shape;148;p26"/>
          <p:cNvCxnSpPr/>
          <p:nvPr/>
        </p:nvCxnSpPr>
        <p:spPr>
          <a:xfrm>
            <a:off x="2826725" y="3074625"/>
            <a:ext cx="2745300" cy="379200"/>
          </a:xfrm>
          <a:prstGeom prst="bentConnector3">
            <a:avLst>
              <a:gd name="adj1" fmla="val 0"/>
            </a:avLst>
          </a:prstGeom>
          <a:noFill/>
          <a:ln w="9525" cap="flat" cmpd="sng">
            <a:solidFill>
              <a:schemeClr val="dk2"/>
            </a:solidFill>
            <a:prstDash val="solid"/>
            <a:round/>
            <a:headEnd type="none" w="med" len="med"/>
            <a:tailEnd type="triangle" w="med" len="med"/>
          </a:ln>
        </p:spPr>
      </p:cxnSp>
      <p:sp>
        <p:nvSpPr>
          <p:cNvPr id="149" name="Google Shape;149;p26"/>
          <p:cNvSpPr txBox="1"/>
          <p:nvPr/>
        </p:nvSpPr>
        <p:spPr>
          <a:xfrm>
            <a:off x="2554850" y="4638925"/>
            <a:ext cx="3813900" cy="134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latin typeface="Lexend Thin"/>
                <a:ea typeface="Lexend Thin"/>
                <a:cs typeface="Lexend Thin"/>
                <a:sym typeface="Lexend Thin"/>
              </a:rPr>
              <a:t>TRUE   or   FALSE</a:t>
            </a:r>
            <a:endParaRPr sz="2200">
              <a:latin typeface="Lexend Thin"/>
              <a:ea typeface="Lexend Thin"/>
              <a:cs typeface="Lexend Thin"/>
              <a:sym typeface="Lexend Thin"/>
            </a:endParaRPr>
          </a:p>
        </p:txBody>
      </p:sp>
      <p:sp>
        <p:nvSpPr>
          <p:cNvPr id="150" name="Google Shape;150;p26"/>
          <p:cNvSpPr txBox="1"/>
          <p:nvPr/>
        </p:nvSpPr>
        <p:spPr>
          <a:xfrm>
            <a:off x="2509275" y="-62550"/>
            <a:ext cx="5749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51" name="Google Shape;151;p26"/>
          <p:cNvSpPr/>
          <p:nvPr/>
        </p:nvSpPr>
        <p:spPr>
          <a:xfrm>
            <a:off x="3230275" y="4638925"/>
            <a:ext cx="924000" cy="599100"/>
          </a:xfrm>
          <a:prstGeom prst="rect">
            <a:avLst/>
          </a:prstGeom>
          <a:noFill/>
          <a:ln w="2857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7"/>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57" name="Google Shape;157;p27"/>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158" name="Google Shape;158;p27"/>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Warm up! </a:t>
            </a:r>
            <a:endParaRPr>
              <a:latin typeface="Lexend Thin"/>
              <a:ea typeface="Lexend Thin"/>
              <a:cs typeface="Lexend Thin"/>
              <a:sym typeface="Lexend Thin"/>
            </a:endParaRPr>
          </a:p>
        </p:txBody>
      </p:sp>
      <p:sp>
        <p:nvSpPr>
          <p:cNvPr id="159" name="Google Shape;159;p27"/>
          <p:cNvSpPr txBox="1"/>
          <p:nvPr/>
        </p:nvSpPr>
        <p:spPr>
          <a:xfrm>
            <a:off x="473000" y="1386467"/>
            <a:ext cx="7977600" cy="4854000"/>
          </a:xfrm>
          <a:prstGeom prst="rect">
            <a:avLst/>
          </a:prstGeom>
          <a:noFill/>
          <a:ln>
            <a:noFill/>
          </a:ln>
        </p:spPr>
        <p:txBody>
          <a:bodyPr spcFirstLastPara="1" wrap="square" lIns="91425" tIns="45700" rIns="91425" bIns="45700" anchor="t" anchorCtr="0">
            <a:noAutofit/>
          </a:bodyPr>
          <a:lstStyle/>
          <a:p>
            <a:pPr marL="0" lvl="0" indent="0" algn="ctr" rtl="0">
              <a:lnSpc>
                <a:spcPct val="115000"/>
              </a:lnSpc>
              <a:spcBef>
                <a:spcPts val="0"/>
              </a:spcBef>
              <a:spcAft>
                <a:spcPts val="0"/>
              </a:spcAft>
              <a:buNone/>
            </a:pPr>
            <a:r>
              <a:rPr lang="en" sz="2700">
                <a:solidFill>
                  <a:schemeClr val="dk1"/>
                </a:solidFill>
                <a:latin typeface="Lexend ExtraLight"/>
                <a:ea typeface="Lexend ExtraLight"/>
                <a:cs typeface="Lexend ExtraLight"/>
                <a:sym typeface="Lexend ExtraLight"/>
              </a:rPr>
              <a:t>2. </a:t>
            </a:r>
            <a:r>
              <a:rPr lang="en" sz="2700" b="1">
                <a:solidFill>
                  <a:schemeClr val="accent6"/>
                </a:solidFill>
                <a:latin typeface="Lexend"/>
                <a:ea typeface="Lexend"/>
                <a:cs typeface="Lexend"/>
                <a:sym typeface="Lexend"/>
              </a:rPr>
              <a:t>Testosterone</a:t>
            </a:r>
            <a:r>
              <a:rPr lang="en" sz="2700">
                <a:solidFill>
                  <a:schemeClr val="dk1"/>
                </a:solidFill>
                <a:latin typeface="Lexend ExtraLight"/>
                <a:ea typeface="Lexend ExtraLight"/>
                <a:cs typeface="Lexend ExtraLight"/>
                <a:sym typeface="Lexend ExtraLight"/>
              </a:rPr>
              <a:t> gives you stronger bones. </a:t>
            </a:r>
            <a:endParaRPr sz="3000">
              <a:solidFill>
                <a:srgbClr val="1155CC"/>
              </a:solidFill>
              <a:latin typeface="Lexend ExtraLight"/>
              <a:ea typeface="Lexend ExtraLight"/>
              <a:cs typeface="Lexend ExtraLight"/>
              <a:sym typeface="Lexend ExtraLight"/>
            </a:endParaRPr>
          </a:p>
          <a:p>
            <a:pPr marL="0" lvl="0" indent="0" algn="ctr" rtl="0">
              <a:lnSpc>
                <a:spcPct val="115000"/>
              </a:lnSpc>
              <a:spcBef>
                <a:spcPts val="0"/>
              </a:spcBef>
              <a:spcAft>
                <a:spcPts val="0"/>
              </a:spcAft>
              <a:buNone/>
            </a:pPr>
            <a:endParaRPr sz="3000">
              <a:solidFill>
                <a:srgbClr val="1155CC"/>
              </a:solidFill>
              <a:latin typeface="Lexend ExtraLight"/>
              <a:ea typeface="Lexend ExtraLight"/>
              <a:cs typeface="Lexend ExtraLight"/>
              <a:sym typeface="Lexend ExtraLight"/>
            </a:endParaRPr>
          </a:p>
        </p:txBody>
      </p:sp>
      <p:pic>
        <p:nvPicPr>
          <p:cNvPr id="160" name="Google Shape;160;p27"/>
          <p:cNvPicPr preferRelativeResize="0"/>
          <p:nvPr/>
        </p:nvPicPr>
        <p:blipFill>
          <a:blip r:embed="rId3">
            <a:alphaModFix/>
          </a:blip>
          <a:stretch>
            <a:fillRect/>
          </a:stretch>
        </p:blipFill>
        <p:spPr>
          <a:xfrm>
            <a:off x="3541507" y="2079925"/>
            <a:ext cx="2060993" cy="4412950"/>
          </a:xfrm>
          <a:prstGeom prst="rect">
            <a:avLst/>
          </a:prstGeom>
          <a:noFill/>
          <a:ln>
            <a:noFill/>
          </a:ln>
        </p:spPr>
      </p:pic>
      <p:sp>
        <p:nvSpPr>
          <p:cNvPr id="161" name="Google Shape;161;p27"/>
          <p:cNvSpPr txBox="1"/>
          <p:nvPr/>
        </p:nvSpPr>
        <p:spPr>
          <a:xfrm>
            <a:off x="2554850" y="4638925"/>
            <a:ext cx="3813900" cy="134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latin typeface="Lexend Thin"/>
                <a:ea typeface="Lexend Thin"/>
                <a:cs typeface="Lexend Thin"/>
                <a:sym typeface="Lexend Thin"/>
              </a:rPr>
              <a:t>TRUE   or   FALSE</a:t>
            </a:r>
            <a:endParaRPr sz="2200">
              <a:latin typeface="Lexend Thin"/>
              <a:ea typeface="Lexend Thin"/>
              <a:cs typeface="Lexend Thin"/>
              <a:sym typeface="Lexend Thin"/>
            </a:endParaRPr>
          </a:p>
        </p:txBody>
      </p:sp>
      <p:sp>
        <p:nvSpPr>
          <p:cNvPr id="162" name="Google Shape;162;p27"/>
          <p:cNvSpPr/>
          <p:nvPr/>
        </p:nvSpPr>
        <p:spPr>
          <a:xfrm>
            <a:off x="3230275" y="4638925"/>
            <a:ext cx="924000" cy="599100"/>
          </a:xfrm>
          <a:prstGeom prst="rect">
            <a:avLst/>
          </a:prstGeom>
          <a:noFill/>
          <a:ln w="2857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8"/>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68" name="Google Shape;168;p28"/>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169" name="Google Shape;169;p28"/>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Warm up! </a:t>
            </a:r>
            <a:endParaRPr>
              <a:latin typeface="Lexend Thin"/>
              <a:ea typeface="Lexend Thin"/>
              <a:cs typeface="Lexend Thin"/>
              <a:sym typeface="Lexend Thin"/>
            </a:endParaRPr>
          </a:p>
        </p:txBody>
      </p:sp>
      <p:sp>
        <p:nvSpPr>
          <p:cNvPr id="170" name="Google Shape;170;p28"/>
          <p:cNvSpPr txBox="1"/>
          <p:nvPr/>
        </p:nvSpPr>
        <p:spPr>
          <a:xfrm>
            <a:off x="473000" y="1386469"/>
            <a:ext cx="7977600" cy="1143300"/>
          </a:xfrm>
          <a:prstGeom prst="rect">
            <a:avLst/>
          </a:prstGeom>
          <a:noFill/>
          <a:ln>
            <a:noFill/>
          </a:ln>
        </p:spPr>
        <p:txBody>
          <a:bodyPr spcFirstLastPara="1" wrap="square" lIns="91425" tIns="45700" rIns="91425" bIns="45700" anchor="t" anchorCtr="0">
            <a:noAutofit/>
          </a:bodyPr>
          <a:lstStyle/>
          <a:p>
            <a:pPr marL="0" lvl="0" indent="0" algn="ctr" rtl="0">
              <a:lnSpc>
                <a:spcPct val="115000"/>
              </a:lnSpc>
              <a:spcBef>
                <a:spcPts val="0"/>
              </a:spcBef>
              <a:spcAft>
                <a:spcPts val="0"/>
              </a:spcAft>
              <a:buNone/>
            </a:pPr>
            <a:r>
              <a:rPr lang="en" sz="2700">
                <a:solidFill>
                  <a:schemeClr val="dk1"/>
                </a:solidFill>
                <a:latin typeface="Lexend ExtraLight"/>
                <a:ea typeface="Lexend ExtraLight"/>
                <a:cs typeface="Lexend ExtraLight"/>
                <a:sym typeface="Lexend ExtraLight"/>
              </a:rPr>
              <a:t>3. </a:t>
            </a:r>
            <a:r>
              <a:rPr lang="en" sz="2700" b="1">
                <a:solidFill>
                  <a:schemeClr val="accent6"/>
                </a:solidFill>
                <a:latin typeface="Lexend"/>
                <a:ea typeface="Lexend"/>
                <a:cs typeface="Lexend"/>
                <a:sym typeface="Lexend"/>
              </a:rPr>
              <a:t>Testosterone</a:t>
            </a:r>
            <a:r>
              <a:rPr lang="en" sz="2700">
                <a:solidFill>
                  <a:schemeClr val="dk1"/>
                </a:solidFill>
                <a:latin typeface="Lexend ExtraLight"/>
                <a:ea typeface="Lexend ExtraLight"/>
                <a:cs typeface="Lexend ExtraLight"/>
                <a:sym typeface="Lexend ExtraLight"/>
              </a:rPr>
              <a:t> can give you X-ray vision.</a:t>
            </a:r>
            <a:endParaRPr sz="2700">
              <a:solidFill>
                <a:schemeClr val="dk1"/>
              </a:solidFill>
              <a:latin typeface="Lexend ExtraLight"/>
              <a:ea typeface="Lexend ExtraLight"/>
              <a:cs typeface="Lexend ExtraLight"/>
              <a:sym typeface="Lexend ExtraLight"/>
            </a:endParaRPr>
          </a:p>
          <a:p>
            <a:pPr marL="0" lvl="0" indent="0" algn="ctr" rtl="0">
              <a:lnSpc>
                <a:spcPct val="115000"/>
              </a:lnSpc>
              <a:spcBef>
                <a:spcPts val="0"/>
              </a:spcBef>
              <a:spcAft>
                <a:spcPts val="0"/>
              </a:spcAft>
              <a:buNone/>
            </a:pPr>
            <a:endParaRPr sz="3000">
              <a:solidFill>
                <a:srgbClr val="1155CC"/>
              </a:solidFill>
              <a:latin typeface="Lexend ExtraLight"/>
              <a:ea typeface="Lexend ExtraLight"/>
              <a:cs typeface="Lexend ExtraLight"/>
              <a:sym typeface="Lexend ExtraLight"/>
            </a:endParaRPr>
          </a:p>
          <a:p>
            <a:pPr marL="0" lvl="0" indent="0" algn="ctr" rtl="0">
              <a:lnSpc>
                <a:spcPct val="115000"/>
              </a:lnSpc>
              <a:spcBef>
                <a:spcPts val="0"/>
              </a:spcBef>
              <a:spcAft>
                <a:spcPts val="0"/>
              </a:spcAft>
              <a:buNone/>
            </a:pPr>
            <a:endParaRPr sz="3000">
              <a:solidFill>
                <a:srgbClr val="1155CC"/>
              </a:solidFill>
              <a:latin typeface="Lexend ExtraLight"/>
              <a:ea typeface="Lexend ExtraLight"/>
              <a:cs typeface="Lexend ExtraLight"/>
              <a:sym typeface="Lexend ExtraLight"/>
            </a:endParaRPr>
          </a:p>
        </p:txBody>
      </p:sp>
      <p:pic>
        <p:nvPicPr>
          <p:cNvPr id="171" name="Google Shape;171;p28"/>
          <p:cNvPicPr preferRelativeResize="0"/>
          <p:nvPr/>
        </p:nvPicPr>
        <p:blipFill rotWithShape="1">
          <a:blip r:embed="rId3">
            <a:alphaModFix/>
          </a:blip>
          <a:srcRect l="16756" t="13599" r="16402" b="10849"/>
          <a:stretch/>
        </p:blipFill>
        <p:spPr>
          <a:xfrm>
            <a:off x="3531163" y="2192275"/>
            <a:ext cx="1776875" cy="4300600"/>
          </a:xfrm>
          <a:prstGeom prst="rect">
            <a:avLst/>
          </a:prstGeom>
          <a:noFill/>
          <a:ln>
            <a:noFill/>
          </a:ln>
        </p:spPr>
      </p:pic>
      <p:pic>
        <p:nvPicPr>
          <p:cNvPr id="172" name="Google Shape;172;p28"/>
          <p:cNvPicPr preferRelativeResize="0"/>
          <p:nvPr/>
        </p:nvPicPr>
        <p:blipFill rotWithShape="1">
          <a:blip r:embed="rId4">
            <a:alphaModFix amt="38000"/>
          </a:blip>
          <a:srcRect l="18753" t="17354" r="18420" b="19422"/>
          <a:stretch/>
        </p:blipFill>
        <p:spPr>
          <a:xfrm>
            <a:off x="3531163" y="2192275"/>
            <a:ext cx="1776875" cy="4300600"/>
          </a:xfrm>
          <a:prstGeom prst="rect">
            <a:avLst/>
          </a:prstGeom>
          <a:noFill/>
          <a:ln>
            <a:noFill/>
          </a:ln>
        </p:spPr>
      </p:pic>
      <p:sp>
        <p:nvSpPr>
          <p:cNvPr id="173" name="Google Shape;173;p28"/>
          <p:cNvSpPr/>
          <p:nvPr/>
        </p:nvSpPr>
        <p:spPr>
          <a:xfrm>
            <a:off x="3531175" y="2212875"/>
            <a:ext cx="1776900" cy="4259400"/>
          </a:xfrm>
          <a:prstGeom prst="rect">
            <a:avLst/>
          </a:prstGeom>
          <a:noFill/>
          <a:ln w="38100" cap="flat"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4" name="Google Shape;174;p28"/>
          <p:cNvSpPr txBox="1"/>
          <p:nvPr/>
        </p:nvSpPr>
        <p:spPr>
          <a:xfrm>
            <a:off x="2554850" y="4638925"/>
            <a:ext cx="3813900" cy="134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latin typeface="Lexend Thin"/>
                <a:ea typeface="Lexend Thin"/>
                <a:cs typeface="Lexend Thin"/>
                <a:sym typeface="Lexend Thin"/>
              </a:rPr>
              <a:t>TRUE   or   FALSE</a:t>
            </a:r>
            <a:endParaRPr sz="2200">
              <a:latin typeface="Lexend Thin"/>
              <a:ea typeface="Lexend Thin"/>
              <a:cs typeface="Lexend Thin"/>
              <a:sym typeface="Lexend Thin"/>
            </a:endParaRPr>
          </a:p>
        </p:txBody>
      </p:sp>
      <p:sp>
        <p:nvSpPr>
          <p:cNvPr id="175" name="Google Shape;175;p28"/>
          <p:cNvSpPr/>
          <p:nvPr/>
        </p:nvSpPr>
        <p:spPr>
          <a:xfrm>
            <a:off x="4678075" y="4638925"/>
            <a:ext cx="924000" cy="599100"/>
          </a:xfrm>
          <a:prstGeom prst="rect">
            <a:avLst/>
          </a:prstGeom>
          <a:noFill/>
          <a:ln w="2857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9"/>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81" name="Google Shape;181;p29"/>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182" name="Google Shape;182;p29"/>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Warm up! </a:t>
            </a:r>
            <a:endParaRPr>
              <a:latin typeface="Lexend Thin"/>
              <a:ea typeface="Lexend Thin"/>
              <a:cs typeface="Lexend Thin"/>
              <a:sym typeface="Lexend Thin"/>
            </a:endParaRPr>
          </a:p>
        </p:txBody>
      </p:sp>
      <p:pic>
        <p:nvPicPr>
          <p:cNvPr id="183" name="Google Shape;183;p29"/>
          <p:cNvPicPr preferRelativeResize="0"/>
          <p:nvPr/>
        </p:nvPicPr>
        <p:blipFill rotWithShape="1">
          <a:blip r:embed="rId3">
            <a:alphaModFix/>
          </a:blip>
          <a:srcRect t="5873"/>
          <a:stretch/>
        </p:blipFill>
        <p:spPr>
          <a:xfrm>
            <a:off x="3481938" y="2443050"/>
            <a:ext cx="1959725" cy="3091075"/>
          </a:xfrm>
          <a:prstGeom prst="rect">
            <a:avLst/>
          </a:prstGeom>
          <a:noFill/>
          <a:ln>
            <a:noFill/>
          </a:ln>
        </p:spPr>
      </p:pic>
      <p:sp>
        <p:nvSpPr>
          <p:cNvPr id="184" name="Google Shape;184;p29"/>
          <p:cNvSpPr txBox="1"/>
          <p:nvPr/>
        </p:nvSpPr>
        <p:spPr>
          <a:xfrm>
            <a:off x="2554850" y="5754875"/>
            <a:ext cx="3813900" cy="134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latin typeface="Lexend Thin"/>
                <a:ea typeface="Lexend Thin"/>
                <a:cs typeface="Lexend Thin"/>
                <a:sym typeface="Lexend Thin"/>
              </a:rPr>
              <a:t>TRUE   or   FALSE</a:t>
            </a:r>
            <a:endParaRPr sz="2200">
              <a:latin typeface="Lexend Thin"/>
              <a:ea typeface="Lexend Thin"/>
              <a:cs typeface="Lexend Thin"/>
              <a:sym typeface="Lexend Thin"/>
            </a:endParaRPr>
          </a:p>
        </p:txBody>
      </p:sp>
      <p:sp>
        <p:nvSpPr>
          <p:cNvPr id="185" name="Google Shape;185;p29"/>
          <p:cNvSpPr/>
          <p:nvPr/>
        </p:nvSpPr>
        <p:spPr>
          <a:xfrm>
            <a:off x="4708025" y="5704950"/>
            <a:ext cx="924000" cy="599100"/>
          </a:xfrm>
          <a:prstGeom prst="rect">
            <a:avLst/>
          </a:prstGeom>
          <a:noFill/>
          <a:ln w="2857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9"/>
          <p:cNvSpPr txBox="1"/>
          <p:nvPr/>
        </p:nvSpPr>
        <p:spPr>
          <a:xfrm>
            <a:off x="146050" y="1209000"/>
            <a:ext cx="8731800" cy="11244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700">
                <a:solidFill>
                  <a:schemeClr val="dk1"/>
                </a:solidFill>
                <a:latin typeface="Lexend ExtraLight"/>
                <a:ea typeface="Lexend ExtraLight"/>
                <a:cs typeface="Lexend ExtraLight"/>
                <a:sym typeface="Lexend ExtraLight"/>
              </a:rPr>
              <a:t>4. Red Bull and other energy drinks </a:t>
            </a:r>
            <a:br>
              <a:rPr lang="en" sz="2700">
                <a:solidFill>
                  <a:schemeClr val="dk1"/>
                </a:solidFill>
                <a:latin typeface="Lexend ExtraLight"/>
                <a:ea typeface="Lexend ExtraLight"/>
                <a:cs typeface="Lexend ExtraLight"/>
                <a:sym typeface="Lexend ExtraLight"/>
              </a:rPr>
            </a:br>
            <a:r>
              <a:rPr lang="en" sz="2700" b="1">
                <a:solidFill>
                  <a:schemeClr val="accent6"/>
                </a:solidFill>
                <a:latin typeface="Lexend"/>
                <a:ea typeface="Lexend"/>
                <a:cs typeface="Lexend"/>
                <a:sym typeface="Lexend"/>
              </a:rPr>
              <a:t>increase testosterone</a:t>
            </a:r>
            <a:r>
              <a:rPr lang="en" sz="3000">
                <a:solidFill>
                  <a:srgbClr val="1155CC"/>
                </a:solidFill>
                <a:latin typeface="Lexend ExtraLight"/>
                <a:ea typeface="Lexend ExtraLight"/>
                <a:cs typeface="Lexend ExtraLight"/>
                <a:sym typeface="Lexend ExtraLight"/>
              </a:rPr>
              <a:t>.</a:t>
            </a:r>
            <a:endParaRPr sz="3000">
              <a:solidFill>
                <a:srgbClr val="1155CC"/>
              </a:solidFill>
              <a:latin typeface="Lexend ExtraLight"/>
              <a:ea typeface="Lexend ExtraLight"/>
              <a:cs typeface="Lexend ExtraLight"/>
              <a:sym typeface="Lexend Extra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0"/>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92" name="Google Shape;192;p30"/>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193" name="Google Shape;193;p30"/>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Warm up! </a:t>
            </a:r>
            <a:endParaRPr>
              <a:latin typeface="Lexend Thin"/>
              <a:ea typeface="Lexend Thin"/>
              <a:cs typeface="Lexend Thin"/>
              <a:sym typeface="Lexend Thin"/>
            </a:endParaRPr>
          </a:p>
        </p:txBody>
      </p:sp>
      <p:pic>
        <p:nvPicPr>
          <p:cNvPr id="194" name="Google Shape;194;p30"/>
          <p:cNvPicPr preferRelativeResize="0"/>
          <p:nvPr/>
        </p:nvPicPr>
        <p:blipFill>
          <a:blip r:embed="rId3">
            <a:alphaModFix/>
          </a:blip>
          <a:stretch>
            <a:fillRect/>
          </a:stretch>
        </p:blipFill>
        <p:spPr>
          <a:xfrm>
            <a:off x="2350400" y="1859950"/>
            <a:ext cx="4222801" cy="4811276"/>
          </a:xfrm>
          <a:prstGeom prst="rect">
            <a:avLst/>
          </a:prstGeom>
          <a:noFill/>
          <a:ln>
            <a:noFill/>
          </a:ln>
        </p:spPr>
      </p:pic>
      <p:sp>
        <p:nvSpPr>
          <p:cNvPr id="195" name="Google Shape;195;p30"/>
          <p:cNvSpPr txBox="1"/>
          <p:nvPr/>
        </p:nvSpPr>
        <p:spPr>
          <a:xfrm>
            <a:off x="2554850" y="5526275"/>
            <a:ext cx="3813900" cy="134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latin typeface="Lexend Thin"/>
                <a:ea typeface="Lexend Thin"/>
                <a:cs typeface="Lexend Thin"/>
                <a:sym typeface="Lexend Thin"/>
              </a:rPr>
              <a:t>TRUE   or   FALSE</a:t>
            </a:r>
            <a:endParaRPr sz="2200">
              <a:latin typeface="Lexend Thin"/>
              <a:ea typeface="Lexend Thin"/>
              <a:cs typeface="Lexend Thin"/>
              <a:sym typeface="Lexend Thin"/>
            </a:endParaRPr>
          </a:p>
        </p:txBody>
      </p:sp>
      <p:sp>
        <p:nvSpPr>
          <p:cNvPr id="196" name="Google Shape;196;p30"/>
          <p:cNvSpPr/>
          <p:nvPr/>
        </p:nvSpPr>
        <p:spPr>
          <a:xfrm>
            <a:off x="3230275" y="5450075"/>
            <a:ext cx="924000" cy="599100"/>
          </a:xfrm>
          <a:prstGeom prst="rect">
            <a:avLst/>
          </a:prstGeom>
          <a:noFill/>
          <a:ln w="2857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30"/>
          <p:cNvSpPr txBox="1"/>
          <p:nvPr/>
        </p:nvSpPr>
        <p:spPr>
          <a:xfrm>
            <a:off x="1356300" y="1386575"/>
            <a:ext cx="6368700" cy="600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700">
                <a:solidFill>
                  <a:schemeClr val="dk1"/>
                </a:solidFill>
                <a:latin typeface="Lexend ExtraLight"/>
                <a:ea typeface="Lexend ExtraLight"/>
                <a:cs typeface="Lexend ExtraLight"/>
                <a:sym typeface="Lexend ExtraLight"/>
              </a:rPr>
              <a:t>5. </a:t>
            </a:r>
            <a:r>
              <a:rPr lang="en" sz="2700" b="1">
                <a:solidFill>
                  <a:schemeClr val="accent6"/>
                </a:solidFill>
                <a:latin typeface="Lexend"/>
                <a:ea typeface="Lexend"/>
                <a:cs typeface="Lexend"/>
                <a:sym typeface="Lexend"/>
              </a:rPr>
              <a:t>Testosterone</a:t>
            </a:r>
            <a:r>
              <a:rPr lang="en" sz="2700">
                <a:solidFill>
                  <a:schemeClr val="dk1"/>
                </a:solidFill>
                <a:latin typeface="Lexend ExtraLight"/>
                <a:ea typeface="Lexend ExtraLight"/>
                <a:cs typeface="Lexend ExtraLight"/>
                <a:sym typeface="Lexend ExtraLight"/>
              </a:rPr>
              <a:t> affects your mood.</a:t>
            </a:r>
            <a:endParaRPr sz="3000">
              <a:solidFill>
                <a:srgbClr val="1155CC"/>
              </a:solidFill>
              <a:latin typeface="Lexend ExtraLight"/>
              <a:ea typeface="Lexend ExtraLight"/>
              <a:cs typeface="Lexend ExtraLight"/>
              <a:sym typeface="Lexend Extra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1"/>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03" name="Google Shape;203;p31"/>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204" name="Google Shape;204;p31"/>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Warm up! </a:t>
            </a:r>
            <a:endParaRPr>
              <a:latin typeface="Lexend Thin"/>
              <a:ea typeface="Lexend Thin"/>
              <a:cs typeface="Lexend Thin"/>
              <a:sym typeface="Lexend Thin"/>
            </a:endParaRPr>
          </a:p>
        </p:txBody>
      </p:sp>
      <p:sp>
        <p:nvSpPr>
          <p:cNvPr id="205" name="Google Shape;205;p31"/>
          <p:cNvSpPr txBox="1"/>
          <p:nvPr/>
        </p:nvSpPr>
        <p:spPr>
          <a:xfrm>
            <a:off x="2391750" y="5495125"/>
            <a:ext cx="3813900" cy="791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latin typeface="Lexend Thin"/>
                <a:ea typeface="Lexend Thin"/>
                <a:cs typeface="Lexend Thin"/>
                <a:sym typeface="Lexend Thin"/>
              </a:rPr>
              <a:t>TRUE   or   FALSE</a:t>
            </a:r>
            <a:endParaRPr sz="2200">
              <a:latin typeface="Lexend Thin"/>
              <a:ea typeface="Lexend Thin"/>
              <a:cs typeface="Lexend Thin"/>
              <a:sym typeface="Lexend Thin"/>
            </a:endParaRPr>
          </a:p>
        </p:txBody>
      </p:sp>
      <p:sp>
        <p:nvSpPr>
          <p:cNvPr id="206" name="Google Shape;206;p31"/>
          <p:cNvSpPr/>
          <p:nvPr/>
        </p:nvSpPr>
        <p:spPr>
          <a:xfrm>
            <a:off x="4526363" y="5450575"/>
            <a:ext cx="924000" cy="599100"/>
          </a:xfrm>
          <a:prstGeom prst="rect">
            <a:avLst/>
          </a:prstGeom>
          <a:noFill/>
          <a:ln w="2857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1"/>
          <p:cNvSpPr txBox="1"/>
          <p:nvPr/>
        </p:nvSpPr>
        <p:spPr>
          <a:xfrm>
            <a:off x="389250" y="1504063"/>
            <a:ext cx="8365500" cy="10782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700">
                <a:solidFill>
                  <a:schemeClr val="dk1"/>
                </a:solidFill>
                <a:latin typeface="Lexend ExtraLight"/>
                <a:ea typeface="Lexend ExtraLight"/>
                <a:cs typeface="Lexend ExtraLight"/>
                <a:sym typeface="Lexend ExtraLight"/>
              </a:rPr>
              <a:t>6. Exercise has no real impact on your </a:t>
            </a:r>
            <a:r>
              <a:rPr lang="en" sz="2700" b="1">
                <a:solidFill>
                  <a:schemeClr val="accent6"/>
                </a:solidFill>
                <a:latin typeface="Lexend"/>
                <a:ea typeface="Lexend"/>
                <a:cs typeface="Lexend"/>
                <a:sym typeface="Lexend"/>
              </a:rPr>
              <a:t>testosterone</a:t>
            </a:r>
            <a:r>
              <a:rPr lang="en" sz="2700">
                <a:solidFill>
                  <a:schemeClr val="dk1"/>
                </a:solidFill>
                <a:latin typeface="Lexend ExtraLight"/>
                <a:ea typeface="Lexend ExtraLight"/>
                <a:cs typeface="Lexend ExtraLight"/>
                <a:sym typeface="Lexend ExtraLight"/>
              </a:rPr>
              <a:t>. </a:t>
            </a:r>
            <a:endParaRPr sz="3000">
              <a:solidFill>
                <a:srgbClr val="1155CC"/>
              </a:solidFill>
              <a:latin typeface="Lexend ExtraLight"/>
              <a:ea typeface="Lexend ExtraLight"/>
              <a:cs typeface="Lexend ExtraLight"/>
              <a:sym typeface="Lexend ExtraLight"/>
            </a:endParaRPr>
          </a:p>
        </p:txBody>
      </p:sp>
      <p:pic>
        <p:nvPicPr>
          <p:cNvPr id="208" name="Google Shape;208;p31"/>
          <p:cNvPicPr preferRelativeResize="0"/>
          <p:nvPr/>
        </p:nvPicPr>
        <p:blipFill>
          <a:blip r:embed="rId3">
            <a:alphaModFix/>
          </a:blip>
          <a:stretch>
            <a:fillRect/>
          </a:stretch>
        </p:blipFill>
        <p:spPr>
          <a:xfrm>
            <a:off x="4757024" y="2515887"/>
            <a:ext cx="2230264" cy="2429562"/>
          </a:xfrm>
          <a:prstGeom prst="rect">
            <a:avLst/>
          </a:prstGeom>
          <a:noFill/>
          <a:ln>
            <a:noFill/>
          </a:ln>
        </p:spPr>
      </p:pic>
      <p:pic>
        <p:nvPicPr>
          <p:cNvPr id="209" name="Google Shape;209;p31"/>
          <p:cNvPicPr preferRelativeResize="0"/>
          <p:nvPr/>
        </p:nvPicPr>
        <p:blipFill>
          <a:blip r:embed="rId4">
            <a:alphaModFix/>
          </a:blip>
          <a:stretch>
            <a:fillRect/>
          </a:stretch>
        </p:blipFill>
        <p:spPr>
          <a:xfrm flipH="1">
            <a:off x="1641027" y="2396863"/>
            <a:ext cx="2360651" cy="26675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2"/>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15" name="Google Shape;215;p32"/>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216" name="Google Shape;216;p32"/>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Warm up! </a:t>
            </a:r>
            <a:endParaRPr>
              <a:latin typeface="Lexend Thin"/>
              <a:ea typeface="Lexend Thin"/>
              <a:cs typeface="Lexend Thin"/>
              <a:sym typeface="Lexend Thin"/>
            </a:endParaRPr>
          </a:p>
        </p:txBody>
      </p:sp>
      <p:sp>
        <p:nvSpPr>
          <p:cNvPr id="217" name="Google Shape;217;p32"/>
          <p:cNvSpPr txBox="1"/>
          <p:nvPr/>
        </p:nvSpPr>
        <p:spPr>
          <a:xfrm>
            <a:off x="2415500" y="5145275"/>
            <a:ext cx="3813900" cy="134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latin typeface="Lexend Thin"/>
                <a:ea typeface="Lexend Thin"/>
                <a:cs typeface="Lexend Thin"/>
                <a:sym typeface="Lexend Thin"/>
              </a:rPr>
              <a:t>TRUE   or   FALSE</a:t>
            </a:r>
            <a:endParaRPr sz="2200">
              <a:latin typeface="Lexend Thin"/>
              <a:ea typeface="Lexend Thin"/>
              <a:cs typeface="Lexend Thin"/>
              <a:sym typeface="Lexend Thin"/>
            </a:endParaRPr>
          </a:p>
        </p:txBody>
      </p:sp>
      <p:sp>
        <p:nvSpPr>
          <p:cNvPr id="218" name="Google Shape;218;p32"/>
          <p:cNvSpPr/>
          <p:nvPr/>
        </p:nvSpPr>
        <p:spPr>
          <a:xfrm>
            <a:off x="3142575" y="5090750"/>
            <a:ext cx="924000" cy="599100"/>
          </a:xfrm>
          <a:prstGeom prst="rect">
            <a:avLst/>
          </a:prstGeom>
          <a:noFill/>
          <a:ln w="2857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2"/>
          <p:cNvSpPr txBox="1"/>
          <p:nvPr/>
        </p:nvSpPr>
        <p:spPr>
          <a:xfrm>
            <a:off x="438125" y="1397775"/>
            <a:ext cx="8365500" cy="10782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700">
                <a:solidFill>
                  <a:schemeClr val="dk1"/>
                </a:solidFill>
                <a:latin typeface="Lexend ExtraLight"/>
                <a:ea typeface="Lexend ExtraLight"/>
                <a:cs typeface="Lexend ExtraLight"/>
                <a:sym typeface="Lexend ExtraLight"/>
              </a:rPr>
              <a:t>7. Alcohol and smoking or vaping (marijuana or tobacco products) </a:t>
            </a:r>
            <a:r>
              <a:rPr lang="en" sz="2700" b="1">
                <a:solidFill>
                  <a:schemeClr val="accent6"/>
                </a:solidFill>
                <a:latin typeface="Lexend"/>
                <a:ea typeface="Lexend"/>
                <a:cs typeface="Lexend"/>
                <a:sym typeface="Lexend"/>
              </a:rPr>
              <a:t>lowers your testosterone</a:t>
            </a:r>
            <a:r>
              <a:rPr lang="en" sz="2700">
                <a:solidFill>
                  <a:schemeClr val="dk1"/>
                </a:solidFill>
                <a:latin typeface="Lexend ExtraLight"/>
                <a:ea typeface="Lexend ExtraLight"/>
                <a:cs typeface="Lexend ExtraLight"/>
                <a:sym typeface="Lexend ExtraLight"/>
              </a:rPr>
              <a:t>.</a:t>
            </a:r>
            <a:endParaRPr sz="3000">
              <a:solidFill>
                <a:srgbClr val="1155CC"/>
              </a:solidFill>
              <a:latin typeface="Lexend ExtraLight"/>
              <a:ea typeface="Lexend ExtraLight"/>
              <a:cs typeface="Lexend ExtraLight"/>
              <a:sym typeface="Lexend ExtraLight"/>
            </a:endParaRPr>
          </a:p>
        </p:txBody>
      </p:sp>
      <p:sp>
        <p:nvSpPr>
          <p:cNvPr id="220" name="Google Shape;220;p32"/>
          <p:cNvSpPr txBox="1"/>
          <p:nvPr/>
        </p:nvSpPr>
        <p:spPr>
          <a:xfrm>
            <a:off x="3618000" y="3434000"/>
            <a:ext cx="18453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000"/>
              <a:t>🚬🤯</a:t>
            </a:r>
            <a:endParaRPr sz="6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3"/>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26" name="Google Shape;226;p33"/>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227" name="Google Shape;227;p33"/>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Warm up! </a:t>
            </a:r>
            <a:endParaRPr>
              <a:latin typeface="Lexend Thin"/>
              <a:ea typeface="Lexend Thin"/>
              <a:cs typeface="Lexend Thin"/>
              <a:sym typeface="Lexend Thin"/>
            </a:endParaRPr>
          </a:p>
        </p:txBody>
      </p:sp>
      <p:pic>
        <p:nvPicPr>
          <p:cNvPr id="228" name="Google Shape;228;p33"/>
          <p:cNvPicPr preferRelativeResize="0"/>
          <p:nvPr/>
        </p:nvPicPr>
        <p:blipFill>
          <a:blip r:embed="rId3">
            <a:alphaModFix/>
          </a:blip>
          <a:stretch>
            <a:fillRect/>
          </a:stretch>
        </p:blipFill>
        <p:spPr>
          <a:xfrm>
            <a:off x="3052600" y="2183075"/>
            <a:ext cx="1578150" cy="3795525"/>
          </a:xfrm>
          <a:prstGeom prst="rect">
            <a:avLst/>
          </a:prstGeom>
          <a:noFill/>
          <a:ln>
            <a:noFill/>
          </a:ln>
        </p:spPr>
      </p:pic>
      <p:pic>
        <p:nvPicPr>
          <p:cNvPr id="229" name="Google Shape;229;p33"/>
          <p:cNvPicPr preferRelativeResize="0"/>
          <p:nvPr/>
        </p:nvPicPr>
        <p:blipFill>
          <a:blip r:embed="rId4">
            <a:alphaModFix/>
          </a:blip>
          <a:stretch>
            <a:fillRect/>
          </a:stretch>
        </p:blipFill>
        <p:spPr>
          <a:xfrm>
            <a:off x="4856050" y="2273300"/>
            <a:ext cx="856225" cy="3288601"/>
          </a:xfrm>
          <a:prstGeom prst="rect">
            <a:avLst/>
          </a:prstGeom>
          <a:noFill/>
          <a:ln>
            <a:noFill/>
          </a:ln>
        </p:spPr>
      </p:pic>
      <p:sp>
        <p:nvSpPr>
          <p:cNvPr id="230" name="Google Shape;230;p33"/>
          <p:cNvSpPr txBox="1"/>
          <p:nvPr/>
        </p:nvSpPr>
        <p:spPr>
          <a:xfrm>
            <a:off x="2665050" y="5938325"/>
            <a:ext cx="3813900" cy="134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latin typeface="Lexend Thin"/>
                <a:ea typeface="Lexend Thin"/>
                <a:cs typeface="Lexend Thin"/>
                <a:sym typeface="Lexend Thin"/>
              </a:rPr>
              <a:t>TRUE   or   FALSE</a:t>
            </a:r>
            <a:endParaRPr sz="2200">
              <a:latin typeface="Lexend Thin"/>
              <a:ea typeface="Lexend Thin"/>
              <a:cs typeface="Lexend Thin"/>
              <a:sym typeface="Lexend Thin"/>
            </a:endParaRPr>
          </a:p>
        </p:txBody>
      </p:sp>
      <p:sp>
        <p:nvSpPr>
          <p:cNvPr id="231" name="Google Shape;231;p33"/>
          <p:cNvSpPr/>
          <p:nvPr/>
        </p:nvSpPr>
        <p:spPr>
          <a:xfrm>
            <a:off x="4856050" y="5931350"/>
            <a:ext cx="924000" cy="599100"/>
          </a:xfrm>
          <a:prstGeom prst="rect">
            <a:avLst/>
          </a:prstGeom>
          <a:noFill/>
          <a:ln w="2857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3"/>
          <p:cNvSpPr txBox="1"/>
          <p:nvPr/>
        </p:nvSpPr>
        <p:spPr>
          <a:xfrm>
            <a:off x="1356300" y="1386575"/>
            <a:ext cx="6691500" cy="600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700">
                <a:solidFill>
                  <a:schemeClr val="dk1"/>
                </a:solidFill>
                <a:latin typeface="Lexend ExtraLight"/>
                <a:ea typeface="Lexend ExtraLight"/>
                <a:cs typeface="Lexend ExtraLight"/>
                <a:sym typeface="Lexend ExtraLight"/>
              </a:rPr>
              <a:t>8. Only men have </a:t>
            </a:r>
            <a:r>
              <a:rPr lang="en" sz="2700" b="1">
                <a:solidFill>
                  <a:schemeClr val="accent6"/>
                </a:solidFill>
                <a:latin typeface="Lexend"/>
                <a:ea typeface="Lexend"/>
                <a:cs typeface="Lexend"/>
                <a:sym typeface="Lexend"/>
              </a:rPr>
              <a:t>testosterone</a:t>
            </a:r>
            <a:r>
              <a:rPr lang="en" sz="2700">
                <a:solidFill>
                  <a:schemeClr val="dk1"/>
                </a:solidFill>
                <a:latin typeface="Lexend ExtraLight"/>
                <a:ea typeface="Lexend ExtraLight"/>
                <a:cs typeface="Lexend ExtraLight"/>
                <a:sym typeface="Lexend ExtraLight"/>
              </a:rPr>
              <a:t>.</a:t>
            </a:r>
            <a:endParaRPr sz="3000">
              <a:solidFill>
                <a:srgbClr val="1155CC"/>
              </a:solidFill>
              <a:latin typeface="Lexend ExtraLight"/>
              <a:ea typeface="Lexend ExtraLight"/>
              <a:cs typeface="Lexend ExtraLight"/>
              <a:sym typeface="Lexend Extra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4"/>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38" name="Google Shape;238;p34"/>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239" name="Google Shape;239;p34"/>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Warm up! </a:t>
            </a:r>
            <a:endParaRPr>
              <a:latin typeface="Lexend Thin"/>
              <a:ea typeface="Lexend Thin"/>
              <a:cs typeface="Lexend Thin"/>
              <a:sym typeface="Lexend Thin"/>
            </a:endParaRPr>
          </a:p>
        </p:txBody>
      </p:sp>
      <p:sp>
        <p:nvSpPr>
          <p:cNvPr id="240" name="Google Shape;240;p34"/>
          <p:cNvSpPr/>
          <p:nvPr/>
        </p:nvSpPr>
        <p:spPr>
          <a:xfrm>
            <a:off x="3058325" y="2550025"/>
            <a:ext cx="3125100" cy="3125100"/>
          </a:xfrm>
          <a:prstGeom prst="ellipse">
            <a:avLst/>
          </a:prstGeom>
          <a:noFill/>
          <a:ln w="1143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1" name="Google Shape;241;p34"/>
          <p:cNvSpPr/>
          <p:nvPr/>
        </p:nvSpPr>
        <p:spPr>
          <a:xfrm>
            <a:off x="4560775" y="3969250"/>
            <a:ext cx="150300" cy="150300"/>
          </a:xfrm>
          <a:prstGeom prst="ellipse">
            <a:avLst/>
          </a:prstGeom>
          <a:solidFill>
            <a:srgbClr val="4A86E8"/>
          </a:solidFill>
          <a:ln w="114300"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242" name="Google Shape;242;p34"/>
          <p:cNvCxnSpPr/>
          <p:nvPr/>
        </p:nvCxnSpPr>
        <p:spPr>
          <a:xfrm rot="10800000">
            <a:off x="4624964" y="2917777"/>
            <a:ext cx="21900" cy="1030200"/>
          </a:xfrm>
          <a:prstGeom prst="straightConnector1">
            <a:avLst/>
          </a:prstGeom>
          <a:noFill/>
          <a:ln w="38100" cap="flat" cmpd="sng">
            <a:solidFill>
              <a:schemeClr val="dk2"/>
            </a:solidFill>
            <a:prstDash val="solid"/>
            <a:round/>
            <a:headEnd type="none" w="med" len="med"/>
            <a:tailEnd type="none" w="med" len="med"/>
          </a:ln>
        </p:spPr>
      </p:cxnSp>
      <p:cxnSp>
        <p:nvCxnSpPr>
          <p:cNvPr id="243" name="Google Shape;243;p34"/>
          <p:cNvCxnSpPr/>
          <p:nvPr/>
        </p:nvCxnSpPr>
        <p:spPr>
          <a:xfrm flipH="1">
            <a:off x="4097711" y="4119539"/>
            <a:ext cx="474300" cy="578100"/>
          </a:xfrm>
          <a:prstGeom prst="straightConnector1">
            <a:avLst/>
          </a:prstGeom>
          <a:noFill/>
          <a:ln w="38100" cap="flat" cmpd="sng">
            <a:solidFill>
              <a:schemeClr val="dk2"/>
            </a:solidFill>
            <a:prstDash val="solid"/>
            <a:round/>
            <a:headEnd type="none" w="med" len="med"/>
            <a:tailEnd type="none" w="med" len="med"/>
          </a:ln>
        </p:spPr>
      </p:cxnSp>
      <p:sp>
        <p:nvSpPr>
          <p:cNvPr id="244" name="Google Shape;244;p34"/>
          <p:cNvSpPr txBox="1"/>
          <p:nvPr/>
        </p:nvSpPr>
        <p:spPr>
          <a:xfrm>
            <a:off x="2665050" y="5938325"/>
            <a:ext cx="3813900" cy="134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latin typeface="Lexend Thin"/>
                <a:ea typeface="Lexend Thin"/>
                <a:cs typeface="Lexend Thin"/>
                <a:sym typeface="Lexend Thin"/>
              </a:rPr>
              <a:t>TRUE   or   FALSE</a:t>
            </a:r>
            <a:endParaRPr sz="2200">
              <a:latin typeface="Lexend Thin"/>
              <a:ea typeface="Lexend Thin"/>
              <a:cs typeface="Lexend Thin"/>
              <a:sym typeface="Lexend Thin"/>
            </a:endParaRPr>
          </a:p>
        </p:txBody>
      </p:sp>
      <p:sp>
        <p:nvSpPr>
          <p:cNvPr id="245" name="Google Shape;245;p34"/>
          <p:cNvSpPr/>
          <p:nvPr/>
        </p:nvSpPr>
        <p:spPr>
          <a:xfrm>
            <a:off x="3382175" y="5919725"/>
            <a:ext cx="924000" cy="599100"/>
          </a:xfrm>
          <a:prstGeom prst="rect">
            <a:avLst/>
          </a:prstGeom>
          <a:noFill/>
          <a:ln w="2857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34"/>
          <p:cNvSpPr txBox="1"/>
          <p:nvPr/>
        </p:nvSpPr>
        <p:spPr>
          <a:xfrm>
            <a:off x="438125" y="1321575"/>
            <a:ext cx="8365500" cy="10782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700">
                <a:solidFill>
                  <a:schemeClr val="dk1"/>
                </a:solidFill>
                <a:latin typeface="Lexend ExtraLight"/>
                <a:ea typeface="Lexend ExtraLight"/>
                <a:cs typeface="Lexend ExtraLight"/>
                <a:sym typeface="Lexend ExtraLight"/>
              </a:rPr>
              <a:t>9. </a:t>
            </a:r>
            <a:r>
              <a:rPr lang="en" sz="2700" b="1">
                <a:solidFill>
                  <a:schemeClr val="accent6"/>
                </a:solidFill>
                <a:latin typeface="Lexend"/>
                <a:ea typeface="Lexend"/>
                <a:cs typeface="Lexend"/>
                <a:sym typeface="Lexend"/>
              </a:rPr>
              <a:t>Testosterone</a:t>
            </a:r>
            <a:r>
              <a:rPr lang="en" sz="2700">
                <a:solidFill>
                  <a:schemeClr val="dk1"/>
                </a:solidFill>
                <a:latin typeface="Lexend ExtraLight"/>
                <a:ea typeface="Lexend ExtraLight"/>
                <a:cs typeface="Lexend ExtraLight"/>
                <a:sym typeface="Lexend ExtraLight"/>
              </a:rPr>
              <a:t> levels change slightly </a:t>
            </a:r>
            <a:br>
              <a:rPr lang="en" sz="2700">
                <a:solidFill>
                  <a:schemeClr val="dk1"/>
                </a:solidFill>
                <a:latin typeface="Lexend ExtraLight"/>
                <a:ea typeface="Lexend ExtraLight"/>
                <a:cs typeface="Lexend ExtraLight"/>
                <a:sym typeface="Lexend ExtraLight"/>
              </a:rPr>
            </a:br>
            <a:r>
              <a:rPr lang="en" sz="2700">
                <a:solidFill>
                  <a:schemeClr val="dk1"/>
                </a:solidFill>
                <a:latin typeface="Lexend ExtraLight"/>
                <a:ea typeface="Lexend ExtraLight"/>
                <a:cs typeface="Lexend ExtraLight"/>
                <a:sym typeface="Lexend ExtraLight"/>
              </a:rPr>
              <a:t>over the course of a day.</a:t>
            </a:r>
            <a:endParaRPr sz="3000">
              <a:solidFill>
                <a:srgbClr val="1155CC"/>
              </a:solidFill>
              <a:latin typeface="Lexend ExtraLight"/>
              <a:ea typeface="Lexend ExtraLight"/>
              <a:cs typeface="Lexend ExtraLight"/>
              <a:sym typeface="Lexend Extra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5"/>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52" name="Google Shape;252;p35"/>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253" name="Google Shape;253;p35"/>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Warm up! </a:t>
            </a:r>
            <a:endParaRPr>
              <a:latin typeface="Lexend Thin"/>
              <a:ea typeface="Lexend Thin"/>
              <a:cs typeface="Lexend Thin"/>
              <a:sym typeface="Lexend Thin"/>
            </a:endParaRPr>
          </a:p>
        </p:txBody>
      </p:sp>
      <p:pic>
        <p:nvPicPr>
          <p:cNvPr id="254" name="Google Shape;254;p35"/>
          <p:cNvPicPr preferRelativeResize="0"/>
          <p:nvPr/>
        </p:nvPicPr>
        <p:blipFill rotWithShape="1">
          <a:blip r:embed="rId3">
            <a:alphaModFix/>
          </a:blip>
          <a:srcRect l="17879" r="70901" b="52656"/>
          <a:stretch/>
        </p:blipFill>
        <p:spPr>
          <a:xfrm>
            <a:off x="2459784" y="3306255"/>
            <a:ext cx="942290" cy="3122109"/>
          </a:xfrm>
          <a:prstGeom prst="rect">
            <a:avLst/>
          </a:prstGeom>
          <a:noFill/>
          <a:ln>
            <a:noFill/>
          </a:ln>
        </p:spPr>
      </p:pic>
      <p:pic>
        <p:nvPicPr>
          <p:cNvPr id="255" name="Google Shape;255;p35"/>
          <p:cNvPicPr preferRelativeResize="0"/>
          <p:nvPr/>
        </p:nvPicPr>
        <p:blipFill rotWithShape="1">
          <a:blip r:embed="rId3">
            <a:alphaModFix/>
          </a:blip>
          <a:srcRect l="34386" r="54370" b="52656"/>
          <a:stretch/>
        </p:blipFill>
        <p:spPr>
          <a:xfrm>
            <a:off x="3476016" y="3294107"/>
            <a:ext cx="961823" cy="3180093"/>
          </a:xfrm>
          <a:prstGeom prst="rect">
            <a:avLst/>
          </a:prstGeom>
          <a:noFill/>
          <a:ln>
            <a:noFill/>
          </a:ln>
        </p:spPr>
      </p:pic>
      <p:pic>
        <p:nvPicPr>
          <p:cNvPr id="256" name="Google Shape;256;p35"/>
          <p:cNvPicPr preferRelativeResize="0"/>
          <p:nvPr/>
        </p:nvPicPr>
        <p:blipFill rotWithShape="1">
          <a:blip r:embed="rId3">
            <a:alphaModFix/>
          </a:blip>
          <a:srcRect l="68562" r="20433" b="52656"/>
          <a:stretch/>
        </p:blipFill>
        <p:spPr>
          <a:xfrm>
            <a:off x="4539615" y="3242653"/>
            <a:ext cx="961823" cy="3249265"/>
          </a:xfrm>
          <a:prstGeom prst="rect">
            <a:avLst/>
          </a:prstGeom>
          <a:noFill/>
          <a:ln>
            <a:noFill/>
          </a:ln>
        </p:spPr>
      </p:pic>
      <p:pic>
        <p:nvPicPr>
          <p:cNvPr id="257" name="Google Shape;257;p35"/>
          <p:cNvPicPr preferRelativeResize="0"/>
          <p:nvPr/>
        </p:nvPicPr>
        <p:blipFill rotWithShape="1">
          <a:blip r:embed="rId3">
            <a:alphaModFix/>
          </a:blip>
          <a:srcRect l="86387" r="2608" b="52656"/>
          <a:stretch/>
        </p:blipFill>
        <p:spPr>
          <a:xfrm>
            <a:off x="5616870" y="3242653"/>
            <a:ext cx="961823" cy="3249265"/>
          </a:xfrm>
          <a:prstGeom prst="rect">
            <a:avLst/>
          </a:prstGeom>
          <a:noFill/>
          <a:ln>
            <a:noFill/>
          </a:ln>
        </p:spPr>
      </p:pic>
      <p:sp>
        <p:nvSpPr>
          <p:cNvPr id="258" name="Google Shape;258;p35"/>
          <p:cNvSpPr/>
          <p:nvPr/>
        </p:nvSpPr>
        <p:spPr>
          <a:xfrm>
            <a:off x="5638159" y="3242170"/>
            <a:ext cx="942300" cy="3249000"/>
          </a:xfrm>
          <a:prstGeom prst="rect">
            <a:avLst/>
          </a:prstGeom>
          <a:noFill/>
          <a:ln w="38100"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9" name="Google Shape;259;p35"/>
          <p:cNvSpPr/>
          <p:nvPr/>
        </p:nvSpPr>
        <p:spPr>
          <a:xfrm>
            <a:off x="4556181" y="3242172"/>
            <a:ext cx="942300" cy="3249000"/>
          </a:xfrm>
          <a:prstGeom prst="rect">
            <a:avLst/>
          </a:prstGeom>
          <a:noFill/>
          <a:ln w="38100" cap="flat" cmpd="sng">
            <a:solidFill>
              <a:srgbClr val="E6B8A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0" name="Google Shape;260;p35"/>
          <p:cNvSpPr/>
          <p:nvPr/>
        </p:nvSpPr>
        <p:spPr>
          <a:xfrm>
            <a:off x="2467136" y="3243874"/>
            <a:ext cx="942300" cy="3249000"/>
          </a:xfrm>
          <a:prstGeom prst="rect">
            <a:avLst/>
          </a:prstGeom>
          <a:noFill/>
          <a:ln w="3810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1" name="Google Shape;261;p35"/>
          <p:cNvSpPr/>
          <p:nvPr/>
        </p:nvSpPr>
        <p:spPr>
          <a:xfrm>
            <a:off x="3503366" y="3242181"/>
            <a:ext cx="942300" cy="3249000"/>
          </a:xfrm>
          <a:prstGeom prst="rect">
            <a:avLst/>
          </a:prstGeom>
          <a:noFill/>
          <a:ln w="3810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262" name="Google Shape;262;p35"/>
          <p:cNvCxnSpPr/>
          <p:nvPr/>
        </p:nvCxnSpPr>
        <p:spPr>
          <a:xfrm>
            <a:off x="2189086" y="3113526"/>
            <a:ext cx="5562900" cy="2613900"/>
          </a:xfrm>
          <a:prstGeom prst="curvedConnector3">
            <a:avLst>
              <a:gd name="adj1" fmla="val -3876"/>
            </a:avLst>
          </a:prstGeom>
          <a:noFill/>
          <a:ln w="38100" cap="flat" cmpd="sng">
            <a:solidFill>
              <a:schemeClr val="accent6"/>
            </a:solidFill>
            <a:prstDash val="dot"/>
            <a:round/>
            <a:headEnd type="none" w="med" len="med"/>
            <a:tailEnd type="triangle" w="med" len="med"/>
          </a:ln>
        </p:spPr>
      </p:cxnSp>
      <p:sp>
        <p:nvSpPr>
          <p:cNvPr id="263" name="Google Shape;263;p35"/>
          <p:cNvSpPr txBox="1"/>
          <p:nvPr/>
        </p:nvSpPr>
        <p:spPr>
          <a:xfrm>
            <a:off x="2815525" y="2301825"/>
            <a:ext cx="3813900" cy="1347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latin typeface="Lexend Thin"/>
                <a:ea typeface="Lexend Thin"/>
                <a:cs typeface="Lexend Thin"/>
                <a:sym typeface="Lexend Thin"/>
              </a:rPr>
              <a:t>TRUE   or   FALSE</a:t>
            </a:r>
            <a:endParaRPr sz="2200">
              <a:latin typeface="Lexend Thin"/>
              <a:ea typeface="Lexend Thin"/>
              <a:cs typeface="Lexend Thin"/>
              <a:sym typeface="Lexend Thin"/>
            </a:endParaRPr>
          </a:p>
        </p:txBody>
      </p:sp>
      <p:sp>
        <p:nvSpPr>
          <p:cNvPr id="264" name="Google Shape;264;p35"/>
          <p:cNvSpPr/>
          <p:nvPr/>
        </p:nvSpPr>
        <p:spPr>
          <a:xfrm>
            <a:off x="3490950" y="2225625"/>
            <a:ext cx="924000" cy="599100"/>
          </a:xfrm>
          <a:prstGeom prst="rect">
            <a:avLst/>
          </a:prstGeom>
          <a:noFill/>
          <a:ln w="2857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35"/>
          <p:cNvSpPr txBox="1"/>
          <p:nvPr/>
        </p:nvSpPr>
        <p:spPr>
          <a:xfrm>
            <a:off x="236075" y="1392050"/>
            <a:ext cx="8775600" cy="600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700">
                <a:solidFill>
                  <a:schemeClr val="dk1"/>
                </a:solidFill>
                <a:latin typeface="Lexend ExtraLight"/>
                <a:ea typeface="Lexend ExtraLight"/>
                <a:cs typeface="Lexend ExtraLight"/>
                <a:sym typeface="Lexend ExtraLight"/>
              </a:rPr>
              <a:t>10. </a:t>
            </a:r>
            <a:r>
              <a:rPr lang="en" sz="2700" b="1">
                <a:solidFill>
                  <a:schemeClr val="accent6"/>
                </a:solidFill>
                <a:latin typeface="Lexend"/>
                <a:ea typeface="Lexend"/>
                <a:cs typeface="Lexend"/>
                <a:sym typeface="Lexend"/>
              </a:rPr>
              <a:t>Testosterone</a:t>
            </a:r>
            <a:r>
              <a:rPr lang="en" sz="2700">
                <a:solidFill>
                  <a:schemeClr val="dk1"/>
                </a:solidFill>
                <a:latin typeface="Lexend ExtraLight"/>
                <a:ea typeface="Lexend ExtraLight"/>
                <a:cs typeface="Lexend ExtraLight"/>
                <a:sym typeface="Lexend ExtraLight"/>
              </a:rPr>
              <a:t> plays a big role in overall health.</a:t>
            </a:r>
            <a:endParaRPr sz="3000">
              <a:solidFill>
                <a:srgbClr val="1155CC"/>
              </a:solidFill>
              <a:latin typeface="Lexend ExtraLight"/>
              <a:ea typeface="Lexend ExtraLight"/>
              <a:cs typeface="Lexend ExtraLight"/>
              <a:sym typeface="Lexend Extra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6"/>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72" name="Google Shape;272;p3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 sz="1000" b="0" i="0" u="none">
                <a:solidFill>
                  <a:srgbClr val="343451"/>
                </a:solidFill>
                <a:latin typeface="Arial"/>
                <a:ea typeface="Arial"/>
                <a:cs typeface="Arial"/>
                <a:sym typeface="Arial"/>
              </a:rPr>
              <a:t>© FEMM</a:t>
            </a:r>
            <a:endParaRPr/>
          </a:p>
        </p:txBody>
      </p:sp>
      <p:sp>
        <p:nvSpPr>
          <p:cNvPr id="273" name="Google Shape;273;p36"/>
          <p:cNvSpPr txBox="1"/>
          <p:nvPr/>
        </p:nvSpPr>
        <p:spPr>
          <a:xfrm>
            <a:off x="4271025" y="1481325"/>
            <a:ext cx="4325100" cy="4769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8587C2"/>
              </a:buClr>
              <a:buSzPts val="2400"/>
              <a:buFont typeface="Calibri"/>
              <a:buNone/>
            </a:pPr>
            <a:endParaRPr sz="2400">
              <a:solidFill>
                <a:srgbClr val="595959"/>
              </a:solidFill>
              <a:latin typeface="Lexend ExtraLight"/>
              <a:ea typeface="Lexend ExtraLight"/>
              <a:cs typeface="Lexend ExtraLight"/>
              <a:sym typeface="Lexend ExtraLight"/>
            </a:endParaRPr>
          </a:p>
          <a:p>
            <a:pPr marL="0" lvl="0" indent="0" algn="l" rtl="0">
              <a:spcBef>
                <a:spcPts val="0"/>
              </a:spcBef>
              <a:spcAft>
                <a:spcPts val="0"/>
              </a:spcAft>
              <a:buClr>
                <a:schemeClr val="dk1"/>
              </a:buClr>
              <a:buSzPts val="1100"/>
              <a:buFont typeface="Arial"/>
              <a:buNone/>
            </a:pPr>
            <a:r>
              <a:rPr lang="en" sz="2000">
                <a:solidFill>
                  <a:schemeClr val="dk1"/>
                </a:solidFill>
                <a:latin typeface="Lexend ExtraLight"/>
                <a:ea typeface="Lexend ExtraLight"/>
                <a:cs typeface="Lexend ExtraLight"/>
                <a:sym typeface="Lexend ExtraLight"/>
              </a:rPr>
              <a:t>An amazing thing is that the brain helps to generate testosterone, and this hormone in turn helps to develop the brain! </a:t>
            </a:r>
            <a:br>
              <a:rPr lang="en" sz="2000">
                <a:solidFill>
                  <a:schemeClr val="dk1"/>
                </a:solidFill>
                <a:latin typeface="Lexend ExtraLight"/>
                <a:ea typeface="Lexend ExtraLight"/>
                <a:cs typeface="Lexend ExtraLight"/>
                <a:sym typeface="Lexend ExtraLight"/>
              </a:rPr>
            </a:br>
            <a:br>
              <a:rPr lang="en" sz="2000">
                <a:solidFill>
                  <a:schemeClr val="dk1"/>
                </a:solidFill>
                <a:latin typeface="Lexend ExtraLight"/>
                <a:ea typeface="Lexend ExtraLight"/>
                <a:cs typeface="Lexend ExtraLight"/>
                <a:sym typeface="Lexend ExtraLight"/>
              </a:rPr>
            </a:br>
            <a:r>
              <a:rPr lang="en" sz="2000">
                <a:solidFill>
                  <a:srgbClr val="595959"/>
                </a:solidFill>
                <a:latin typeface="Lexend ExtraLight"/>
                <a:ea typeface="Lexend ExtraLight"/>
                <a:cs typeface="Lexend ExtraLight"/>
                <a:sym typeface="Lexend ExtraLight"/>
              </a:rPr>
              <a:t>The brain sends </a:t>
            </a:r>
            <a:r>
              <a:rPr lang="en" sz="2000" b="1">
                <a:solidFill>
                  <a:srgbClr val="1C4587"/>
                </a:solidFill>
                <a:latin typeface="Lexend"/>
                <a:ea typeface="Lexend"/>
                <a:cs typeface="Lexend"/>
                <a:sym typeface="Lexend"/>
              </a:rPr>
              <a:t>hormonal signals</a:t>
            </a:r>
            <a:r>
              <a:rPr lang="en" sz="2000" b="1">
                <a:solidFill>
                  <a:srgbClr val="595959"/>
                </a:solidFill>
                <a:latin typeface="Lexend"/>
                <a:ea typeface="Lexend"/>
                <a:cs typeface="Lexend"/>
                <a:sym typeface="Lexend"/>
              </a:rPr>
              <a:t> </a:t>
            </a:r>
            <a:r>
              <a:rPr lang="en" sz="2000">
                <a:solidFill>
                  <a:srgbClr val="595959"/>
                </a:solidFill>
                <a:latin typeface="Lexend ExtraLight"/>
                <a:ea typeface="Lexend ExtraLight"/>
                <a:cs typeface="Lexend ExtraLight"/>
                <a:sym typeface="Lexend ExtraLight"/>
              </a:rPr>
              <a:t>to your reproductive organs to help them mature and function. The </a:t>
            </a:r>
            <a:r>
              <a:rPr lang="en" sz="2000" b="1">
                <a:solidFill>
                  <a:srgbClr val="1C4587"/>
                </a:solidFill>
                <a:latin typeface="Lexend"/>
                <a:ea typeface="Lexend"/>
                <a:cs typeface="Lexend"/>
                <a:sym typeface="Lexend"/>
              </a:rPr>
              <a:t>testicles</a:t>
            </a:r>
            <a:r>
              <a:rPr lang="en" sz="2000" b="1">
                <a:solidFill>
                  <a:srgbClr val="595959"/>
                </a:solidFill>
                <a:latin typeface="Lexend"/>
                <a:ea typeface="Lexend"/>
                <a:cs typeface="Lexend"/>
                <a:sym typeface="Lexend"/>
              </a:rPr>
              <a:t> </a:t>
            </a:r>
            <a:r>
              <a:rPr lang="en" sz="2000">
                <a:solidFill>
                  <a:srgbClr val="595959"/>
                </a:solidFill>
                <a:latin typeface="Lexend ExtraLight"/>
                <a:ea typeface="Lexend ExtraLight"/>
                <a:cs typeface="Lexend ExtraLight"/>
                <a:sym typeface="Lexend ExtraLight"/>
              </a:rPr>
              <a:t>receive these hormonal signals and send signals back to the brain, </a:t>
            </a:r>
            <a:r>
              <a:rPr lang="en" sz="2000" b="1">
                <a:solidFill>
                  <a:schemeClr val="dk2"/>
                </a:solidFill>
                <a:latin typeface="Lexend"/>
                <a:ea typeface="Lexend"/>
                <a:cs typeface="Lexend"/>
                <a:sym typeface="Lexend"/>
              </a:rPr>
              <a:t>developing new pathways in the brain.</a:t>
            </a:r>
            <a:endParaRPr sz="2000" b="1">
              <a:solidFill>
                <a:schemeClr val="dk2"/>
              </a:solidFill>
              <a:latin typeface="Lexend"/>
              <a:ea typeface="Lexend"/>
              <a:cs typeface="Lexend"/>
              <a:sym typeface="Lexend"/>
            </a:endParaRPr>
          </a:p>
          <a:p>
            <a:pPr marL="0" lvl="0" indent="0" algn="l" rtl="0">
              <a:spcBef>
                <a:spcPts val="0"/>
              </a:spcBef>
              <a:spcAft>
                <a:spcPts val="0"/>
              </a:spcAft>
              <a:buClr>
                <a:schemeClr val="dk1"/>
              </a:buClr>
              <a:buSzPts val="1100"/>
              <a:buFont typeface="Arial"/>
              <a:buNone/>
            </a:pPr>
            <a:endParaRPr sz="2600">
              <a:solidFill>
                <a:srgbClr val="595959"/>
              </a:solidFill>
              <a:latin typeface="Lexend ExtraLight"/>
              <a:ea typeface="Lexend ExtraLight"/>
              <a:cs typeface="Lexend ExtraLight"/>
              <a:sym typeface="Lexend ExtraLight"/>
            </a:endParaRPr>
          </a:p>
          <a:p>
            <a:pPr marL="0" lvl="0" indent="0" algn="l" rtl="0">
              <a:spcBef>
                <a:spcPts val="0"/>
              </a:spcBef>
              <a:spcAft>
                <a:spcPts val="0"/>
              </a:spcAft>
              <a:buClr>
                <a:schemeClr val="dk1"/>
              </a:buClr>
              <a:buSzPts val="1100"/>
              <a:buFont typeface="Arial"/>
              <a:buNone/>
            </a:pPr>
            <a:endParaRPr sz="2400" i="1">
              <a:solidFill>
                <a:srgbClr val="8587C2"/>
              </a:solidFill>
              <a:latin typeface="Lexend ExtraLight"/>
              <a:ea typeface="Lexend ExtraLight"/>
              <a:cs typeface="Lexend ExtraLight"/>
              <a:sym typeface="Lexend ExtraLight"/>
            </a:endParaRPr>
          </a:p>
        </p:txBody>
      </p:sp>
      <p:sp>
        <p:nvSpPr>
          <p:cNvPr id="274" name="Google Shape;274;p36"/>
          <p:cNvSpPr txBox="1"/>
          <p:nvPr/>
        </p:nvSpPr>
        <p:spPr>
          <a:xfrm>
            <a:off x="312100" y="562100"/>
            <a:ext cx="81465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000"/>
              <a:buFont typeface="Calibri"/>
              <a:buNone/>
            </a:pPr>
            <a:r>
              <a:rPr lang="en" sz="3000">
                <a:solidFill>
                  <a:schemeClr val="lt1"/>
                </a:solidFill>
                <a:latin typeface="Lexend Thin"/>
                <a:ea typeface="Lexend Thin"/>
                <a:cs typeface="Lexend Thin"/>
                <a:sym typeface="Lexend Thin"/>
              </a:rPr>
              <a:t>Your reproductive system &amp; hormones</a:t>
            </a:r>
            <a:endParaRPr>
              <a:latin typeface="Lexend Thin"/>
              <a:ea typeface="Lexend Thin"/>
              <a:cs typeface="Lexend Thin"/>
              <a:sym typeface="Lexend Thin"/>
            </a:endParaRPr>
          </a:p>
        </p:txBody>
      </p:sp>
      <p:sp>
        <p:nvSpPr>
          <p:cNvPr id="275" name="Google Shape;275;p36"/>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pic>
        <p:nvPicPr>
          <p:cNvPr id="276" name="Google Shape;276;p36"/>
          <p:cNvPicPr preferRelativeResize="0"/>
          <p:nvPr/>
        </p:nvPicPr>
        <p:blipFill>
          <a:blip r:embed="rId3">
            <a:alphaModFix/>
          </a:blip>
          <a:stretch>
            <a:fillRect/>
          </a:stretch>
        </p:blipFill>
        <p:spPr>
          <a:xfrm>
            <a:off x="422025" y="1278925"/>
            <a:ext cx="3325799" cy="5292801"/>
          </a:xfrm>
          <a:prstGeom prst="rect">
            <a:avLst/>
          </a:prstGeom>
          <a:noFill/>
          <a:ln>
            <a:noFill/>
          </a:ln>
        </p:spPr>
      </p:pic>
      <p:sp>
        <p:nvSpPr>
          <p:cNvPr id="277" name="Google Shape;277;p36"/>
          <p:cNvSpPr/>
          <p:nvPr/>
        </p:nvSpPr>
        <p:spPr>
          <a:xfrm>
            <a:off x="1993930" y="1187688"/>
            <a:ext cx="1167300" cy="1186500"/>
          </a:xfrm>
          <a:prstGeom prst="ellipse">
            <a:avLst/>
          </a:prstGeom>
          <a:no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78" name="Google Shape;278;p36"/>
          <p:cNvPicPr preferRelativeResize="0"/>
          <p:nvPr/>
        </p:nvPicPr>
        <p:blipFill rotWithShape="1">
          <a:blip r:embed="rId4">
            <a:alphaModFix/>
          </a:blip>
          <a:srcRect l="37239" r="30610" b="78516"/>
          <a:stretch/>
        </p:blipFill>
        <p:spPr>
          <a:xfrm>
            <a:off x="2043199" y="1111688"/>
            <a:ext cx="1068757" cy="11861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7"/>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85" name="Google Shape;285;p3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 sz="1000" b="0" i="0" u="none">
                <a:solidFill>
                  <a:srgbClr val="343451"/>
                </a:solidFill>
                <a:latin typeface="Arial"/>
                <a:ea typeface="Arial"/>
                <a:cs typeface="Arial"/>
                <a:sym typeface="Arial"/>
              </a:rPr>
              <a:t>© FEMM</a:t>
            </a:r>
            <a:endParaRPr/>
          </a:p>
        </p:txBody>
      </p:sp>
      <p:sp>
        <p:nvSpPr>
          <p:cNvPr id="286" name="Google Shape;286;p37"/>
          <p:cNvSpPr txBox="1"/>
          <p:nvPr/>
        </p:nvSpPr>
        <p:spPr>
          <a:xfrm>
            <a:off x="4259100" y="1602575"/>
            <a:ext cx="4325100" cy="4769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2400">
                <a:solidFill>
                  <a:srgbClr val="595959"/>
                </a:solidFill>
                <a:latin typeface="Lexend ExtraLight"/>
                <a:ea typeface="Lexend ExtraLight"/>
                <a:cs typeface="Lexend ExtraLight"/>
                <a:sym typeface="Lexend ExtraLight"/>
              </a:rPr>
              <a:t>Your brain is still developing. </a:t>
            </a:r>
            <a:br>
              <a:rPr lang="en" sz="2400">
                <a:solidFill>
                  <a:srgbClr val="595959"/>
                </a:solidFill>
                <a:latin typeface="Lexend ExtraLight"/>
                <a:ea typeface="Lexend ExtraLight"/>
                <a:cs typeface="Lexend ExtraLight"/>
                <a:sym typeface="Lexend ExtraLight"/>
              </a:rPr>
            </a:br>
            <a:br>
              <a:rPr lang="en" sz="2400">
                <a:solidFill>
                  <a:srgbClr val="595959"/>
                </a:solidFill>
                <a:latin typeface="Lexend ExtraLight"/>
                <a:ea typeface="Lexend ExtraLight"/>
                <a:cs typeface="Lexend ExtraLight"/>
                <a:sym typeface="Lexend ExtraLight"/>
              </a:rPr>
            </a:br>
            <a:r>
              <a:rPr lang="en" sz="2400">
                <a:solidFill>
                  <a:srgbClr val="595959"/>
                </a:solidFill>
                <a:latin typeface="Lexend ExtraLight"/>
                <a:ea typeface="Lexend ExtraLight"/>
                <a:cs typeface="Lexend ExtraLight"/>
                <a:sym typeface="Lexend ExtraLight"/>
              </a:rPr>
              <a:t>The changing hormone levels in the brain cause the physical and emotional changes you experience.</a:t>
            </a:r>
            <a:br>
              <a:rPr lang="en" sz="2400">
                <a:solidFill>
                  <a:srgbClr val="595959"/>
                </a:solidFill>
                <a:latin typeface="Lexend ExtraLight"/>
                <a:ea typeface="Lexend ExtraLight"/>
                <a:cs typeface="Lexend ExtraLight"/>
                <a:sym typeface="Lexend ExtraLight"/>
              </a:rPr>
            </a:br>
            <a:br>
              <a:rPr lang="en" sz="2400">
                <a:solidFill>
                  <a:srgbClr val="595959"/>
                </a:solidFill>
                <a:latin typeface="Lexend ExtraLight"/>
                <a:ea typeface="Lexend ExtraLight"/>
                <a:cs typeface="Lexend ExtraLight"/>
                <a:sym typeface="Lexend ExtraLight"/>
              </a:rPr>
            </a:br>
            <a:r>
              <a:rPr lang="en" sz="2400">
                <a:solidFill>
                  <a:srgbClr val="595959"/>
                </a:solidFill>
                <a:latin typeface="Lexend ExtraLight"/>
                <a:ea typeface="Lexend ExtraLight"/>
                <a:cs typeface="Lexend ExtraLight"/>
                <a:sym typeface="Lexend ExtraLight"/>
              </a:rPr>
              <a:t>Because the brain is the organizing center for all this activity, </a:t>
            </a:r>
            <a:r>
              <a:rPr lang="en" sz="2400" b="1">
                <a:solidFill>
                  <a:schemeClr val="dk2"/>
                </a:solidFill>
                <a:latin typeface="Lexend"/>
                <a:ea typeface="Lexend"/>
                <a:cs typeface="Lexend"/>
                <a:sym typeface="Lexend"/>
              </a:rPr>
              <a:t>things that affect your brain will affect your whole body. </a:t>
            </a:r>
            <a:endParaRPr sz="2400" b="1" i="1">
              <a:solidFill>
                <a:schemeClr val="dk2"/>
              </a:solidFill>
              <a:latin typeface="Lexend"/>
              <a:ea typeface="Lexend"/>
              <a:cs typeface="Lexend"/>
              <a:sym typeface="Lexend"/>
            </a:endParaRPr>
          </a:p>
        </p:txBody>
      </p:sp>
      <p:sp>
        <p:nvSpPr>
          <p:cNvPr id="287" name="Google Shape;287;p37"/>
          <p:cNvSpPr txBox="1"/>
          <p:nvPr/>
        </p:nvSpPr>
        <p:spPr>
          <a:xfrm>
            <a:off x="355925" y="604700"/>
            <a:ext cx="81465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000"/>
              <a:buFont typeface="Calibri"/>
              <a:buNone/>
            </a:pPr>
            <a:r>
              <a:rPr lang="en" sz="3000">
                <a:solidFill>
                  <a:schemeClr val="lt1"/>
                </a:solidFill>
                <a:latin typeface="Lexend Thin"/>
                <a:ea typeface="Lexend Thin"/>
                <a:cs typeface="Lexend Thin"/>
                <a:sym typeface="Lexend Thin"/>
              </a:rPr>
              <a:t>Your brain &amp; hormones</a:t>
            </a:r>
            <a:endParaRPr>
              <a:latin typeface="Lexend Thin"/>
              <a:ea typeface="Lexend Thin"/>
              <a:cs typeface="Lexend Thin"/>
              <a:sym typeface="Lexend Thin"/>
            </a:endParaRPr>
          </a:p>
        </p:txBody>
      </p:sp>
      <p:sp>
        <p:nvSpPr>
          <p:cNvPr id="288" name="Google Shape;288;p37"/>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pic>
        <p:nvPicPr>
          <p:cNvPr id="289" name="Google Shape;289;p37"/>
          <p:cNvPicPr preferRelativeResize="0"/>
          <p:nvPr/>
        </p:nvPicPr>
        <p:blipFill>
          <a:blip r:embed="rId3">
            <a:alphaModFix/>
          </a:blip>
          <a:stretch>
            <a:fillRect/>
          </a:stretch>
        </p:blipFill>
        <p:spPr>
          <a:xfrm>
            <a:off x="422025" y="1278925"/>
            <a:ext cx="3325799" cy="5292801"/>
          </a:xfrm>
          <a:prstGeom prst="rect">
            <a:avLst/>
          </a:prstGeom>
          <a:noFill/>
          <a:ln>
            <a:noFill/>
          </a:ln>
        </p:spPr>
      </p:pic>
      <p:sp>
        <p:nvSpPr>
          <p:cNvPr id="290" name="Google Shape;290;p37"/>
          <p:cNvSpPr/>
          <p:nvPr/>
        </p:nvSpPr>
        <p:spPr>
          <a:xfrm>
            <a:off x="1993930" y="1187688"/>
            <a:ext cx="1167300" cy="1186500"/>
          </a:xfrm>
          <a:prstGeom prst="ellipse">
            <a:avLst/>
          </a:prstGeom>
          <a:no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91" name="Google Shape;291;p37"/>
          <p:cNvPicPr preferRelativeResize="0"/>
          <p:nvPr/>
        </p:nvPicPr>
        <p:blipFill rotWithShape="1">
          <a:blip r:embed="rId4">
            <a:alphaModFix/>
          </a:blip>
          <a:srcRect l="37239" r="30610" b="78516"/>
          <a:stretch/>
        </p:blipFill>
        <p:spPr>
          <a:xfrm>
            <a:off x="2043211" y="1187876"/>
            <a:ext cx="1068757" cy="11861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8"/>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98" name="Google Shape;298;p38"/>
          <p:cNvSpPr txBox="1">
            <a:spLocks noGrp="1"/>
          </p:cNvSpPr>
          <p:nvPr>
            <p:ph type="body" idx="1"/>
          </p:nvPr>
        </p:nvSpPr>
        <p:spPr>
          <a:xfrm>
            <a:off x="1177025" y="4170950"/>
            <a:ext cx="7215600" cy="113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560"/>
              </a:spcBef>
              <a:spcAft>
                <a:spcPts val="0"/>
              </a:spcAft>
              <a:buClr>
                <a:srgbClr val="595959"/>
              </a:buClr>
              <a:buSzPts val="600"/>
              <a:buFont typeface="Arial"/>
              <a:buNone/>
            </a:pPr>
            <a:r>
              <a:rPr lang="en" sz="2700">
                <a:solidFill>
                  <a:srgbClr val="666666"/>
                </a:solidFill>
                <a:latin typeface="Lexend ExtraLight"/>
                <a:ea typeface="Lexend ExtraLight"/>
                <a:cs typeface="Lexend ExtraLight"/>
                <a:sym typeface="Lexend ExtraLight"/>
              </a:rPr>
              <a:t>Small changes in hormone levels cause huge changes in your mood and in your body. </a:t>
            </a:r>
            <a:endParaRPr sz="2700">
              <a:solidFill>
                <a:srgbClr val="666666"/>
              </a:solidFill>
              <a:latin typeface="Lexend ExtraLight"/>
              <a:ea typeface="Lexend ExtraLight"/>
              <a:cs typeface="Lexend ExtraLight"/>
              <a:sym typeface="Lexend ExtraLight"/>
            </a:endParaRPr>
          </a:p>
          <a:p>
            <a:pPr marL="342900" marR="0" lvl="0" indent="-165100" algn="ctr" rtl="0">
              <a:lnSpc>
                <a:spcPct val="100000"/>
              </a:lnSpc>
              <a:spcBef>
                <a:spcPts val="560"/>
              </a:spcBef>
              <a:spcAft>
                <a:spcPts val="0"/>
              </a:spcAft>
              <a:buClr>
                <a:srgbClr val="595959"/>
              </a:buClr>
              <a:buSzPts val="600"/>
              <a:buFont typeface="Arial"/>
              <a:buNone/>
            </a:pPr>
            <a:endParaRPr sz="2400" i="0" u="none" strike="noStrike" cap="none">
              <a:solidFill>
                <a:srgbClr val="595959"/>
              </a:solidFill>
              <a:latin typeface="Lexend ExtraLight"/>
              <a:ea typeface="Lexend ExtraLight"/>
              <a:cs typeface="Lexend ExtraLight"/>
              <a:sym typeface="Lexend ExtraLight"/>
            </a:endParaRPr>
          </a:p>
        </p:txBody>
      </p:sp>
      <p:sp>
        <p:nvSpPr>
          <p:cNvPr id="299" name="Google Shape;299;p38"/>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 sz="1000" b="0" i="0" u="none" strike="noStrike" cap="none">
                <a:solidFill>
                  <a:srgbClr val="343451"/>
                </a:solidFill>
                <a:latin typeface="Calibri"/>
                <a:ea typeface="Calibri"/>
                <a:cs typeface="Calibri"/>
                <a:sym typeface="Calibri"/>
              </a:rPr>
              <a:t>© FEMM</a:t>
            </a:r>
            <a:endParaRPr/>
          </a:p>
        </p:txBody>
      </p:sp>
      <p:sp>
        <p:nvSpPr>
          <p:cNvPr id="300" name="Google Shape;300;p38"/>
          <p:cNvSpPr txBox="1"/>
          <p:nvPr/>
        </p:nvSpPr>
        <p:spPr>
          <a:xfrm>
            <a:off x="2532725" y="2675075"/>
            <a:ext cx="4504200" cy="1135500"/>
          </a:xfrm>
          <a:prstGeom prst="rect">
            <a:avLst/>
          </a:prstGeom>
          <a:noFill/>
          <a:ln>
            <a:noFill/>
          </a:ln>
        </p:spPr>
        <p:txBody>
          <a:bodyPr spcFirstLastPara="1" wrap="square" lIns="91425" tIns="91425" rIns="91425" bIns="91425" anchor="ctr" anchorCtr="0">
            <a:noAutofit/>
          </a:bodyPr>
          <a:lstStyle/>
          <a:p>
            <a:pPr marL="0" lvl="0" indent="0" algn="ctr" rtl="0">
              <a:spcBef>
                <a:spcPts val="560"/>
              </a:spcBef>
              <a:spcAft>
                <a:spcPts val="0"/>
              </a:spcAft>
              <a:buNone/>
            </a:pPr>
            <a:r>
              <a:rPr lang="en" sz="5500" b="1">
                <a:solidFill>
                  <a:schemeClr val="dk2"/>
                </a:solidFill>
                <a:latin typeface="Comfortaa"/>
                <a:ea typeface="Comfortaa"/>
                <a:cs typeface="Comfortaa"/>
                <a:sym typeface="Comfortaa"/>
              </a:rPr>
              <a:t>POWERFUL.</a:t>
            </a:r>
            <a:endParaRPr sz="5500" b="1">
              <a:solidFill>
                <a:schemeClr val="dk2"/>
              </a:solidFill>
              <a:latin typeface="Comfortaa"/>
              <a:ea typeface="Comfortaa"/>
              <a:cs typeface="Comfortaa"/>
              <a:sym typeface="Comfortaa"/>
            </a:endParaRPr>
          </a:p>
        </p:txBody>
      </p:sp>
      <p:sp>
        <p:nvSpPr>
          <p:cNvPr id="301" name="Google Shape;301;p38"/>
          <p:cNvSpPr txBox="1"/>
          <p:nvPr/>
        </p:nvSpPr>
        <p:spPr>
          <a:xfrm>
            <a:off x="2230625" y="1908450"/>
            <a:ext cx="4806300" cy="1290600"/>
          </a:xfrm>
          <a:prstGeom prst="rect">
            <a:avLst/>
          </a:prstGeom>
          <a:noFill/>
          <a:ln>
            <a:noFill/>
          </a:ln>
        </p:spPr>
        <p:txBody>
          <a:bodyPr spcFirstLastPara="1" wrap="square" lIns="91425" tIns="91425" rIns="91425" bIns="91425" anchor="ctr" anchorCtr="0">
            <a:noAutofit/>
          </a:bodyPr>
          <a:lstStyle/>
          <a:p>
            <a:pPr marL="0" lvl="0" indent="0" algn="ctr" rtl="0">
              <a:spcBef>
                <a:spcPts val="560"/>
              </a:spcBef>
              <a:spcAft>
                <a:spcPts val="0"/>
              </a:spcAft>
              <a:buNone/>
            </a:pPr>
            <a:r>
              <a:rPr lang="en" sz="4800" b="1">
                <a:solidFill>
                  <a:schemeClr val="dk2"/>
                </a:solidFill>
                <a:latin typeface="Comfortaa"/>
                <a:ea typeface="Comfortaa"/>
                <a:cs typeface="Comfortaa"/>
                <a:sym typeface="Comfortaa"/>
              </a:rPr>
              <a:t>Hormones are </a:t>
            </a:r>
            <a:endParaRPr sz="4800" b="1">
              <a:solidFill>
                <a:schemeClr val="dk2"/>
              </a:solidFill>
              <a:latin typeface="Comfortaa"/>
              <a:ea typeface="Comfortaa"/>
              <a:cs typeface="Comfortaa"/>
              <a:sym typeface="Comfortaa"/>
            </a:endParaRPr>
          </a:p>
        </p:txBody>
      </p:sp>
      <p:sp>
        <p:nvSpPr>
          <p:cNvPr id="302" name="Google Shape;302;p38"/>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303" name="Google Shape;303;p38"/>
          <p:cNvSpPr txBox="1"/>
          <p:nvPr/>
        </p:nvSpPr>
        <p:spPr>
          <a:xfrm>
            <a:off x="183625" y="545550"/>
            <a:ext cx="65370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lt1"/>
                </a:solidFill>
                <a:latin typeface="Lexend Thin"/>
                <a:ea typeface="Lexend Thin"/>
                <a:cs typeface="Lexend Thin"/>
                <a:sym typeface="Lexend Thin"/>
              </a:rPr>
              <a:t>You body and testosterone </a:t>
            </a:r>
            <a:endParaRPr sz="3000">
              <a:solidFill>
                <a:schemeClr val="lt1"/>
              </a:solidFill>
              <a:latin typeface="Lexend Thin"/>
              <a:ea typeface="Lexend Thin"/>
              <a:cs typeface="Lexend Thin"/>
              <a:sym typeface="Lexend Thi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pic>
        <p:nvPicPr>
          <p:cNvPr id="309" name="Google Shape;309;p39"/>
          <p:cNvPicPr preferRelativeResize="0"/>
          <p:nvPr/>
        </p:nvPicPr>
        <p:blipFill>
          <a:blip r:embed="rId3">
            <a:alphaModFix/>
          </a:blip>
          <a:stretch>
            <a:fillRect/>
          </a:stretch>
        </p:blipFill>
        <p:spPr>
          <a:xfrm>
            <a:off x="2624675" y="1266375"/>
            <a:ext cx="3325799" cy="5292801"/>
          </a:xfrm>
          <a:prstGeom prst="rect">
            <a:avLst/>
          </a:prstGeom>
          <a:noFill/>
          <a:ln>
            <a:noFill/>
          </a:ln>
        </p:spPr>
      </p:pic>
      <p:sp>
        <p:nvSpPr>
          <p:cNvPr id="310" name="Google Shape;310;p39"/>
          <p:cNvSpPr/>
          <p:nvPr/>
        </p:nvSpPr>
        <p:spPr>
          <a:xfrm>
            <a:off x="0" y="509475"/>
            <a:ext cx="9144000" cy="6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11" name="Google Shape;311;p39"/>
          <p:cNvSpPr txBox="1"/>
          <p:nvPr/>
        </p:nvSpPr>
        <p:spPr>
          <a:xfrm>
            <a:off x="239975" y="559875"/>
            <a:ext cx="68325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 sz="2900">
                <a:solidFill>
                  <a:srgbClr val="FFFFFF"/>
                </a:solidFill>
                <a:latin typeface="Lexend Thin"/>
                <a:ea typeface="Lexend Thin"/>
                <a:cs typeface="Lexend Thin"/>
                <a:sym typeface="Lexend Thin"/>
              </a:rPr>
              <a:t>Text message testosterone</a:t>
            </a:r>
            <a:endParaRPr sz="2900" i="0" u="none" strike="noStrike" cap="none">
              <a:solidFill>
                <a:srgbClr val="FFFFFF"/>
              </a:solidFill>
              <a:latin typeface="Lexend Thin"/>
              <a:ea typeface="Lexend Thin"/>
              <a:cs typeface="Lexend Thin"/>
              <a:sym typeface="Lexend Thin"/>
            </a:endParaRPr>
          </a:p>
        </p:txBody>
      </p:sp>
      <p:sp>
        <p:nvSpPr>
          <p:cNvPr id="312" name="Google Shape;312;p39"/>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343451"/>
                </a:solidFill>
                <a:latin typeface="Calibri"/>
                <a:ea typeface="Calibri"/>
                <a:cs typeface="Calibri"/>
                <a:sym typeface="Calibri"/>
              </a:rPr>
              <a:t>© FEMM</a:t>
            </a:r>
            <a:endParaRPr/>
          </a:p>
        </p:txBody>
      </p:sp>
      <p:sp>
        <p:nvSpPr>
          <p:cNvPr id="313" name="Google Shape;313;p39"/>
          <p:cNvSpPr/>
          <p:nvPr/>
        </p:nvSpPr>
        <p:spPr>
          <a:xfrm>
            <a:off x="5740800" y="3697100"/>
            <a:ext cx="2586600" cy="711000"/>
          </a:xfrm>
          <a:prstGeom prst="wedgeRoundRectCallout">
            <a:avLst>
              <a:gd name="adj1" fmla="val -56871"/>
              <a:gd name="adj2" fmla="val 23615"/>
              <a:gd name="adj3" fmla="val 0"/>
            </a:avLst>
          </a:prstGeom>
          <a:solidFill>
            <a:srgbClr val="C9DAF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a:solidFill>
                  <a:srgbClr val="1C4587"/>
                </a:solidFill>
                <a:latin typeface="Comfortaa"/>
                <a:ea typeface="Comfortaa"/>
                <a:cs typeface="Comfortaa"/>
                <a:sym typeface="Comfortaa"/>
              </a:rPr>
              <a:t>Increased muscle mass</a:t>
            </a:r>
            <a:r>
              <a:rPr lang="en" sz="3500" b="1">
                <a:solidFill>
                  <a:srgbClr val="1C4587"/>
                </a:solidFill>
                <a:latin typeface="Comfortaa"/>
                <a:ea typeface="Comfortaa"/>
                <a:cs typeface="Comfortaa"/>
                <a:sym typeface="Comfortaa"/>
              </a:rPr>
              <a:t>💪🏽</a:t>
            </a:r>
            <a:endParaRPr sz="3500" b="1">
              <a:solidFill>
                <a:srgbClr val="1C4587"/>
              </a:solidFill>
              <a:latin typeface="Comfortaa"/>
              <a:ea typeface="Comfortaa"/>
              <a:cs typeface="Comfortaa"/>
              <a:sym typeface="Comfortaa"/>
            </a:endParaRPr>
          </a:p>
        </p:txBody>
      </p:sp>
      <p:sp>
        <p:nvSpPr>
          <p:cNvPr id="314" name="Google Shape;314;p39"/>
          <p:cNvSpPr/>
          <p:nvPr/>
        </p:nvSpPr>
        <p:spPr>
          <a:xfrm>
            <a:off x="431275" y="1679150"/>
            <a:ext cx="2932800" cy="604500"/>
          </a:xfrm>
          <a:prstGeom prst="wedgeRoundRectCallout">
            <a:avLst>
              <a:gd name="adj1" fmla="val 63936"/>
              <a:gd name="adj2" fmla="val -14638"/>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200">
                <a:solidFill>
                  <a:srgbClr val="595959"/>
                </a:solidFill>
                <a:latin typeface="Comfortaa"/>
                <a:ea typeface="Comfortaa"/>
                <a:cs typeface="Comfortaa"/>
                <a:sym typeface="Comfortaa"/>
              </a:rPr>
              <a:t>🧠</a:t>
            </a:r>
            <a:r>
              <a:rPr lang="en" sz="1200">
                <a:solidFill>
                  <a:srgbClr val="595959"/>
                </a:solidFill>
                <a:latin typeface="Comfortaa"/>
                <a:ea typeface="Comfortaa"/>
                <a:cs typeface="Comfortaa"/>
                <a:sym typeface="Comfortaa"/>
              </a:rPr>
              <a:t>improved mood and focus </a:t>
            </a:r>
            <a:endParaRPr sz="1200">
              <a:solidFill>
                <a:srgbClr val="595959"/>
              </a:solidFill>
              <a:latin typeface="Comfortaa"/>
              <a:ea typeface="Comfortaa"/>
              <a:cs typeface="Comfortaa"/>
              <a:sym typeface="Comfortaa"/>
            </a:endParaRPr>
          </a:p>
        </p:txBody>
      </p:sp>
      <p:sp>
        <p:nvSpPr>
          <p:cNvPr id="315" name="Google Shape;315;p39"/>
          <p:cNvSpPr/>
          <p:nvPr/>
        </p:nvSpPr>
        <p:spPr>
          <a:xfrm>
            <a:off x="5547600" y="1492775"/>
            <a:ext cx="2779800" cy="846600"/>
          </a:xfrm>
          <a:prstGeom prst="wedgeRoundRectCallout">
            <a:avLst>
              <a:gd name="adj1" fmla="val -80476"/>
              <a:gd name="adj2" fmla="val -22193"/>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700" b="1">
                <a:solidFill>
                  <a:srgbClr val="1C4587"/>
                </a:solidFill>
                <a:latin typeface="Comfortaa"/>
                <a:ea typeface="Comfortaa"/>
                <a:cs typeface="Comfortaa"/>
                <a:sym typeface="Comfortaa"/>
              </a:rPr>
              <a:t>🩵</a:t>
            </a:r>
            <a:r>
              <a:rPr lang="en" sz="1200">
                <a:solidFill>
                  <a:srgbClr val="595959"/>
                </a:solidFill>
                <a:latin typeface="Comfortaa"/>
                <a:ea typeface="Comfortaa"/>
                <a:cs typeface="Comfortaa"/>
                <a:sym typeface="Comfortaa"/>
              </a:rPr>
              <a:t>you feel more sensitive and self-conscious</a:t>
            </a:r>
            <a:endParaRPr sz="3500" b="1">
              <a:solidFill>
                <a:srgbClr val="1C4587"/>
              </a:solidFill>
              <a:latin typeface="Comfortaa"/>
              <a:ea typeface="Comfortaa"/>
              <a:cs typeface="Comfortaa"/>
              <a:sym typeface="Comfortaa"/>
            </a:endParaRPr>
          </a:p>
        </p:txBody>
      </p:sp>
      <p:sp>
        <p:nvSpPr>
          <p:cNvPr id="316" name="Google Shape;316;p39"/>
          <p:cNvSpPr/>
          <p:nvPr/>
        </p:nvSpPr>
        <p:spPr>
          <a:xfrm>
            <a:off x="1105175" y="3985875"/>
            <a:ext cx="1781400" cy="846600"/>
          </a:xfrm>
          <a:prstGeom prst="wedgeRoundRectCallout">
            <a:avLst>
              <a:gd name="adj1" fmla="val 66935"/>
              <a:gd name="adj2" fmla="val -20095"/>
              <a:gd name="adj3" fmla="val 0"/>
            </a:avLst>
          </a:prstGeom>
          <a:solidFill>
            <a:srgbClr val="C9DAF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a:solidFill>
                  <a:srgbClr val="1C4587"/>
                </a:solidFill>
                <a:latin typeface="Comfortaa"/>
                <a:ea typeface="Comfortaa"/>
                <a:cs typeface="Comfortaa"/>
                <a:sym typeface="Comfortaa"/>
              </a:rPr>
              <a:t> 🦴</a:t>
            </a:r>
            <a:r>
              <a:rPr lang="en" sz="1200" b="1">
                <a:solidFill>
                  <a:srgbClr val="1C4587"/>
                </a:solidFill>
                <a:latin typeface="Comfortaa"/>
                <a:ea typeface="Comfortaa"/>
                <a:cs typeface="Comfortaa"/>
                <a:sym typeface="Comfortaa"/>
              </a:rPr>
              <a:t>increased bone density!</a:t>
            </a:r>
            <a:endParaRPr sz="1200" b="1">
              <a:solidFill>
                <a:srgbClr val="1C4587"/>
              </a:solidFill>
              <a:latin typeface="Comfortaa"/>
              <a:ea typeface="Comfortaa"/>
              <a:cs typeface="Comfortaa"/>
              <a:sym typeface="Comfortaa"/>
            </a:endParaRPr>
          </a:p>
        </p:txBody>
      </p:sp>
      <p:sp>
        <p:nvSpPr>
          <p:cNvPr id="317" name="Google Shape;317;p39"/>
          <p:cNvSpPr/>
          <p:nvPr/>
        </p:nvSpPr>
        <p:spPr>
          <a:xfrm>
            <a:off x="0" y="447800"/>
            <a:ext cx="9144000" cy="7110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18" name="Google Shape;318;p39"/>
          <p:cNvSpPr txBox="1"/>
          <p:nvPr/>
        </p:nvSpPr>
        <p:spPr>
          <a:xfrm>
            <a:off x="183625" y="545550"/>
            <a:ext cx="65370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lt1"/>
                </a:solidFill>
                <a:latin typeface="Lexend Thin"/>
                <a:ea typeface="Lexend Thin"/>
                <a:cs typeface="Lexend Thin"/>
                <a:sym typeface="Lexend Thin"/>
              </a:rPr>
              <a:t>You body and testosterone </a:t>
            </a:r>
            <a:endParaRPr sz="3000">
              <a:solidFill>
                <a:schemeClr val="lt1"/>
              </a:solidFill>
              <a:latin typeface="Lexend Thin"/>
              <a:ea typeface="Lexend Thin"/>
              <a:cs typeface="Lexend Thin"/>
              <a:sym typeface="Lexend Thin"/>
            </a:endParaRPr>
          </a:p>
        </p:txBody>
      </p:sp>
      <p:sp>
        <p:nvSpPr>
          <p:cNvPr id="319" name="Google Shape;319;p39"/>
          <p:cNvSpPr/>
          <p:nvPr/>
        </p:nvSpPr>
        <p:spPr>
          <a:xfrm>
            <a:off x="5672700" y="2560600"/>
            <a:ext cx="2201700" cy="765000"/>
          </a:xfrm>
          <a:prstGeom prst="wedgeRoundRectCallout">
            <a:avLst>
              <a:gd name="adj1" fmla="val -64345"/>
              <a:gd name="adj2" fmla="val -20622"/>
              <a:gd name="adj3" fmla="val 0"/>
            </a:avLst>
          </a:prstGeom>
          <a:solidFill>
            <a:srgbClr val="C9DAF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a:solidFill>
                  <a:srgbClr val="1C4587"/>
                </a:solidFill>
                <a:latin typeface="Comfortaa"/>
                <a:ea typeface="Comfortaa"/>
                <a:cs typeface="Comfortaa"/>
                <a:sym typeface="Comfortaa"/>
              </a:rPr>
              <a:t>you find you need to sleep more. </a:t>
            </a:r>
            <a:r>
              <a:rPr lang="en" sz="2400">
                <a:solidFill>
                  <a:srgbClr val="595959"/>
                </a:solidFill>
                <a:latin typeface="Comfortaa"/>
                <a:ea typeface="Comfortaa"/>
                <a:cs typeface="Comfortaa"/>
                <a:sym typeface="Comfortaa"/>
              </a:rPr>
              <a:t>😴</a:t>
            </a:r>
            <a:endParaRPr sz="4700" b="1">
              <a:solidFill>
                <a:srgbClr val="1C4587"/>
              </a:solidFill>
              <a:latin typeface="Comfortaa"/>
              <a:ea typeface="Comfortaa"/>
              <a:cs typeface="Comfortaa"/>
              <a:sym typeface="Comfortaa"/>
            </a:endParaRPr>
          </a:p>
        </p:txBody>
      </p:sp>
      <p:sp>
        <p:nvSpPr>
          <p:cNvPr id="320" name="Google Shape;320;p39"/>
          <p:cNvSpPr/>
          <p:nvPr/>
        </p:nvSpPr>
        <p:spPr>
          <a:xfrm>
            <a:off x="715550" y="2855475"/>
            <a:ext cx="2201700" cy="901800"/>
          </a:xfrm>
          <a:prstGeom prst="wedgeRoundRectCallout">
            <a:avLst>
              <a:gd name="adj1" fmla="val 59359"/>
              <a:gd name="adj2" fmla="val 23523"/>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rgbClr val="595959"/>
                </a:solidFill>
                <a:latin typeface="Comfortaa"/>
                <a:ea typeface="Comfortaa"/>
                <a:cs typeface="Comfortaa"/>
                <a:sym typeface="Comfortaa"/>
              </a:rPr>
              <a:t>😡😰</a:t>
            </a:r>
            <a:r>
              <a:rPr lang="en" sz="1200">
                <a:solidFill>
                  <a:srgbClr val="595959"/>
                </a:solidFill>
                <a:latin typeface="Comfortaa"/>
                <a:ea typeface="Comfortaa"/>
                <a:cs typeface="Comfortaa"/>
                <a:sym typeface="Comfortaa"/>
              </a:rPr>
              <a:t> you get more easily upset or angry and you don’t know why</a:t>
            </a:r>
            <a:endParaRPr sz="1200">
              <a:solidFill>
                <a:srgbClr val="595959"/>
              </a:solidFill>
              <a:latin typeface="Comfortaa"/>
              <a:ea typeface="Comfortaa"/>
              <a:cs typeface="Comfortaa"/>
              <a:sym typeface="Comforta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40"/>
          <p:cNvSpPr/>
          <p:nvPr/>
        </p:nvSpPr>
        <p:spPr>
          <a:xfrm>
            <a:off x="0" y="509475"/>
            <a:ext cx="9144000" cy="6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27" name="Google Shape;327;p40"/>
          <p:cNvSpPr txBox="1"/>
          <p:nvPr/>
        </p:nvSpPr>
        <p:spPr>
          <a:xfrm>
            <a:off x="226177" y="559875"/>
            <a:ext cx="60246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 sz="2900" i="0" u="none" strike="noStrike" cap="none">
                <a:solidFill>
                  <a:srgbClr val="FFFFFF"/>
                </a:solidFill>
                <a:latin typeface="Lexend Thin"/>
                <a:ea typeface="Lexend Thin"/>
                <a:cs typeface="Lexend Thin"/>
                <a:sym typeface="Lexend Thin"/>
              </a:rPr>
              <a:t>Testosterone </a:t>
            </a:r>
            <a:r>
              <a:rPr lang="en" sz="2900">
                <a:solidFill>
                  <a:srgbClr val="FFFFFF"/>
                </a:solidFill>
                <a:latin typeface="Lexend Thin"/>
                <a:ea typeface="Lexend Thin"/>
                <a:cs typeface="Lexend Thin"/>
                <a:sym typeface="Lexend Thin"/>
              </a:rPr>
              <a:t>&amp;</a:t>
            </a:r>
            <a:r>
              <a:rPr lang="en" sz="2900" i="0" u="none" strike="noStrike" cap="none">
                <a:solidFill>
                  <a:srgbClr val="FFFFFF"/>
                </a:solidFill>
                <a:latin typeface="Lexend Thin"/>
                <a:ea typeface="Lexend Thin"/>
                <a:cs typeface="Lexend Thin"/>
                <a:sym typeface="Lexend Thin"/>
              </a:rPr>
              <a:t> your growth</a:t>
            </a:r>
            <a:endParaRPr sz="2900" i="0" u="none" strike="noStrike" cap="none">
              <a:solidFill>
                <a:srgbClr val="FFFFFF"/>
              </a:solidFill>
              <a:latin typeface="Lexend Thin"/>
              <a:ea typeface="Lexend Thin"/>
              <a:cs typeface="Lexend Thin"/>
              <a:sym typeface="Lexend Thin"/>
            </a:endParaRPr>
          </a:p>
        </p:txBody>
      </p:sp>
      <p:sp>
        <p:nvSpPr>
          <p:cNvPr id="328" name="Google Shape;328;p40"/>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343451"/>
                </a:solidFill>
                <a:latin typeface="Calibri"/>
                <a:ea typeface="Calibri"/>
                <a:cs typeface="Calibri"/>
                <a:sym typeface="Calibri"/>
              </a:rPr>
              <a:t>© FEMM</a:t>
            </a:r>
            <a:endParaRPr/>
          </a:p>
        </p:txBody>
      </p:sp>
      <p:sp>
        <p:nvSpPr>
          <p:cNvPr id="329" name="Google Shape;329;p40"/>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graphicFrame>
        <p:nvGraphicFramePr>
          <p:cNvPr id="330" name="Google Shape;330;p40"/>
          <p:cNvGraphicFramePr/>
          <p:nvPr/>
        </p:nvGraphicFramePr>
        <p:xfrm>
          <a:off x="940251" y="1982175"/>
          <a:ext cx="7182300" cy="3308780"/>
        </p:xfrm>
        <a:graphic>
          <a:graphicData uri="http://schemas.openxmlformats.org/drawingml/2006/table">
            <a:tbl>
              <a:tblPr>
                <a:noFill/>
                <a:tableStyleId>{3AE3A111-2564-4205-97EB-EDDC8088DFC6}</a:tableStyleId>
              </a:tblPr>
              <a:tblGrid>
                <a:gridCol w="2987600">
                  <a:extLst>
                    <a:ext uri="{9D8B030D-6E8A-4147-A177-3AD203B41FA5}">
                      <a16:colId xmlns:a16="http://schemas.microsoft.com/office/drawing/2014/main" val="20000"/>
                    </a:ext>
                  </a:extLst>
                </a:gridCol>
                <a:gridCol w="4194700">
                  <a:extLst>
                    <a:ext uri="{9D8B030D-6E8A-4147-A177-3AD203B41FA5}">
                      <a16:colId xmlns:a16="http://schemas.microsoft.com/office/drawing/2014/main" val="20001"/>
                    </a:ext>
                  </a:extLst>
                </a:gridCol>
              </a:tblGrid>
              <a:tr h="427150">
                <a:tc>
                  <a:txBody>
                    <a:bodyPr/>
                    <a:lstStyle/>
                    <a:p>
                      <a:pPr marL="0" marR="0" lvl="0" indent="0" algn="ctr" rtl="0">
                        <a:lnSpc>
                          <a:spcPct val="100000"/>
                        </a:lnSpc>
                        <a:spcBef>
                          <a:spcPts val="0"/>
                        </a:spcBef>
                        <a:spcAft>
                          <a:spcPts val="0"/>
                        </a:spcAft>
                        <a:buClr>
                          <a:srgbClr val="000000"/>
                        </a:buClr>
                        <a:buSzPts val="2000"/>
                        <a:buFont typeface="Calibri"/>
                        <a:buNone/>
                      </a:pPr>
                      <a:endParaRPr sz="2000" b="1" i="0" u="none" strike="noStrike" cap="none">
                        <a:solidFill>
                          <a:srgbClr val="404040"/>
                        </a:solidFill>
                        <a:latin typeface="Arial"/>
                        <a:ea typeface="Arial"/>
                        <a:cs typeface="Arial"/>
                        <a:sym typeface="Arial"/>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95959"/>
                        </a:buClr>
                        <a:buSzPts val="2000"/>
                        <a:buFont typeface="Arial"/>
                        <a:buNone/>
                      </a:pPr>
                      <a:r>
                        <a:rPr lang="en" sz="2000" b="1">
                          <a:solidFill>
                            <a:srgbClr val="595959"/>
                          </a:solidFill>
                        </a:rPr>
                        <a:t>testosterone</a:t>
                      </a:r>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 sz="1800" b="1">
                          <a:solidFill>
                            <a:srgbClr val="595959"/>
                          </a:solidFill>
                          <a:latin typeface="Calibri"/>
                          <a:ea typeface="Calibri"/>
                          <a:cs typeface="Calibri"/>
                          <a:sym typeface="Calibri"/>
                        </a:rPr>
                        <a:t>brain cells</a:t>
                      </a:r>
                      <a:endParaRPr sz="18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 sz="1600">
                          <a:solidFill>
                            <a:srgbClr val="595959"/>
                          </a:solidFill>
                          <a:latin typeface="Calibri"/>
                          <a:ea typeface="Calibri"/>
                          <a:cs typeface="Calibri"/>
                          <a:sym typeface="Calibri"/>
                        </a:rPr>
                        <a:t>increases ability to learn  </a:t>
                      </a:r>
                      <a:endParaRPr sz="16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extLst>
                  <a:ext uri="{0D108BD9-81ED-4DB2-BD59-A6C34878D82A}">
                    <a16:rowId xmlns:a16="http://schemas.microsoft.com/office/drawing/2014/main" val="10001"/>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 sz="1800" b="1">
                          <a:solidFill>
                            <a:srgbClr val="595959"/>
                          </a:solidFill>
                          <a:latin typeface="Calibri"/>
                          <a:ea typeface="Calibri"/>
                          <a:cs typeface="Calibri"/>
                          <a:sym typeface="Calibri"/>
                        </a:rPr>
                        <a:t>bones</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 sz="1600">
                          <a:solidFill>
                            <a:srgbClr val="595959"/>
                          </a:solidFill>
                          <a:latin typeface="Calibri"/>
                          <a:ea typeface="Calibri"/>
                          <a:cs typeface="Calibri"/>
                          <a:sym typeface="Calibri"/>
                        </a:rPr>
                        <a:t>bone formation &amp; density</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2"/>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 sz="1800" b="1">
                          <a:solidFill>
                            <a:srgbClr val="595959"/>
                          </a:solidFill>
                          <a:latin typeface="Calibri"/>
                          <a:ea typeface="Calibri"/>
                          <a:cs typeface="Calibri"/>
                          <a:sym typeface="Calibri"/>
                        </a:rPr>
                        <a:t>muscle mass</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 sz="1600">
                          <a:solidFill>
                            <a:srgbClr val="595959"/>
                          </a:solidFill>
                          <a:latin typeface="Calibri"/>
                          <a:ea typeface="Calibri"/>
                          <a:cs typeface="Calibri"/>
                          <a:sym typeface="Calibri"/>
                        </a:rPr>
                        <a:t>builds </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extLst>
                  <a:ext uri="{0D108BD9-81ED-4DB2-BD59-A6C34878D82A}">
                    <a16:rowId xmlns:a16="http://schemas.microsoft.com/office/drawing/2014/main" val="10003"/>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 sz="1800" b="1">
                          <a:solidFill>
                            <a:srgbClr val="595959"/>
                          </a:solidFill>
                          <a:latin typeface="Calibri"/>
                          <a:ea typeface="Calibri"/>
                          <a:cs typeface="Calibri"/>
                          <a:sym typeface="Calibri"/>
                        </a:rPr>
                        <a:t>hair growth</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 sz="1600">
                          <a:solidFill>
                            <a:srgbClr val="595959"/>
                          </a:solidFill>
                          <a:latin typeface="Calibri"/>
                          <a:ea typeface="Calibri"/>
                          <a:cs typeface="Calibri"/>
                          <a:sym typeface="Calibri"/>
                        </a:rPr>
                        <a:t>promotes</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4"/>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 sz="1800" b="1">
                          <a:solidFill>
                            <a:srgbClr val="595959"/>
                          </a:solidFill>
                          <a:latin typeface="Calibri"/>
                          <a:ea typeface="Calibri"/>
                          <a:cs typeface="Calibri"/>
                          <a:sym typeface="Calibri"/>
                        </a:rPr>
                        <a:t>fat metabolism</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 sz="1600">
                          <a:solidFill>
                            <a:srgbClr val="595959"/>
                          </a:solidFill>
                          <a:latin typeface="Calibri"/>
                          <a:ea typeface="Calibri"/>
                          <a:cs typeface="Calibri"/>
                          <a:sym typeface="Calibri"/>
                        </a:rPr>
                        <a:t>helps promote fat burning</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extLst>
                  <a:ext uri="{0D108BD9-81ED-4DB2-BD59-A6C34878D82A}">
                    <a16:rowId xmlns:a16="http://schemas.microsoft.com/office/drawing/2014/main" val="10005"/>
                  </a:ext>
                </a:extLst>
              </a:tr>
              <a:tr h="383775">
                <a:tc>
                  <a:txBody>
                    <a:bodyPr/>
                    <a:lstStyle/>
                    <a:p>
                      <a:pPr marL="0" marR="0" lvl="0" indent="0" algn="ctr" rtl="0">
                        <a:lnSpc>
                          <a:spcPct val="100000"/>
                        </a:lnSpc>
                        <a:spcBef>
                          <a:spcPts val="0"/>
                        </a:spcBef>
                        <a:spcAft>
                          <a:spcPts val="0"/>
                        </a:spcAft>
                        <a:buClr>
                          <a:srgbClr val="000000"/>
                        </a:buClr>
                        <a:buSzPts val="1800"/>
                        <a:buFont typeface="Calibri"/>
                        <a:buNone/>
                      </a:pPr>
                      <a:r>
                        <a:rPr lang="en" sz="1800" b="1">
                          <a:solidFill>
                            <a:srgbClr val="595959"/>
                          </a:solidFill>
                          <a:latin typeface="Calibri"/>
                          <a:ea typeface="Calibri"/>
                          <a:cs typeface="Calibri"/>
                          <a:sym typeface="Calibri"/>
                        </a:rPr>
                        <a:t>blood sugar</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000000"/>
                        </a:buClr>
                        <a:buSzPts val="1600"/>
                        <a:buFont typeface="Calibri"/>
                        <a:buNone/>
                      </a:pPr>
                      <a:r>
                        <a:rPr lang="en" sz="1600">
                          <a:solidFill>
                            <a:srgbClr val="595959"/>
                          </a:solidFill>
                          <a:latin typeface="Calibri"/>
                          <a:ea typeface="Calibri"/>
                          <a:cs typeface="Calibri"/>
                          <a:sym typeface="Calibri"/>
                        </a:rPr>
                        <a:t>helps keep at healthy level</a:t>
                      </a:r>
                      <a:endParaRPr sz="1600"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6"/>
                  </a:ext>
                </a:extLst>
              </a:tr>
              <a:tr h="472075">
                <a:tc>
                  <a:txBody>
                    <a:bodyPr/>
                    <a:lstStyle/>
                    <a:p>
                      <a:pPr marL="0" marR="0" lvl="0" indent="0" algn="ctr" rtl="0">
                        <a:lnSpc>
                          <a:spcPct val="100000"/>
                        </a:lnSpc>
                        <a:spcBef>
                          <a:spcPts val="0"/>
                        </a:spcBef>
                        <a:spcAft>
                          <a:spcPts val="0"/>
                        </a:spcAft>
                        <a:buClr>
                          <a:srgbClr val="595959"/>
                        </a:buClr>
                        <a:buSzPts val="1800"/>
                        <a:buFont typeface="Calibri"/>
                        <a:buNone/>
                      </a:pPr>
                      <a:r>
                        <a:rPr lang="en" sz="1800" b="1">
                          <a:solidFill>
                            <a:srgbClr val="595959"/>
                          </a:solidFill>
                          <a:latin typeface="Calibri"/>
                          <a:ea typeface="Calibri"/>
                          <a:cs typeface="Calibri"/>
                          <a:sym typeface="Calibri"/>
                        </a:rPr>
                        <a:t>well-being</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 sz="1600">
                          <a:solidFill>
                            <a:srgbClr val="595959"/>
                          </a:solidFill>
                          <a:latin typeface="Calibri"/>
                          <a:ea typeface="Calibri"/>
                          <a:cs typeface="Calibri"/>
                          <a:sym typeface="Calibri"/>
                        </a:rPr>
                        <a:t>normal levels promote confidence and motivation</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extLst>
                  <a:ext uri="{0D108BD9-81ED-4DB2-BD59-A6C34878D82A}">
                    <a16:rowId xmlns:a16="http://schemas.microsoft.com/office/drawing/2014/main" val="10007"/>
                  </a:ext>
                </a:extLst>
              </a:tr>
            </a:tbl>
          </a:graphicData>
        </a:graphic>
      </p:graphicFrame>
      <p:sp>
        <p:nvSpPr>
          <p:cNvPr id="331" name="Google Shape;331;p40"/>
          <p:cNvSpPr/>
          <p:nvPr/>
        </p:nvSpPr>
        <p:spPr>
          <a:xfrm>
            <a:off x="0" y="505525"/>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32" name="Google Shape;332;p40"/>
          <p:cNvSpPr txBox="1"/>
          <p:nvPr/>
        </p:nvSpPr>
        <p:spPr>
          <a:xfrm>
            <a:off x="146750" y="545575"/>
            <a:ext cx="65370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lt1"/>
                </a:solidFill>
                <a:latin typeface="Lexend Thin"/>
                <a:ea typeface="Lexend Thin"/>
                <a:cs typeface="Lexend Thin"/>
                <a:sym typeface="Lexend Thin"/>
              </a:rPr>
              <a:t>You body and testosterone </a:t>
            </a:r>
            <a:endParaRPr sz="3000">
              <a:solidFill>
                <a:schemeClr val="lt1"/>
              </a:solidFill>
              <a:latin typeface="Lexend Thin"/>
              <a:ea typeface="Lexend Thin"/>
              <a:cs typeface="Lexend Thin"/>
              <a:sym typeface="Lexend Thin"/>
            </a:endParaRPr>
          </a:p>
        </p:txBody>
      </p:sp>
      <p:sp>
        <p:nvSpPr>
          <p:cNvPr id="333" name="Google Shape;333;p40"/>
          <p:cNvSpPr txBox="1"/>
          <p:nvPr/>
        </p:nvSpPr>
        <p:spPr>
          <a:xfrm>
            <a:off x="1257563" y="1401950"/>
            <a:ext cx="961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900"/>
          </a:p>
        </p:txBody>
      </p:sp>
      <p:sp>
        <p:nvSpPr>
          <p:cNvPr id="334" name="Google Shape;334;p40"/>
          <p:cNvSpPr/>
          <p:nvPr/>
        </p:nvSpPr>
        <p:spPr>
          <a:xfrm>
            <a:off x="741900" y="1746513"/>
            <a:ext cx="7660200" cy="4070700"/>
          </a:xfrm>
          <a:prstGeom prst="roundRect">
            <a:avLst>
              <a:gd name="adj" fmla="val 16667"/>
            </a:avLst>
          </a:prstGeom>
          <a:noFill/>
          <a:ln w="76200" cap="flat" cmpd="sng">
            <a:solidFill>
              <a:srgbClr val="81B9FF"/>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41"/>
          <p:cNvSpPr/>
          <p:nvPr/>
        </p:nvSpPr>
        <p:spPr>
          <a:xfrm>
            <a:off x="3867950" y="1349875"/>
            <a:ext cx="4690200" cy="1685700"/>
          </a:xfrm>
          <a:prstGeom prst="wedgeRoundRectCallout">
            <a:avLst>
              <a:gd name="adj1" fmla="val -20460"/>
              <a:gd name="adj2" fmla="val 61593"/>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900" b="1">
              <a:solidFill>
                <a:srgbClr val="1C4587"/>
              </a:solidFill>
              <a:latin typeface="Comfortaa"/>
              <a:ea typeface="Comfortaa"/>
              <a:cs typeface="Comfortaa"/>
              <a:sym typeface="Comfortaa"/>
            </a:endParaRPr>
          </a:p>
        </p:txBody>
      </p:sp>
      <p:sp>
        <p:nvSpPr>
          <p:cNvPr id="341" name="Google Shape;341;p41"/>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42" name="Google Shape;342;p41"/>
          <p:cNvSpPr txBox="1">
            <a:spLocks noGrp="1"/>
          </p:cNvSpPr>
          <p:nvPr>
            <p:ph type="body" idx="1"/>
          </p:nvPr>
        </p:nvSpPr>
        <p:spPr>
          <a:xfrm>
            <a:off x="3997825" y="1087175"/>
            <a:ext cx="4484100" cy="1612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480"/>
              </a:spcBef>
              <a:spcAft>
                <a:spcPts val="0"/>
              </a:spcAft>
              <a:buClr>
                <a:srgbClr val="595959"/>
              </a:buClr>
              <a:buSzPts val="600"/>
              <a:buFont typeface="Arial"/>
              <a:buNone/>
            </a:pPr>
            <a:endParaRPr sz="2600" i="0" u="none" strike="noStrike" cap="none">
              <a:solidFill>
                <a:srgbClr val="666666"/>
              </a:solidFill>
              <a:latin typeface="Lexend ExtraLight"/>
              <a:ea typeface="Lexend ExtraLight"/>
              <a:cs typeface="Lexend ExtraLight"/>
              <a:sym typeface="Lexend ExtraLight"/>
            </a:endParaRPr>
          </a:p>
          <a:p>
            <a:pPr marL="0" marR="0" lvl="0" indent="0" algn="l" rtl="0">
              <a:spcBef>
                <a:spcPts val="480"/>
              </a:spcBef>
              <a:spcAft>
                <a:spcPts val="0"/>
              </a:spcAft>
              <a:buClr>
                <a:srgbClr val="595959"/>
              </a:buClr>
              <a:buSzPts val="600"/>
              <a:buFont typeface="Arial"/>
              <a:buNone/>
            </a:pPr>
            <a:r>
              <a:rPr lang="en" sz="1600">
                <a:solidFill>
                  <a:schemeClr val="dk2"/>
                </a:solidFill>
                <a:latin typeface="Lexend Medium"/>
                <a:ea typeface="Lexend Medium"/>
                <a:cs typeface="Lexend Medium"/>
                <a:sym typeface="Lexend Medium"/>
              </a:rPr>
              <a:t>Changing hormone levels can make you feel a WHOLE LOT of things at once! </a:t>
            </a:r>
            <a:br>
              <a:rPr lang="en" sz="1600">
                <a:solidFill>
                  <a:schemeClr val="dk2"/>
                </a:solidFill>
                <a:latin typeface="Lexend ExtraLight"/>
                <a:ea typeface="Lexend ExtraLight"/>
                <a:cs typeface="Lexend ExtraLight"/>
                <a:sym typeface="Lexend ExtraLight"/>
              </a:rPr>
            </a:br>
            <a:r>
              <a:rPr lang="en" sz="1400">
                <a:solidFill>
                  <a:schemeClr val="dk2"/>
                </a:solidFill>
                <a:latin typeface="Lexend ExtraLight"/>
                <a:ea typeface="Lexend ExtraLight"/>
                <a:cs typeface="Lexend ExtraLight"/>
                <a:sym typeface="Lexend ExtraLight"/>
              </a:rPr>
              <a:t>You have all this energy, but suddenly you’re angry and upset. You feel sensitive and insecure, but also want to show off... </a:t>
            </a:r>
            <a:br>
              <a:rPr lang="en" sz="1400">
                <a:solidFill>
                  <a:schemeClr val="dk2"/>
                </a:solidFill>
                <a:latin typeface="Lexend ExtraLight"/>
                <a:ea typeface="Lexend ExtraLight"/>
                <a:cs typeface="Lexend ExtraLight"/>
                <a:sym typeface="Lexend ExtraLight"/>
              </a:rPr>
            </a:br>
            <a:br>
              <a:rPr lang="en" sz="1400">
                <a:solidFill>
                  <a:schemeClr val="dk2"/>
                </a:solidFill>
                <a:latin typeface="Lexend ExtraLight"/>
                <a:ea typeface="Lexend ExtraLight"/>
                <a:cs typeface="Lexend ExtraLight"/>
                <a:sym typeface="Lexend ExtraLight"/>
              </a:rPr>
            </a:br>
            <a:endParaRPr sz="1800" i="0" u="none" strike="noStrike" cap="none">
              <a:solidFill>
                <a:schemeClr val="dk2"/>
              </a:solidFill>
              <a:latin typeface="Lexend ExtraLight"/>
              <a:ea typeface="Lexend ExtraLight"/>
              <a:cs typeface="Lexend ExtraLight"/>
              <a:sym typeface="Lexend ExtraLight"/>
            </a:endParaRPr>
          </a:p>
        </p:txBody>
      </p:sp>
      <p:sp>
        <p:nvSpPr>
          <p:cNvPr id="343" name="Google Shape;343;p41"/>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343451"/>
                </a:solidFill>
                <a:latin typeface="Calibri"/>
                <a:ea typeface="Calibri"/>
                <a:cs typeface="Calibri"/>
                <a:sym typeface="Calibri"/>
              </a:rPr>
              <a:t>© FEMM</a:t>
            </a:r>
            <a:endParaRPr/>
          </a:p>
        </p:txBody>
      </p:sp>
      <p:sp>
        <p:nvSpPr>
          <p:cNvPr id="344" name="Google Shape;344;p41"/>
          <p:cNvSpPr txBox="1"/>
          <p:nvPr/>
        </p:nvSpPr>
        <p:spPr>
          <a:xfrm>
            <a:off x="146753" y="583975"/>
            <a:ext cx="63585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 sz="3000">
                <a:solidFill>
                  <a:srgbClr val="FFFFFF"/>
                </a:solidFill>
                <a:latin typeface="Lexend Thin"/>
                <a:ea typeface="Lexend Thin"/>
                <a:cs typeface="Lexend Thin"/>
                <a:sym typeface="Lexend Thin"/>
              </a:rPr>
              <a:t>Your mood and testosterone</a:t>
            </a:r>
            <a:endParaRPr sz="3000" i="0" u="none" strike="noStrike" cap="none">
              <a:solidFill>
                <a:srgbClr val="FFFFFF"/>
              </a:solidFill>
              <a:latin typeface="Lexend Thin"/>
              <a:ea typeface="Lexend Thin"/>
              <a:cs typeface="Lexend Thin"/>
              <a:sym typeface="Lexend Thin"/>
            </a:endParaRPr>
          </a:p>
        </p:txBody>
      </p:sp>
      <p:pic>
        <p:nvPicPr>
          <p:cNvPr id="345" name="Google Shape;345;p41"/>
          <p:cNvPicPr preferRelativeResize="0"/>
          <p:nvPr/>
        </p:nvPicPr>
        <p:blipFill>
          <a:blip r:embed="rId3">
            <a:alphaModFix/>
          </a:blip>
          <a:stretch>
            <a:fillRect/>
          </a:stretch>
        </p:blipFill>
        <p:spPr>
          <a:xfrm>
            <a:off x="1245351" y="1679980"/>
            <a:ext cx="1710725" cy="4760294"/>
          </a:xfrm>
          <a:prstGeom prst="rect">
            <a:avLst/>
          </a:prstGeom>
          <a:noFill/>
          <a:ln>
            <a:noFill/>
          </a:ln>
        </p:spPr>
      </p:pic>
      <p:sp>
        <p:nvSpPr>
          <p:cNvPr id="346" name="Google Shape;346;p41"/>
          <p:cNvSpPr txBox="1"/>
          <p:nvPr/>
        </p:nvSpPr>
        <p:spPr>
          <a:xfrm>
            <a:off x="1298363" y="1247475"/>
            <a:ext cx="961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900"/>
          </a:p>
        </p:txBody>
      </p:sp>
      <p:sp>
        <p:nvSpPr>
          <p:cNvPr id="347" name="Google Shape;347;p41"/>
          <p:cNvSpPr/>
          <p:nvPr/>
        </p:nvSpPr>
        <p:spPr>
          <a:xfrm>
            <a:off x="309200" y="2060375"/>
            <a:ext cx="1098600" cy="639300"/>
          </a:xfrm>
          <a:prstGeom prst="wedgeRoundRectCallout">
            <a:avLst>
              <a:gd name="adj1" fmla="val 71864"/>
              <a:gd name="adj2" fmla="val 13104"/>
              <a:gd name="adj3" fmla="val 0"/>
            </a:avLst>
          </a:prstGeom>
          <a:solidFill>
            <a:srgbClr val="EFEFE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900">
                <a:solidFill>
                  <a:srgbClr val="595959"/>
                </a:solidFill>
                <a:latin typeface="Comfortaa"/>
                <a:ea typeface="Comfortaa"/>
                <a:cs typeface="Comfortaa"/>
                <a:sym typeface="Comfortaa"/>
              </a:rPr>
              <a:t>😡😰</a:t>
            </a:r>
            <a:r>
              <a:rPr lang="en" sz="1200">
                <a:solidFill>
                  <a:srgbClr val="595959"/>
                </a:solidFill>
                <a:latin typeface="Comfortaa"/>
                <a:ea typeface="Comfortaa"/>
                <a:cs typeface="Comfortaa"/>
                <a:sym typeface="Comfortaa"/>
              </a:rPr>
              <a:t> </a:t>
            </a:r>
            <a:endParaRPr sz="1200">
              <a:solidFill>
                <a:srgbClr val="595959"/>
              </a:solidFill>
              <a:latin typeface="Comfortaa"/>
              <a:ea typeface="Comfortaa"/>
              <a:cs typeface="Comfortaa"/>
              <a:sym typeface="Comfortaa"/>
            </a:endParaRPr>
          </a:p>
        </p:txBody>
      </p:sp>
      <p:sp>
        <p:nvSpPr>
          <p:cNvPr id="348" name="Google Shape;348;p41"/>
          <p:cNvSpPr/>
          <p:nvPr/>
        </p:nvSpPr>
        <p:spPr>
          <a:xfrm>
            <a:off x="2784524" y="2146475"/>
            <a:ext cx="703200" cy="639300"/>
          </a:xfrm>
          <a:prstGeom prst="wedgeRoundRectCallout">
            <a:avLst>
              <a:gd name="adj1" fmla="val -80476"/>
              <a:gd name="adj2" fmla="val -22193"/>
              <a:gd name="adj3" fmla="val 0"/>
            </a:avLst>
          </a:prstGeom>
          <a:solidFill>
            <a:srgbClr val="EFEFE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900" b="1">
                <a:solidFill>
                  <a:srgbClr val="1C4587"/>
                </a:solidFill>
                <a:latin typeface="Comfortaa"/>
                <a:ea typeface="Comfortaa"/>
                <a:cs typeface="Comfortaa"/>
                <a:sym typeface="Comfortaa"/>
              </a:rPr>
              <a:t>🩵</a:t>
            </a:r>
            <a:endParaRPr sz="2900" b="1">
              <a:solidFill>
                <a:srgbClr val="1C4587"/>
              </a:solidFill>
              <a:latin typeface="Comfortaa"/>
              <a:ea typeface="Comfortaa"/>
              <a:cs typeface="Comfortaa"/>
              <a:sym typeface="Comfortaa"/>
            </a:endParaRPr>
          </a:p>
        </p:txBody>
      </p:sp>
      <p:sp>
        <p:nvSpPr>
          <p:cNvPr id="349" name="Google Shape;349;p41"/>
          <p:cNvSpPr txBox="1"/>
          <p:nvPr/>
        </p:nvSpPr>
        <p:spPr>
          <a:xfrm>
            <a:off x="3847825" y="4811875"/>
            <a:ext cx="4784100" cy="1477500"/>
          </a:xfrm>
          <a:prstGeom prst="rect">
            <a:avLst/>
          </a:prstGeom>
          <a:noFill/>
          <a:ln>
            <a:noFill/>
          </a:ln>
        </p:spPr>
        <p:txBody>
          <a:bodyPr spcFirstLastPara="1" wrap="square" lIns="91425" tIns="91425" rIns="91425" bIns="91425" anchor="t" anchorCtr="0">
            <a:spAutoFit/>
          </a:bodyPr>
          <a:lstStyle/>
          <a:p>
            <a:pPr marL="0" lvl="0" indent="0" algn="l" rtl="0">
              <a:spcBef>
                <a:spcPts val="480"/>
              </a:spcBef>
              <a:spcAft>
                <a:spcPts val="0"/>
              </a:spcAft>
              <a:buNone/>
            </a:pPr>
            <a:r>
              <a:rPr lang="en" sz="2100" u="sng">
                <a:solidFill>
                  <a:schemeClr val="dk2"/>
                </a:solidFill>
                <a:latin typeface="Annie Use Your Telescope"/>
                <a:ea typeface="Annie Use Your Telescope"/>
                <a:cs typeface="Annie Use Your Telescope"/>
                <a:sym typeface="Annie Use Your Telescope"/>
              </a:rPr>
              <a:t>YOUR JOB</a:t>
            </a:r>
            <a:r>
              <a:rPr lang="en" sz="2100">
                <a:solidFill>
                  <a:schemeClr val="dk2"/>
                </a:solidFill>
                <a:latin typeface="Annie Use Your Telescope"/>
                <a:ea typeface="Annie Use Your Telescope"/>
                <a:cs typeface="Annie Use Your Telescope"/>
                <a:sym typeface="Annie Use Your Telescope"/>
              </a:rPr>
              <a:t> in this process, is to try and make the BEST choices possible, for you and your overall health, as you go through this time of rapid development in puberty.</a:t>
            </a:r>
            <a:endParaRPr sz="2500">
              <a:solidFill>
                <a:schemeClr val="dk2"/>
              </a:solidFill>
              <a:latin typeface="Annie Use Your Telescope"/>
              <a:ea typeface="Annie Use Your Telescope"/>
              <a:cs typeface="Annie Use Your Telescope"/>
              <a:sym typeface="Annie Use Your Telescope"/>
            </a:endParaRPr>
          </a:p>
        </p:txBody>
      </p:sp>
      <p:sp>
        <p:nvSpPr>
          <p:cNvPr id="350" name="Google Shape;350;p41"/>
          <p:cNvSpPr/>
          <p:nvPr/>
        </p:nvSpPr>
        <p:spPr>
          <a:xfrm>
            <a:off x="3894775" y="3375675"/>
            <a:ext cx="4690200" cy="1141200"/>
          </a:xfrm>
          <a:prstGeom prst="wedgeRoundRectCallout">
            <a:avLst>
              <a:gd name="adj1" fmla="val -20887"/>
              <a:gd name="adj2" fmla="val 66671"/>
              <a:gd name="adj3" fmla="val 0"/>
            </a:avLst>
          </a:prstGeom>
          <a:solidFill>
            <a:srgbClr val="C9DAF8"/>
          </a:solidFill>
          <a:ln>
            <a:noFill/>
          </a:ln>
        </p:spPr>
        <p:txBody>
          <a:bodyPr spcFirstLastPara="1" wrap="square" lIns="91425" tIns="91425" rIns="91425" bIns="91425" anchor="ctr" anchorCtr="0">
            <a:noAutofit/>
          </a:bodyPr>
          <a:lstStyle/>
          <a:p>
            <a:pPr marL="0" lvl="0" indent="0" algn="l" rtl="0">
              <a:spcBef>
                <a:spcPts val="480"/>
              </a:spcBef>
              <a:spcAft>
                <a:spcPts val="0"/>
              </a:spcAft>
              <a:buNone/>
            </a:pPr>
            <a:r>
              <a:rPr lang="en" sz="1500">
                <a:solidFill>
                  <a:schemeClr val="dk2"/>
                </a:solidFill>
                <a:latin typeface="Lexend ExtraLight"/>
                <a:ea typeface="Lexend ExtraLight"/>
                <a:cs typeface="Lexend ExtraLight"/>
                <a:sym typeface="Lexend ExtraLight"/>
              </a:rPr>
              <a:t>This is normal. There is a lot of growing and changing going on in your brain and your body! </a:t>
            </a:r>
            <a:endParaRPr sz="3200" b="1">
              <a:solidFill>
                <a:srgbClr val="1C4587"/>
              </a:solidFill>
              <a:latin typeface="Comfortaa"/>
              <a:ea typeface="Comfortaa"/>
              <a:cs typeface="Comfortaa"/>
              <a:sym typeface="Comfortaa"/>
            </a:endParaRPr>
          </a:p>
        </p:txBody>
      </p:sp>
      <p:sp>
        <p:nvSpPr>
          <p:cNvPr id="351" name="Google Shape;351;p41"/>
          <p:cNvSpPr/>
          <p:nvPr/>
        </p:nvSpPr>
        <p:spPr>
          <a:xfrm>
            <a:off x="945350" y="1254088"/>
            <a:ext cx="798600" cy="711000"/>
          </a:xfrm>
          <a:prstGeom prst="wedgeRoundRectCallout">
            <a:avLst>
              <a:gd name="adj1" fmla="val 63936"/>
              <a:gd name="adj2" fmla="val -14638"/>
              <a:gd name="adj3" fmla="val 0"/>
            </a:avLst>
          </a:prstGeom>
          <a:solidFill>
            <a:srgbClr val="EFEFE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3200">
                <a:solidFill>
                  <a:srgbClr val="595959"/>
                </a:solidFill>
                <a:latin typeface="Comfortaa"/>
                <a:ea typeface="Comfortaa"/>
                <a:cs typeface="Comfortaa"/>
                <a:sym typeface="Comfortaa"/>
              </a:rPr>
              <a:t>🧠 </a:t>
            </a:r>
            <a:endParaRPr sz="1200">
              <a:solidFill>
                <a:srgbClr val="595959"/>
              </a:solidFill>
              <a:latin typeface="Comfortaa"/>
              <a:ea typeface="Comfortaa"/>
              <a:cs typeface="Comfortaa"/>
              <a:sym typeface="Comfortaa"/>
            </a:endParaRPr>
          </a:p>
        </p:txBody>
      </p:sp>
      <p:sp>
        <p:nvSpPr>
          <p:cNvPr id="352" name="Google Shape;352;p41"/>
          <p:cNvSpPr/>
          <p:nvPr/>
        </p:nvSpPr>
        <p:spPr>
          <a:xfrm>
            <a:off x="2552138" y="1349875"/>
            <a:ext cx="637500" cy="711000"/>
          </a:xfrm>
          <a:prstGeom prst="wedgeRoundRectCallout">
            <a:avLst>
              <a:gd name="adj1" fmla="val -91492"/>
              <a:gd name="adj2" fmla="val -7648"/>
              <a:gd name="adj3" fmla="val 0"/>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rgbClr val="595959"/>
                </a:solidFill>
                <a:latin typeface="Comfortaa"/>
                <a:ea typeface="Comfortaa"/>
                <a:cs typeface="Comfortaa"/>
                <a:sym typeface="Comfortaa"/>
              </a:rPr>
              <a:t>😴</a:t>
            </a:r>
            <a:endParaRPr sz="4700" b="1">
              <a:solidFill>
                <a:srgbClr val="1C4587"/>
              </a:solidFill>
              <a:latin typeface="Comfortaa"/>
              <a:ea typeface="Comfortaa"/>
              <a:cs typeface="Comfortaa"/>
              <a:sym typeface="Comfortaa"/>
            </a:endParaRPr>
          </a:p>
        </p:txBody>
      </p:sp>
      <p:sp>
        <p:nvSpPr>
          <p:cNvPr id="353" name="Google Shape;353;p41"/>
          <p:cNvSpPr/>
          <p:nvPr/>
        </p:nvSpPr>
        <p:spPr>
          <a:xfrm>
            <a:off x="383000" y="2965175"/>
            <a:ext cx="798600" cy="711000"/>
          </a:xfrm>
          <a:prstGeom prst="wedgeRoundRectCallout">
            <a:avLst>
              <a:gd name="adj1" fmla="val 67471"/>
              <a:gd name="adj2" fmla="val 14859"/>
              <a:gd name="adj3" fmla="val 0"/>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480"/>
              </a:spcBef>
              <a:spcAft>
                <a:spcPts val="0"/>
              </a:spcAft>
              <a:buNone/>
            </a:pPr>
            <a:r>
              <a:rPr lang="en" sz="2700">
                <a:solidFill>
                  <a:schemeClr val="dk2"/>
                </a:solidFill>
                <a:latin typeface="Lexend ExtraLight"/>
                <a:ea typeface="Lexend ExtraLight"/>
                <a:cs typeface="Lexend ExtraLight"/>
                <a:sym typeface="Lexend ExtraLight"/>
              </a:rPr>
              <a:t>💪 </a:t>
            </a:r>
            <a:endParaRPr sz="3500" b="1">
              <a:solidFill>
                <a:srgbClr val="1C4587"/>
              </a:solidFill>
              <a:latin typeface="Comfortaa"/>
              <a:ea typeface="Comfortaa"/>
              <a:cs typeface="Comfortaa"/>
              <a:sym typeface="Comforta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42"/>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60" name="Google Shape;360;p42"/>
          <p:cNvSpPr txBox="1">
            <a:spLocks noGrp="1"/>
          </p:cNvSpPr>
          <p:nvPr>
            <p:ph type="body" idx="1"/>
          </p:nvPr>
        </p:nvSpPr>
        <p:spPr>
          <a:xfrm>
            <a:off x="3849450" y="1726475"/>
            <a:ext cx="4484100" cy="4766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600"/>
              <a:buFont typeface="Arial"/>
              <a:buNone/>
            </a:pPr>
            <a:r>
              <a:rPr lang="en" sz="2600" b="1">
                <a:solidFill>
                  <a:schemeClr val="dk2"/>
                </a:solidFill>
                <a:latin typeface="Lexend"/>
                <a:ea typeface="Lexend"/>
                <a:cs typeface="Lexend"/>
                <a:sym typeface="Lexend"/>
              </a:rPr>
              <a:t>Puberty </a:t>
            </a:r>
            <a:r>
              <a:rPr lang="en" sz="2600">
                <a:solidFill>
                  <a:schemeClr val="dk2"/>
                </a:solidFill>
                <a:latin typeface="Lexend ExtraLight"/>
                <a:ea typeface="Lexend ExtraLight"/>
                <a:cs typeface="Lexend ExtraLight"/>
                <a:sym typeface="Lexend ExtraLight"/>
              </a:rPr>
              <a:t>can start in the brain around the age of 10, but you may not notice changes in your body until later. </a:t>
            </a:r>
            <a:endParaRPr sz="2600">
              <a:solidFill>
                <a:schemeClr val="dk2"/>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Arial"/>
              <a:buNone/>
            </a:pPr>
            <a:endParaRPr sz="2600">
              <a:solidFill>
                <a:schemeClr val="dk2"/>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Arial"/>
              <a:buNone/>
            </a:pPr>
            <a:r>
              <a:rPr lang="en" sz="2200">
                <a:solidFill>
                  <a:schemeClr val="dk2"/>
                </a:solidFill>
                <a:latin typeface="Lexend ExtraLight"/>
                <a:ea typeface="Lexend ExtraLight"/>
                <a:cs typeface="Lexend ExtraLight"/>
                <a:sym typeface="Lexend ExtraLight"/>
              </a:rPr>
              <a:t>Remember that </a:t>
            </a:r>
            <a:r>
              <a:rPr lang="en" sz="2200" b="1">
                <a:solidFill>
                  <a:schemeClr val="dk2"/>
                </a:solidFill>
                <a:latin typeface="Lexend"/>
                <a:ea typeface="Lexend"/>
                <a:cs typeface="Lexend"/>
                <a:sym typeface="Lexend"/>
              </a:rPr>
              <a:t>every boy</a:t>
            </a:r>
            <a:r>
              <a:rPr lang="en" sz="2200">
                <a:solidFill>
                  <a:schemeClr val="dk2"/>
                </a:solidFill>
                <a:latin typeface="Lexend ExtraLight"/>
                <a:ea typeface="Lexend ExtraLight"/>
                <a:cs typeface="Lexend ExtraLight"/>
                <a:sym typeface="Lexend ExtraLight"/>
              </a:rPr>
              <a:t> develops at a different rate.</a:t>
            </a:r>
            <a:endParaRPr sz="2200">
              <a:solidFill>
                <a:schemeClr val="dk2"/>
              </a:solidFill>
              <a:latin typeface="Lexend ExtraLight"/>
              <a:ea typeface="Lexend ExtraLight"/>
              <a:cs typeface="Lexend ExtraLight"/>
              <a:sym typeface="Lexend ExtraLight"/>
            </a:endParaRPr>
          </a:p>
          <a:p>
            <a:pPr marL="0" marR="0" lvl="0" indent="0" algn="l" rtl="0">
              <a:spcBef>
                <a:spcPts val="480"/>
              </a:spcBef>
              <a:spcAft>
                <a:spcPts val="0"/>
              </a:spcAft>
              <a:buClr>
                <a:srgbClr val="595959"/>
              </a:buClr>
              <a:buSzPts val="600"/>
              <a:buFont typeface="Arial"/>
              <a:buNone/>
            </a:pPr>
            <a:endParaRPr sz="2200" i="1" u="none" strike="noStrike" cap="none">
              <a:solidFill>
                <a:schemeClr val="dk2"/>
              </a:solidFill>
              <a:latin typeface="Lexend ExtraLight"/>
              <a:ea typeface="Lexend ExtraLight"/>
              <a:cs typeface="Lexend ExtraLight"/>
              <a:sym typeface="Lexend ExtraLight"/>
            </a:endParaRPr>
          </a:p>
          <a:p>
            <a:pPr marL="742950" marR="0" lvl="1" indent="-285750" algn="l" rtl="0">
              <a:lnSpc>
                <a:spcPct val="100000"/>
              </a:lnSpc>
              <a:spcBef>
                <a:spcPts val="480"/>
              </a:spcBef>
              <a:spcAft>
                <a:spcPts val="0"/>
              </a:spcAft>
              <a:buClr>
                <a:srgbClr val="595959"/>
              </a:buClr>
              <a:buSzPts val="600"/>
              <a:buFont typeface="Arial"/>
              <a:buNone/>
            </a:pPr>
            <a:endParaRPr sz="2200" i="0" u="none" strike="noStrike" cap="none">
              <a:solidFill>
                <a:schemeClr val="dk2"/>
              </a:solidFill>
              <a:latin typeface="Lexend ExtraLight"/>
              <a:ea typeface="Lexend ExtraLight"/>
              <a:cs typeface="Lexend ExtraLight"/>
              <a:sym typeface="Lexend ExtraLight"/>
            </a:endParaRPr>
          </a:p>
          <a:p>
            <a:pPr marL="342900" marR="0" lvl="0" indent="-342900" algn="l" rtl="0">
              <a:lnSpc>
                <a:spcPct val="100000"/>
              </a:lnSpc>
              <a:spcBef>
                <a:spcPts val="560"/>
              </a:spcBef>
              <a:spcAft>
                <a:spcPts val="0"/>
              </a:spcAft>
              <a:buClr>
                <a:srgbClr val="595959"/>
              </a:buClr>
              <a:buSzPts val="700"/>
              <a:buFont typeface="Arial"/>
              <a:buNone/>
            </a:pPr>
            <a:endParaRPr sz="2600" i="0" u="none" strike="noStrike" cap="none">
              <a:solidFill>
                <a:schemeClr val="dk2"/>
              </a:solidFill>
              <a:latin typeface="Lexend ExtraLight"/>
              <a:ea typeface="Lexend ExtraLight"/>
              <a:cs typeface="Lexend ExtraLight"/>
              <a:sym typeface="Lexend ExtraLight"/>
            </a:endParaRPr>
          </a:p>
        </p:txBody>
      </p:sp>
      <p:sp>
        <p:nvSpPr>
          <p:cNvPr id="361" name="Google Shape;361;p42"/>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343451"/>
                </a:solidFill>
                <a:latin typeface="Calibri"/>
                <a:ea typeface="Calibri"/>
                <a:cs typeface="Calibri"/>
                <a:sym typeface="Calibri"/>
              </a:rPr>
              <a:t>© FEMM</a:t>
            </a:r>
            <a:endParaRPr/>
          </a:p>
        </p:txBody>
      </p:sp>
      <p:sp>
        <p:nvSpPr>
          <p:cNvPr id="362" name="Google Shape;362;p4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pic>
        <p:nvPicPr>
          <p:cNvPr id="363" name="Google Shape;363;p42"/>
          <p:cNvPicPr preferRelativeResize="0"/>
          <p:nvPr/>
        </p:nvPicPr>
        <p:blipFill rotWithShape="1">
          <a:blip r:embed="rId3">
            <a:alphaModFix/>
          </a:blip>
          <a:srcRect/>
          <a:stretch/>
        </p:blipFill>
        <p:spPr>
          <a:xfrm>
            <a:off x="1249350" y="1527350"/>
            <a:ext cx="1537275" cy="4930550"/>
          </a:xfrm>
          <a:prstGeom prst="rect">
            <a:avLst/>
          </a:prstGeom>
          <a:noFill/>
          <a:ln>
            <a:noFill/>
          </a:ln>
        </p:spPr>
      </p:pic>
      <p:sp>
        <p:nvSpPr>
          <p:cNvPr id="364" name="Google Shape;364;p42"/>
          <p:cNvSpPr txBox="1"/>
          <p:nvPr/>
        </p:nvSpPr>
        <p:spPr>
          <a:xfrm>
            <a:off x="183625" y="545550"/>
            <a:ext cx="65370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lt1"/>
                </a:solidFill>
                <a:latin typeface="Lexend Thin"/>
                <a:ea typeface="Lexend Thin"/>
                <a:cs typeface="Lexend Thin"/>
                <a:sym typeface="Lexend Thin"/>
              </a:rPr>
              <a:t>You body and testosterone </a:t>
            </a:r>
            <a:endParaRPr sz="3000">
              <a:solidFill>
                <a:schemeClr val="lt1"/>
              </a:solidFill>
              <a:latin typeface="Lexend Thin"/>
              <a:ea typeface="Lexend Thin"/>
              <a:cs typeface="Lexend Thin"/>
              <a:sym typeface="Lexend Thi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43"/>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71" name="Google Shape;371;p43"/>
          <p:cNvSpPr txBox="1">
            <a:spLocks noGrp="1"/>
          </p:cNvSpPr>
          <p:nvPr>
            <p:ph type="body" idx="1"/>
          </p:nvPr>
        </p:nvSpPr>
        <p:spPr>
          <a:xfrm>
            <a:off x="3852350" y="1480700"/>
            <a:ext cx="4800000" cy="5319900"/>
          </a:xfrm>
          <a:prstGeom prst="rect">
            <a:avLst/>
          </a:prstGeom>
          <a:noFill/>
          <a:ln>
            <a:noFill/>
          </a:ln>
        </p:spPr>
        <p:txBody>
          <a:bodyPr spcFirstLastPara="1" wrap="square" lIns="91425" tIns="45700" rIns="91425" bIns="45700" anchor="t" anchorCtr="0">
            <a:noAutofit/>
          </a:bodyPr>
          <a:lstStyle/>
          <a:p>
            <a:pPr marL="0" marR="0" lvl="0" indent="0" algn="l" rtl="0">
              <a:spcBef>
                <a:spcPts val="480"/>
              </a:spcBef>
              <a:spcAft>
                <a:spcPts val="0"/>
              </a:spcAft>
              <a:buClr>
                <a:srgbClr val="595959"/>
              </a:buClr>
              <a:buSzPts val="600"/>
              <a:buFont typeface="Arial"/>
              <a:buNone/>
            </a:pPr>
            <a:r>
              <a:rPr lang="en" sz="2200" b="1">
                <a:solidFill>
                  <a:schemeClr val="dk2"/>
                </a:solidFill>
                <a:latin typeface="Lexend"/>
                <a:ea typeface="Lexend"/>
                <a:cs typeface="Lexend"/>
                <a:sym typeface="Lexend"/>
              </a:rPr>
              <a:t>Testosterone</a:t>
            </a:r>
            <a:r>
              <a:rPr lang="en" sz="2200">
                <a:solidFill>
                  <a:schemeClr val="dk2"/>
                </a:solidFill>
                <a:latin typeface="Lexend ExtraLight"/>
                <a:ea typeface="Lexend ExtraLight"/>
                <a:cs typeface="Lexend ExtraLight"/>
                <a:sym typeface="Lexend ExtraLight"/>
              </a:rPr>
              <a:t> levels influence height during puberty.</a:t>
            </a:r>
            <a:endParaRPr sz="2200">
              <a:solidFill>
                <a:schemeClr val="dk2"/>
              </a:solidFill>
              <a:latin typeface="Lexend ExtraLight"/>
              <a:ea typeface="Lexend ExtraLight"/>
              <a:cs typeface="Lexend ExtraLight"/>
              <a:sym typeface="Lexend ExtraLight"/>
            </a:endParaRPr>
          </a:p>
          <a:p>
            <a:pPr marL="0" marR="0" lvl="0" indent="0" algn="l" rtl="0">
              <a:spcBef>
                <a:spcPts val="480"/>
              </a:spcBef>
              <a:spcAft>
                <a:spcPts val="0"/>
              </a:spcAft>
              <a:buClr>
                <a:srgbClr val="595959"/>
              </a:buClr>
              <a:buSzPts val="600"/>
              <a:buFont typeface="Arial"/>
              <a:buNone/>
            </a:pPr>
            <a:endParaRPr sz="2200">
              <a:solidFill>
                <a:schemeClr val="dk2"/>
              </a:solidFill>
              <a:latin typeface="Lexend ExtraLight"/>
              <a:ea typeface="Lexend ExtraLight"/>
              <a:cs typeface="Lexend ExtraLight"/>
              <a:sym typeface="Lexend ExtraLight"/>
            </a:endParaRPr>
          </a:p>
          <a:p>
            <a:pPr marL="0" marR="0" lvl="0" indent="0" algn="l" rtl="0">
              <a:spcBef>
                <a:spcPts val="480"/>
              </a:spcBef>
              <a:spcAft>
                <a:spcPts val="0"/>
              </a:spcAft>
              <a:buClr>
                <a:srgbClr val="595959"/>
              </a:buClr>
              <a:buSzPts val="600"/>
              <a:buFont typeface="Arial"/>
              <a:buNone/>
            </a:pPr>
            <a:r>
              <a:rPr lang="en" sz="2200">
                <a:solidFill>
                  <a:schemeClr val="dk2"/>
                </a:solidFill>
                <a:latin typeface="Lexend ExtraLight"/>
                <a:ea typeface="Lexend ExtraLight"/>
                <a:cs typeface="Lexend ExtraLight"/>
                <a:sym typeface="Lexend ExtraLight"/>
              </a:rPr>
              <a:t>Once you have reached your full height, based on your </a:t>
            </a:r>
            <a:r>
              <a:rPr lang="en" sz="2200" b="1">
                <a:solidFill>
                  <a:schemeClr val="dk2"/>
                </a:solidFill>
                <a:latin typeface="Lexend"/>
                <a:ea typeface="Lexend"/>
                <a:cs typeface="Lexend"/>
                <a:sym typeface="Lexend"/>
              </a:rPr>
              <a:t>genetics</a:t>
            </a:r>
            <a:r>
              <a:rPr lang="en" sz="2200">
                <a:solidFill>
                  <a:schemeClr val="dk2"/>
                </a:solidFill>
                <a:latin typeface="Lexend ExtraLight"/>
                <a:ea typeface="Lexend ExtraLight"/>
                <a:cs typeface="Lexend ExtraLight"/>
                <a:sym typeface="Lexend ExtraLight"/>
              </a:rPr>
              <a:t> and </a:t>
            </a:r>
            <a:r>
              <a:rPr lang="en" sz="2200" b="1">
                <a:solidFill>
                  <a:schemeClr val="dk2"/>
                </a:solidFill>
                <a:latin typeface="Lexend"/>
                <a:ea typeface="Lexend"/>
                <a:cs typeface="Lexend"/>
                <a:sym typeface="Lexend"/>
              </a:rPr>
              <a:t>health choices</a:t>
            </a:r>
            <a:r>
              <a:rPr lang="en" sz="2200">
                <a:solidFill>
                  <a:schemeClr val="dk2"/>
                </a:solidFill>
                <a:latin typeface="Lexend ExtraLight"/>
                <a:ea typeface="Lexend ExtraLight"/>
                <a:cs typeface="Lexend ExtraLight"/>
                <a:sym typeface="Lexend ExtraLight"/>
              </a:rPr>
              <a:t>, testosterone does not continue to make you grow taller. </a:t>
            </a:r>
            <a:br>
              <a:rPr lang="en" sz="2200">
                <a:solidFill>
                  <a:schemeClr val="dk2"/>
                </a:solidFill>
                <a:latin typeface="Lexend ExtraLight"/>
                <a:ea typeface="Lexend ExtraLight"/>
                <a:cs typeface="Lexend ExtraLight"/>
                <a:sym typeface="Lexend ExtraLight"/>
              </a:rPr>
            </a:br>
            <a:endParaRPr sz="2000" i="0" u="none" strike="noStrike" cap="none">
              <a:solidFill>
                <a:schemeClr val="dk2"/>
              </a:solidFill>
              <a:latin typeface="Lexend ExtraLight"/>
              <a:ea typeface="Lexend ExtraLight"/>
              <a:cs typeface="Lexend ExtraLight"/>
              <a:sym typeface="Lexend ExtraLight"/>
            </a:endParaRPr>
          </a:p>
          <a:p>
            <a:pPr marL="0" marR="0" lvl="0" indent="0" algn="l" rtl="0">
              <a:lnSpc>
                <a:spcPct val="100000"/>
              </a:lnSpc>
              <a:spcBef>
                <a:spcPts val="560"/>
              </a:spcBef>
              <a:spcAft>
                <a:spcPts val="0"/>
              </a:spcAft>
              <a:buClr>
                <a:srgbClr val="595959"/>
              </a:buClr>
              <a:buSzPts val="700"/>
              <a:buFont typeface="Arial"/>
              <a:buNone/>
            </a:pPr>
            <a:r>
              <a:rPr lang="en" sz="2200">
                <a:solidFill>
                  <a:schemeClr val="dk2"/>
                </a:solidFill>
                <a:latin typeface="Lexend ExtraLight"/>
                <a:ea typeface="Lexend ExtraLight"/>
                <a:cs typeface="Lexend ExtraLight"/>
                <a:sym typeface="Lexend ExtraLight"/>
              </a:rPr>
              <a:t>🥕 </a:t>
            </a:r>
            <a:r>
              <a:rPr lang="en" sz="2200">
                <a:solidFill>
                  <a:schemeClr val="dk2"/>
                </a:solidFill>
                <a:latin typeface="Annie Use Your Telescope"/>
                <a:ea typeface="Annie Use Your Telescope"/>
                <a:cs typeface="Annie Use Your Telescope"/>
                <a:sym typeface="Annie Use Your Telescope"/>
              </a:rPr>
              <a:t>Practicing </a:t>
            </a:r>
            <a:r>
              <a:rPr lang="en" sz="2200" b="1">
                <a:solidFill>
                  <a:schemeClr val="dk2"/>
                </a:solidFill>
                <a:latin typeface="Annie Use Your Telescope"/>
                <a:ea typeface="Annie Use Your Telescope"/>
                <a:cs typeface="Annie Use Your Telescope"/>
                <a:sym typeface="Annie Use Your Telescope"/>
              </a:rPr>
              <a:t>excellent lifestyle habits</a:t>
            </a:r>
            <a:r>
              <a:rPr lang="en" sz="2200">
                <a:solidFill>
                  <a:schemeClr val="dk2"/>
                </a:solidFill>
                <a:latin typeface="Annie Use Your Telescope"/>
                <a:ea typeface="Annie Use Your Telescope"/>
                <a:cs typeface="Annie Use Your Telescope"/>
                <a:sym typeface="Annie Use Your Telescope"/>
              </a:rPr>
              <a:t> during puberty is YOUR best bet to help your testosterone levels be at their healthiest!</a:t>
            </a:r>
            <a:endParaRPr sz="2200" i="0" u="none" strike="noStrike" cap="none">
              <a:solidFill>
                <a:schemeClr val="dk2"/>
              </a:solidFill>
              <a:latin typeface="Annie Use Your Telescope"/>
              <a:ea typeface="Annie Use Your Telescope"/>
              <a:cs typeface="Annie Use Your Telescope"/>
              <a:sym typeface="Annie Use Your Telescope"/>
            </a:endParaRPr>
          </a:p>
        </p:txBody>
      </p:sp>
      <p:sp>
        <p:nvSpPr>
          <p:cNvPr id="372" name="Google Shape;372;p43"/>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343451"/>
                </a:solidFill>
                <a:latin typeface="Calibri"/>
                <a:ea typeface="Calibri"/>
                <a:cs typeface="Calibri"/>
                <a:sym typeface="Calibri"/>
              </a:rPr>
              <a:t>© FEMM</a:t>
            </a:r>
            <a:endParaRPr/>
          </a:p>
        </p:txBody>
      </p:sp>
      <p:sp>
        <p:nvSpPr>
          <p:cNvPr id="373" name="Google Shape;373;p43"/>
          <p:cNvSpPr txBox="1"/>
          <p:nvPr/>
        </p:nvSpPr>
        <p:spPr>
          <a:xfrm>
            <a:off x="294689" y="5621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 sz="3000" i="0" u="none" strike="noStrike" cap="none">
                <a:solidFill>
                  <a:srgbClr val="FFFFFF"/>
                </a:solidFill>
                <a:latin typeface="Lexend Thin"/>
                <a:ea typeface="Lexend Thin"/>
                <a:cs typeface="Lexend Thin"/>
                <a:sym typeface="Lexend Thin"/>
              </a:rPr>
              <a:t>Hormones &amp; your </a:t>
            </a:r>
            <a:r>
              <a:rPr lang="en" sz="3000">
                <a:solidFill>
                  <a:srgbClr val="FFFFFF"/>
                </a:solidFill>
                <a:latin typeface="Lexend Thin"/>
                <a:ea typeface="Lexend Thin"/>
                <a:cs typeface="Lexend Thin"/>
                <a:sym typeface="Lexend Thin"/>
              </a:rPr>
              <a:t>height</a:t>
            </a:r>
            <a:endParaRPr sz="3000" i="0" u="none" strike="noStrike" cap="none">
              <a:solidFill>
                <a:srgbClr val="FFFFFF"/>
              </a:solidFill>
              <a:latin typeface="Lexend Thin"/>
              <a:ea typeface="Lexend Thin"/>
              <a:cs typeface="Lexend Thin"/>
              <a:sym typeface="Lexend Thin"/>
            </a:endParaRPr>
          </a:p>
        </p:txBody>
      </p:sp>
      <p:sp>
        <p:nvSpPr>
          <p:cNvPr id="374" name="Google Shape;374;p43"/>
          <p:cNvSpPr txBox="1"/>
          <p:nvPr/>
        </p:nvSpPr>
        <p:spPr>
          <a:xfrm>
            <a:off x="56506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pic>
        <p:nvPicPr>
          <p:cNvPr id="375" name="Google Shape;375;p43"/>
          <p:cNvPicPr preferRelativeResize="0"/>
          <p:nvPr/>
        </p:nvPicPr>
        <p:blipFill>
          <a:blip r:embed="rId3">
            <a:alphaModFix/>
          </a:blip>
          <a:stretch>
            <a:fillRect/>
          </a:stretch>
        </p:blipFill>
        <p:spPr>
          <a:xfrm>
            <a:off x="1098806" y="1574600"/>
            <a:ext cx="1712720" cy="4765875"/>
          </a:xfrm>
          <a:prstGeom prst="rect">
            <a:avLst/>
          </a:prstGeom>
          <a:noFill/>
          <a:ln>
            <a:noFill/>
          </a:ln>
        </p:spPr>
      </p:pic>
      <p:grpSp>
        <p:nvGrpSpPr>
          <p:cNvPr id="376" name="Google Shape;376;p43"/>
          <p:cNvGrpSpPr/>
          <p:nvPr/>
        </p:nvGrpSpPr>
        <p:grpSpPr>
          <a:xfrm>
            <a:off x="1093088" y="1729933"/>
            <a:ext cx="205359" cy="4500902"/>
            <a:chOff x="1081425" y="2209550"/>
            <a:chExt cx="190500" cy="3989100"/>
          </a:xfrm>
        </p:grpSpPr>
        <p:sp>
          <p:nvSpPr>
            <p:cNvPr id="377" name="Google Shape;377;p43"/>
            <p:cNvSpPr/>
            <p:nvPr/>
          </p:nvSpPr>
          <p:spPr>
            <a:xfrm>
              <a:off x="1081425" y="2209550"/>
              <a:ext cx="190500" cy="3989100"/>
            </a:xfrm>
            <a:prstGeom prst="rec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378" name="Google Shape;378;p43"/>
            <p:cNvCxnSpPr/>
            <p:nvPr/>
          </p:nvCxnSpPr>
          <p:spPr>
            <a:xfrm>
              <a:off x="1106325" y="33557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79" name="Google Shape;379;p43"/>
            <p:cNvCxnSpPr/>
            <p:nvPr/>
          </p:nvCxnSpPr>
          <p:spPr>
            <a:xfrm>
              <a:off x="1081425" y="34761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80" name="Google Shape;380;p43"/>
            <p:cNvCxnSpPr/>
            <p:nvPr/>
          </p:nvCxnSpPr>
          <p:spPr>
            <a:xfrm>
              <a:off x="1106325" y="36093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81" name="Google Shape;381;p43"/>
            <p:cNvCxnSpPr/>
            <p:nvPr/>
          </p:nvCxnSpPr>
          <p:spPr>
            <a:xfrm>
              <a:off x="1081425" y="37298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82" name="Google Shape;382;p43"/>
            <p:cNvCxnSpPr/>
            <p:nvPr/>
          </p:nvCxnSpPr>
          <p:spPr>
            <a:xfrm>
              <a:off x="1106325" y="38630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83" name="Google Shape;383;p43"/>
            <p:cNvCxnSpPr/>
            <p:nvPr/>
          </p:nvCxnSpPr>
          <p:spPr>
            <a:xfrm>
              <a:off x="1081425" y="40090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84" name="Google Shape;384;p43"/>
            <p:cNvCxnSpPr/>
            <p:nvPr/>
          </p:nvCxnSpPr>
          <p:spPr>
            <a:xfrm>
              <a:off x="1106325" y="40898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85" name="Google Shape;385;p43"/>
            <p:cNvCxnSpPr/>
            <p:nvPr/>
          </p:nvCxnSpPr>
          <p:spPr>
            <a:xfrm>
              <a:off x="1081425" y="42102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86" name="Google Shape;386;p43"/>
            <p:cNvCxnSpPr/>
            <p:nvPr/>
          </p:nvCxnSpPr>
          <p:spPr>
            <a:xfrm>
              <a:off x="1106325" y="43435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87" name="Google Shape;387;p43"/>
            <p:cNvCxnSpPr/>
            <p:nvPr/>
          </p:nvCxnSpPr>
          <p:spPr>
            <a:xfrm>
              <a:off x="1081425" y="44639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88" name="Google Shape;388;p43"/>
            <p:cNvCxnSpPr/>
            <p:nvPr/>
          </p:nvCxnSpPr>
          <p:spPr>
            <a:xfrm>
              <a:off x="1106325" y="45971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89" name="Google Shape;389;p43"/>
            <p:cNvCxnSpPr/>
            <p:nvPr/>
          </p:nvCxnSpPr>
          <p:spPr>
            <a:xfrm>
              <a:off x="1081425" y="47431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90" name="Google Shape;390;p43"/>
            <p:cNvCxnSpPr/>
            <p:nvPr/>
          </p:nvCxnSpPr>
          <p:spPr>
            <a:xfrm>
              <a:off x="1106325" y="48239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91" name="Google Shape;391;p43"/>
            <p:cNvCxnSpPr/>
            <p:nvPr/>
          </p:nvCxnSpPr>
          <p:spPr>
            <a:xfrm>
              <a:off x="1081425" y="49444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92" name="Google Shape;392;p43"/>
            <p:cNvCxnSpPr/>
            <p:nvPr/>
          </p:nvCxnSpPr>
          <p:spPr>
            <a:xfrm>
              <a:off x="1106325" y="50776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93" name="Google Shape;393;p43"/>
            <p:cNvCxnSpPr/>
            <p:nvPr/>
          </p:nvCxnSpPr>
          <p:spPr>
            <a:xfrm>
              <a:off x="1081425" y="51980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94" name="Google Shape;394;p43"/>
            <p:cNvCxnSpPr/>
            <p:nvPr/>
          </p:nvCxnSpPr>
          <p:spPr>
            <a:xfrm>
              <a:off x="1106325" y="53313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95" name="Google Shape;395;p43"/>
            <p:cNvCxnSpPr/>
            <p:nvPr/>
          </p:nvCxnSpPr>
          <p:spPr>
            <a:xfrm>
              <a:off x="1081425" y="54645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96" name="Google Shape;396;p43"/>
            <p:cNvCxnSpPr/>
            <p:nvPr/>
          </p:nvCxnSpPr>
          <p:spPr>
            <a:xfrm>
              <a:off x="1106325" y="55580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97" name="Google Shape;397;p43"/>
            <p:cNvCxnSpPr/>
            <p:nvPr/>
          </p:nvCxnSpPr>
          <p:spPr>
            <a:xfrm>
              <a:off x="1081425" y="56785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98" name="Google Shape;398;p43"/>
            <p:cNvCxnSpPr/>
            <p:nvPr/>
          </p:nvCxnSpPr>
          <p:spPr>
            <a:xfrm>
              <a:off x="1106325" y="58117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399" name="Google Shape;399;p43"/>
            <p:cNvCxnSpPr/>
            <p:nvPr/>
          </p:nvCxnSpPr>
          <p:spPr>
            <a:xfrm>
              <a:off x="1081425" y="59322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00" name="Google Shape;400;p43"/>
            <p:cNvCxnSpPr/>
            <p:nvPr/>
          </p:nvCxnSpPr>
          <p:spPr>
            <a:xfrm>
              <a:off x="1106325" y="60654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01" name="Google Shape;401;p43"/>
            <p:cNvCxnSpPr/>
            <p:nvPr/>
          </p:nvCxnSpPr>
          <p:spPr>
            <a:xfrm>
              <a:off x="1106325" y="61986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02" name="Google Shape;402;p43"/>
            <p:cNvCxnSpPr/>
            <p:nvPr/>
          </p:nvCxnSpPr>
          <p:spPr>
            <a:xfrm>
              <a:off x="1106325" y="24047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03" name="Google Shape;403;p43"/>
            <p:cNvCxnSpPr/>
            <p:nvPr/>
          </p:nvCxnSpPr>
          <p:spPr>
            <a:xfrm>
              <a:off x="1081425" y="25252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04" name="Google Shape;404;p43"/>
            <p:cNvCxnSpPr/>
            <p:nvPr/>
          </p:nvCxnSpPr>
          <p:spPr>
            <a:xfrm>
              <a:off x="1106325" y="26584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05" name="Google Shape;405;p43"/>
            <p:cNvCxnSpPr/>
            <p:nvPr/>
          </p:nvCxnSpPr>
          <p:spPr>
            <a:xfrm>
              <a:off x="1081425" y="27788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06" name="Google Shape;406;p43"/>
            <p:cNvCxnSpPr/>
            <p:nvPr/>
          </p:nvCxnSpPr>
          <p:spPr>
            <a:xfrm>
              <a:off x="1106325" y="29121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07" name="Google Shape;407;p43"/>
            <p:cNvCxnSpPr/>
            <p:nvPr/>
          </p:nvCxnSpPr>
          <p:spPr>
            <a:xfrm>
              <a:off x="1081425" y="30425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08" name="Google Shape;408;p43"/>
            <p:cNvCxnSpPr/>
            <p:nvPr/>
          </p:nvCxnSpPr>
          <p:spPr>
            <a:xfrm>
              <a:off x="1106325" y="31388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09" name="Google Shape;409;p43"/>
            <p:cNvCxnSpPr/>
            <p:nvPr/>
          </p:nvCxnSpPr>
          <p:spPr>
            <a:xfrm>
              <a:off x="1081425" y="32749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10" name="Google Shape;410;p43"/>
            <p:cNvCxnSpPr/>
            <p:nvPr/>
          </p:nvCxnSpPr>
          <p:spPr>
            <a:xfrm>
              <a:off x="1081425" y="2284300"/>
              <a:ext cx="140700" cy="0"/>
            </a:xfrm>
            <a:prstGeom prst="straightConnector1">
              <a:avLst/>
            </a:prstGeom>
            <a:noFill/>
            <a:ln w="9525" cap="flat" cmpd="sng">
              <a:solidFill>
                <a:schemeClr val="dk2"/>
              </a:solidFill>
              <a:prstDash val="solid"/>
              <a:round/>
              <a:headEnd type="none" w="med" len="med"/>
              <a:tailEnd type="none" w="med" len="med"/>
            </a:ln>
          </p:spPr>
        </p:cxnSp>
      </p:grpSp>
      <p:cxnSp>
        <p:nvCxnSpPr>
          <p:cNvPr id="411" name="Google Shape;411;p43"/>
          <p:cNvCxnSpPr/>
          <p:nvPr/>
        </p:nvCxnSpPr>
        <p:spPr>
          <a:xfrm rot="10800000" flipH="1">
            <a:off x="931425" y="1727873"/>
            <a:ext cx="2852100" cy="2100"/>
          </a:xfrm>
          <a:prstGeom prst="straightConnector1">
            <a:avLst/>
          </a:prstGeom>
          <a:noFill/>
          <a:ln w="19050" cap="flat" cmpd="sng">
            <a:solidFill>
              <a:srgbClr val="FF9900"/>
            </a:solidFill>
            <a:prstDash val="solid"/>
            <a:round/>
            <a:headEnd type="none" w="med" len="med"/>
            <a:tailEnd type="triangle" w="med" len="med"/>
          </a:ln>
        </p:spPr>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44"/>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18" name="Google Shape;418;p44"/>
          <p:cNvSpPr txBox="1">
            <a:spLocks noGrp="1"/>
          </p:cNvSpPr>
          <p:nvPr>
            <p:ph type="body" idx="1"/>
          </p:nvPr>
        </p:nvSpPr>
        <p:spPr>
          <a:xfrm>
            <a:off x="3910925" y="1399875"/>
            <a:ext cx="5032200" cy="3652500"/>
          </a:xfrm>
          <a:prstGeom prst="rect">
            <a:avLst/>
          </a:prstGeom>
          <a:noFill/>
          <a:ln>
            <a:noFill/>
          </a:ln>
        </p:spPr>
        <p:txBody>
          <a:bodyPr spcFirstLastPara="1" wrap="square" lIns="91425" tIns="45700" rIns="91425" bIns="45700" anchor="t" anchorCtr="0">
            <a:noAutofit/>
          </a:bodyPr>
          <a:lstStyle/>
          <a:p>
            <a:pPr marL="0" marR="0" lvl="0" indent="0" algn="l" rtl="0">
              <a:spcBef>
                <a:spcPts val="480"/>
              </a:spcBef>
              <a:spcAft>
                <a:spcPts val="0"/>
              </a:spcAft>
              <a:buClr>
                <a:srgbClr val="595959"/>
              </a:buClr>
              <a:buSzPts val="600"/>
              <a:buFont typeface="Arial"/>
              <a:buNone/>
            </a:pPr>
            <a:r>
              <a:rPr lang="en" sz="2700" b="1">
                <a:solidFill>
                  <a:schemeClr val="dk2"/>
                </a:solidFill>
                <a:latin typeface="Lexend"/>
                <a:ea typeface="Lexend"/>
                <a:cs typeface="Lexend"/>
                <a:sym typeface="Lexend"/>
              </a:rPr>
              <a:t>Testosterone </a:t>
            </a:r>
            <a:r>
              <a:rPr lang="en" sz="2700">
                <a:solidFill>
                  <a:schemeClr val="dk2"/>
                </a:solidFill>
                <a:latin typeface="Lexend ExtraLight"/>
                <a:ea typeface="Lexend ExtraLight"/>
                <a:cs typeface="Lexend ExtraLight"/>
                <a:sym typeface="Lexend ExtraLight"/>
              </a:rPr>
              <a:t>is an important factor in muscle growth, but it is not the only one.</a:t>
            </a:r>
            <a:endParaRPr sz="2700">
              <a:solidFill>
                <a:schemeClr val="dk2"/>
              </a:solidFill>
              <a:latin typeface="Lexend ExtraLight"/>
              <a:ea typeface="Lexend ExtraLight"/>
              <a:cs typeface="Lexend ExtraLight"/>
              <a:sym typeface="Lexend ExtraLight"/>
            </a:endParaRPr>
          </a:p>
          <a:p>
            <a:pPr marL="0" marR="0" lvl="0" indent="0" algn="l" rtl="0">
              <a:spcBef>
                <a:spcPts val="480"/>
              </a:spcBef>
              <a:spcAft>
                <a:spcPts val="0"/>
              </a:spcAft>
              <a:buClr>
                <a:srgbClr val="595959"/>
              </a:buClr>
              <a:buSzPts val="600"/>
              <a:buFont typeface="Arial"/>
              <a:buNone/>
            </a:pPr>
            <a:endParaRPr sz="2700">
              <a:solidFill>
                <a:schemeClr val="dk2"/>
              </a:solidFill>
              <a:latin typeface="Lexend ExtraLight"/>
              <a:ea typeface="Lexend ExtraLight"/>
              <a:cs typeface="Lexend ExtraLight"/>
              <a:sym typeface="Lexend ExtraLight"/>
            </a:endParaRPr>
          </a:p>
          <a:p>
            <a:pPr marL="0" marR="0" lvl="0" indent="0" algn="l" rtl="0">
              <a:spcBef>
                <a:spcPts val="480"/>
              </a:spcBef>
              <a:spcAft>
                <a:spcPts val="0"/>
              </a:spcAft>
              <a:buClr>
                <a:srgbClr val="595959"/>
              </a:buClr>
              <a:buSzPts val="600"/>
              <a:buFont typeface="Arial"/>
              <a:buNone/>
            </a:pPr>
            <a:r>
              <a:rPr lang="en" sz="2200">
                <a:solidFill>
                  <a:schemeClr val="dk2"/>
                </a:solidFill>
                <a:latin typeface="Lexend ExtraLight"/>
                <a:ea typeface="Lexend ExtraLight"/>
                <a:cs typeface="Lexend ExtraLight"/>
                <a:sym typeface="Lexend ExtraLight"/>
              </a:rPr>
              <a:t>Remember that each guy starts developing more muscle at his own pace. For some boys, this starts around age 14.</a:t>
            </a:r>
            <a:endParaRPr sz="2200" i="0" u="none" strike="noStrike" cap="none">
              <a:solidFill>
                <a:schemeClr val="dk2"/>
              </a:solidFill>
              <a:latin typeface="Lexend ExtraLight"/>
              <a:ea typeface="Lexend ExtraLight"/>
              <a:cs typeface="Lexend ExtraLight"/>
              <a:sym typeface="Lexend ExtraLight"/>
            </a:endParaRPr>
          </a:p>
        </p:txBody>
      </p:sp>
      <p:sp>
        <p:nvSpPr>
          <p:cNvPr id="419" name="Google Shape;419;p4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343451"/>
                </a:solidFill>
                <a:latin typeface="Calibri"/>
                <a:ea typeface="Calibri"/>
                <a:cs typeface="Calibri"/>
                <a:sym typeface="Calibri"/>
              </a:rPr>
              <a:t>© FEMM</a:t>
            </a:r>
            <a:endParaRPr/>
          </a:p>
        </p:txBody>
      </p:sp>
      <p:sp>
        <p:nvSpPr>
          <p:cNvPr id="420" name="Google Shape;420;p44"/>
          <p:cNvSpPr txBox="1"/>
          <p:nvPr/>
        </p:nvSpPr>
        <p:spPr>
          <a:xfrm>
            <a:off x="378014" y="5621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 sz="3000" i="0" u="none" strike="noStrike" cap="none">
                <a:solidFill>
                  <a:srgbClr val="FFFFFF"/>
                </a:solidFill>
                <a:latin typeface="Lexend Thin"/>
                <a:ea typeface="Lexend Thin"/>
                <a:cs typeface="Lexend Thin"/>
                <a:sym typeface="Lexend Thin"/>
              </a:rPr>
              <a:t>Hormones &amp; your </a:t>
            </a:r>
            <a:r>
              <a:rPr lang="en" sz="3000">
                <a:solidFill>
                  <a:srgbClr val="FFFFFF"/>
                </a:solidFill>
                <a:latin typeface="Lexend Thin"/>
                <a:ea typeface="Lexend Thin"/>
                <a:cs typeface="Lexend Thin"/>
                <a:sym typeface="Lexend Thin"/>
              </a:rPr>
              <a:t>muscles</a:t>
            </a:r>
            <a:endParaRPr sz="3000" i="0" u="none" strike="noStrike" cap="none">
              <a:solidFill>
                <a:srgbClr val="FFFFFF"/>
              </a:solidFill>
              <a:latin typeface="Lexend Thin"/>
              <a:ea typeface="Lexend Thin"/>
              <a:cs typeface="Lexend Thin"/>
              <a:sym typeface="Lexend Thin"/>
            </a:endParaRPr>
          </a:p>
        </p:txBody>
      </p:sp>
      <p:sp>
        <p:nvSpPr>
          <p:cNvPr id="421" name="Google Shape;421;p44"/>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pic>
        <p:nvPicPr>
          <p:cNvPr id="422" name="Google Shape;422;p44"/>
          <p:cNvPicPr preferRelativeResize="0"/>
          <p:nvPr/>
        </p:nvPicPr>
        <p:blipFill>
          <a:blip r:embed="rId3">
            <a:alphaModFix/>
          </a:blip>
          <a:stretch>
            <a:fillRect/>
          </a:stretch>
        </p:blipFill>
        <p:spPr>
          <a:xfrm>
            <a:off x="829226" y="1603780"/>
            <a:ext cx="1710725" cy="4760294"/>
          </a:xfrm>
          <a:prstGeom prst="rect">
            <a:avLst/>
          </a:prstGeom>
          <a:noFill/>
          <a:ln>
            <a:noFill/>
          </a:ln>
        </p:spPr>
      </p:pic>
      <p:sp>
        <p:nvSpPr>
          <p:cNvPr id="423" name="Google Shape;423;p44"/>
          <p:cNvSpPr/>
          <p:nvPr/>
        </p:nvSpPr>
        <p:spPr>
          <a:xfrm>
            <a:off x="2494825" y="2454950"/>
            <a:ext cx="798600" cy="711000"/>
          </a:xfrm>
          <a:prstGeom prst="wedgeRoundRectCallout">
            <a:avLst>
              <a:gd name="adj1" fmla="val -67706"/>
              <a:gd name="adj2" fmla="val 37764"/>
              <a:gd name="adj3" fmla="val 0"/>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480"/>
              </a:spcBef>
              <a:spcAft>
                <a:spcPts val="0"/>
              </a:spcAft>
              <a:buNone/>
            </a:pPr>
            <a:r>
              <a:rPr lang="en" sz="3800">
                <a:solidFill>
                  <a:schemeClr val="dk2"/>
                </a:solidFill>
                <a:latin typeface="Lexend ExtraLight"/>
                <a:ea typeface="Lexend ExtraLight"/>
                <a:cs typeface="Lexend ExtraLight"/>
                <a:sym typeface="Lexend ExtraLight"/>
              </a:rPr>
              <a:t>💪 </a:t>
            </a:r>
            <a:endParaRPr sz="4600" b="1">
              <a:solidFill>
                <a:srgbClr val="1C4587"/>
              </a:solidFill>
              <a:latin typeface="Comfortaa"/>
              <a:ea typeface="Comfortaa"/>
              <a:cs typeface="Comfortaa"/>
              <a:sym typeface="Comfortaa"/>
            </a:endParaRPr>
          </a:p>
        </p:txBody>
      </p:sp>
      <p:grpSp>
        <p:nvGrpSpPr>
          <p:cNvPr id="424" name="Google Shape;424;p44"/>
          <p:cNvGrpSpPr/>
          <p:nvPr/>
        </p:nvGrpSpPr>
        <p:grpSpPr>
          <a:xfrm>
            <a:off x="788256" y="1730004"/>
            <a:ext cx="205340" cy="4500902"/>
            <a:chOff x="1081425" y="2209550"/>
            <a:chExt cx="190500" cy="3989100"/>
          </a:xfrm>
        </p:grpSpPr>
        <p:sp>
          <p:nvSpPr>
            <p:cNvPr id="425" name="Google Shape;425;p44"/>
            <p:cNvSpPr/>
            <p:nvPr/>
          </p:nvSpPr>
          <p:spPr>
            <a:xfrm>
              <a:off x="1081425" y="2209550"/>
              <a:ext cx="190500" cy="3989100"/>
            </a:xfrm>
            <a:prstGeom prst="rec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426" name="Google Shape;426;p44"/>
            <p:cNvCxnSpPr/>
            <p:nvPr/>
          </p:nvCxnSpPr>
          <p:spPr>
            <a:xfrm>
              <a:off x="1106325" y="33557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27" name="Google Shape;427;p44"/>
            <p:cNvCxnSpPr/>
            <p:nvPr/>
          </p:nvCxnSpPr>
          <p:spPr>
            <a:xfrm>
              <a:off x="1081425" y="34761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28" name="Google Shape;428;p44"/>
            <p:cNvCxnSpPr/>
            <p:nvPr/>
          </p:nvCxnSpPr>
          <p:spPr>
            <a:xfrm>
              <a:off x="1106325" y="36093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29" name="Google Shape;429;p44"/>
            <p:cNvCxnSpPr/>
            <p:nvPr/>
          </p:nvCxnSpPr>
          <p:spPr>
            <a:xfrm>
              <a:off x="1081425" y="37298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30" name="Google Shape;430;p44"/>
            <p:cNvCxnSpPr/>
            <p:nvPr/>
          </p:nvCxnSpPr>
          <p:spPr>
            <a:xfrm>
              <a:off x="1106325" y="38630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31" name="Google Shape;431;p44"/>
            <p:cNvCxnSpPr/>
            <p:nvPr/>
          </p:nvCxnSpPr>
          <p:spPr>
            <a:xfrm>
              <a:off x="1081425" y="40090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32" name="Google Shape;432;p44"/>
            <p:cNvCxnSpPr/>
            <p:nvPr/>
          </p:nvCxnSpPr>
          <p:spPr>
            <a:xfrm>
              <a:off x="1106325" y="40898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33" name="Google Shape;433;p44"/>
            <p:cNvCxnSpPr/>
            <p:nvPr/>
          </p:nvCxnSpPr>
          <p:spPr>
            <a:xfrm>
              <a:off x="1081425" y="42102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34" name="Google Shape;434;p44"/>
            <p:cNvCxnSpPr/>
            <p:nvPr/>
          </p:nvCxnSpPr>
          <p:spPr>
            <a:xfrm>
              <a:off x="1106325" y="43435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35" name="Google Shape;435;p44"/>
            <p:cNvCxnSpPr/>
            <p:nvPr/>
          </p:nvCxnSpPr>
          <p:spPr>
            <a:xfrm>
              <a:off x="1081425" y="44639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36" name="Google Shape;436;p44"/>
            <p:cNvCxnSpPr/>
            <p:nvPr/>
          </p:nvCxnSpPr>
          <p:spPr>
            <a:xfrm>
              <a:off x="1106325" y="45971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37" name="Google Shape;437;p44"/>
            <p:cNvCxnSpPr/>
            <p:nvPr/>
          </p:nvCxnSpPr>
          <p:spPr>
            <a:xfrm>
              <a:off x="1081425" y="47431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38" name="Google Shape;438;p44"/>
            <p:cNvCxnSpPr/>
            <p:nvPr/>
          </p:nvCxnSpPr>
          <p:spPr>
            <a:xfrm>
              <a:off x="1106325" y="48239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39" name="Google Shape;439;p44"/>
            <p:cNvCxnSpPr/>
            <p:nvPr/>
          </p:nvCxnSpPr>
          <p:spPr>
            <a:xfrm>
              <a:off x="1081425" y="49444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40" name="Google Shape;440;p44"/>
            <p:cNvCxnSpPr/>
            <p:nvPr/>
          </p:nvCxnSpPr>
          <p:spPr>
            <a:xfrm>
              <a:off x="1106325" y="50776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41" name="Google Shape;441;p44"/>
            <p:cNvCxnSpPr/>
            <p:nvPr/>
          </p:nvCxnSpPr>
          <p:spPr>
            <a:xfrm>
              <a:off x="1081425" y="51980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42" name="Google Shape;442;p44"/>
            <p:cNvCxnSpPr/>
            <p:nvPr/>
          </p:nvCxnSpPr>
          <p:spPr>
            <a:xfrm>
              <a:off x="1106325" y="53313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43" name="Google Shape;443;p44"/>
            <p:cNvCxnSpPr/>
            <p:nvPr/>
          </p:nvCxnSpPr>
          <p:spPr>
            <a:xfrm>
              <a:off x="1081425" y="54645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44" name="Google Shape;444;p44"/>
            <p:cNvCxnSpPr/>
            <p:nvPr/>
          </p:nvCxnSpPr>
          <p:spPr>
            <a:xfrm>
              <a:off x="1106325" y="55580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45" name="Google Shape;445;p44"/>
            <p:cNvCxnSpPr/>
            <p:nvPr/>
          </p:nvCxnSpPr>
          <p:spPr>
            <a:xfrm>
              <a:off x="1081425" y="56785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46" name="Google Shape;446;p44"/>
            <p:cNvCxnSpPr/>
            <p:nvPr/>
          </p:nvCxnSpPr>
          <p:spPr>
            <a:xfrm>
              <a:off x="1106325" y="58117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47" name="Google Shape;447;p44"/>
            <p:cNvCxnSpPr/>
            <p:nvPr/>
          </p:nvCxnSpPr>
          <p:spPr>
            <a:xfrm>
              <a:off x="1081425" y="59322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48" name="Google Shape;448;p44"/>
            <p:cNvCxnSpPr/>
            <p:nvPr/>
          </p:nvCxnSpPr>
          <p:spPr>
            <a:xfrm>
              <a:off x="1106325" y="60654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49" name="Google Shape;449;p44"/>
            <p:cNvCxnSpPr/>
            <p:nvPr/>
          </p:nvCxnSpPr>
          <p:spPr>
            <a:xfrm>
              <a:off x="1106325" y="61986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50" name="Google Shape;450;p44"/>
            <p:cNvCxnSpPr/>
            <p:nvPr/>
          </p:nvCxnSpPr>
          <p:spPr>
            <a:xfrm>
              <a:off x="1106325" y="24047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51" name="Google Shape;451;p44"/>
            <p:cNvCxnSpPr/>
            <p:nvPr/>
          </p:nvCxnSpPr>
          <p:spPr>
            <a:xfrm>
              <a:off x="1081425" y="25252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52" name="Google Shape;452;p44"/>
            <p:cNvCxnSpPr/>
            <p:nvPr/>
          </p:nvCxnSpPr>
          <p:spPr>
            <a:xfrm>
              <a:off x="1106325" y="26584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53" name="Google Shape;453;p44"/>
            <p:cNvCxnSpPr/>
            <p:nvPr/>
          </p:nvCxnSpPr>
          <p:spPr>
            <a:xfrm>
              <a:off x="1081425" y="27788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54" name="Google Shape;454;p44"/>
            <p:cNvCxnSpPr/>
            <p:nvPr/>
          </p:nvCxnSpPr>
          <p:spPr>
            <a:xfrm>
              <a:off x="1106325" y="29121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55" name="Google Shape;455;p44"/>
            <p:cNvCxnSpPr/>
            <p:nvPr/>
          </p:nvCxnSpPr>
          <p:spPr>
            <a:xfrm>
              <a:off x="1081425" y="30425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56" name="Google Shape;456;p44"/>
            <p:cNvCxnSpPr/>
            <p:nvPr/>
          </p:nvCxnSpPr>
          <p:spPr>
            <a:xfrm>
              <a:off x="1106325" y="31388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57" name="Google Shape;457;p44"/>
            <p:cNvCxnSpPr/>
            <p:nvPr/>
          </p:nvCxnSpPr>
          <p:spPr>
            <a:xfrm>
              <a:off x="1081425" y="32749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58" name="Google Shape;458;p44"/>
            <p:cNvCxnSpPr/>
            <p:nvPr/>
          </p:nvCxnSpPr>
          <p:spPr>
            <a:xfrm>
              <a:off x="1081425" y="2284300"/>
              <a:ext cx="140700" cy="0"/>
            </a:xfrm>
            <a:prstGeom prst="straightConnector1">
              <a:avLst/>
            </a:prstGeom>
            <a:noFill/>
            <a:ln w="9525" cap="flat" cmpd="sng">
              <a:solidFill>
                <a:schemeClr val="dk2"/>
              </a:solidFill>
              <a:prstDash val="solid"/>
              <a:round/>
              <a:headEnd type="none" w="med" len="med"/>
              <a:tailEnd type="none" w="med" len="med"/>
            </a:ln>
          </p:spPr>
        </p:cxnSp>
      </p:grpSp>
      <p:cxnSp>
        <p:nvCxnSpPr>
          <p:cNvPr id="459" name="Google Shape;459;p44"/>
          <p:cNvCxnSpPr/>
          <p:nvPr/>
        </p:nvCxnSpPr>
        <p:spPr>
          <a:xfrm rot="10800000" flipH="1">
            <a:off x="626625" y="1727873"/>
            <a:ext cx="2852100" cy="2100"/>
          </a:xfrm>
          <a:prstGeom prst="straightConnector1">
            <a:avLst/>
          </a:prstGeom>
          <a:noFill/>
          <a:ln w="19050" cap="flat" cmpd="sng">
            <a:solidFill>
              <a:srgbClr val="FF9900"/>
            </a:solidFill>
            <a:prstDash val="solid"/>
            <a:round/>
            <a:headEnd type="none" w="med" len="med"/>
            <a:tailEnd type="triangle" w="med" len="med"/>
          </a:ln>
        </p:spPr>
      </p:cxnSp>
      <p:sp>
        <p:nvSpPr>
          <p:cNvPr id="460" name="Google Shape;460;p44"/>
          <p:cNvSpPr txBox="1"/>
          <p:nvPr/>
        </p:nvSpPr>
        <p:spPr>
          <a:xfrm>
            <a:off x="3971975" y="5030225"/>
            <a:ext cx="4729500" cy="1200600"/>
          </a:xfrm>
          <a:prstGeom prst="rect">
            <a:avLst/>
          </a:prstGeom>
          <a:noFill/>
          <a:ln>
            <a:noFill/>
          </a:ln>
        </p:spPr>
        <p:txBody>
          <a:bodyPr spcFirstLastPara="1" wrap="square" lIns="91425" tIns="91425" rIns="91425" bIns="91425" anchor="t" anchorCtr="0">
            <a:spAutoFit/>
          </a:bodyPr>
          <a:lstStyle/>
          <a:p>
            <a:pPr marL="0" lvl="0" indent="0" algn="l" rtl="0">
              <a:spcBef>
                <a:spcPts val="560"/>
              </a:spcBef>
              <a:spcAft>
                <a:spcPts val="0"/>
              </a:spcAft>
              <a:buNone/>
            </a:pPr>
            <a:r>
              <a:rPr lang="en" sz="2200">
                <a:solidFill>
                  <a:schemeClr val="dk2"/>
                </a:solidFill>
                <a:latin typeface="Annie Use Your Telescope"/>
                <a:ea typeface="Annie Use Your Telescope"/>
                <a:cs typeface="Annie Use Your Telescope"/>
                <a:sym typeface="Annie Use Your Telescope"/>
              </a:rPr>
              <a:t>Exercise and playing sports is an </a:t>
            </a:r>
            <a:r>
              <a:rPr lang="en" sz="2200" b="1">
                <a:solidFill>
                  <a:schemeClr val="dk2"/>
                </a:solidFill>
                <a:latin typeface="Annie Use Your Telescope"/>
                <a:ea typeface="Annie Use Your Telescope"/>
                <a:cs typeface="Annie Use Your Telescope"/>
                <a:sym typeface="Annie Use Your Telescope"/>
              </a:rPr>
              <a:t>excellent lifestyle habit</a:t>
            </a:r>
            <a:r>
              <a:rPr lang="en" sz="2200">
                <a:solidFill>
                  <a:schemeClr val="dk2"/>
                </a:solidFill>
                <a:latin typeface="Annie Use Your Telescope"/>
                <a:ea typeface="Annie Use Your Telescope"/>
                <a:cs typeface="Annie Use Your Telescope"/>
                <a:sym typeface="Annie Use Your Telescope"/>
              </a:rPr>
              <a:t> during puberty to help YOUR testosterone levels be at their healthiest!</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45"/>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67" name="Google Shape;467;p45"/>
          <p:cNvSpPr txBox="1">
            <a:spLocks noGrp="1"/>
          </p:cNvSpPr>
          <p:nvPr>
            <p:ph type="body" idx="1"/>
          </p:nvPr>
        </p:nvSpPr>
        <p:spPr>
          <a:xfrm>
            <a:off x="3947725" y="1408700"/>
            <a:ext cx="4800000" cy="5319900"/>
          </a:xfrm>
          <a:prstGeom prst="rect">
            <a:avLst/>
          </a:prstGeom>
          <a:noFill/>
          <a:ln>
            <a:noFill/>
          </a:ln>
        </p:spPr>
        <p:txBody>
          <a:bodyPr spcFirstLastPara="1" wrap="square" lIns="91425" tIns="45700" rIns="91425" bIns="45700" anchor="t" anchorCtr="0">
            <a:noAutofit/>
          </a:bodyPr>
          <a:lstStyle/>
          <a:p>
            <a:pPr marL="0" marR="0" lvl="0" indent="0" algn="l" rtl="0">
              <a:spcBef>
                <a:spcPts val="480"/>
              </a:spcBef>
              <a:spcAft>
                <a:spcPts val="0"/>
              </a:spcAft>
              <a:buClr>
                <a:srgbClr val="595959"/>
              </a:buClr>
              <a:buSzPts val="600"/>
              <a:buFont typeface="Arial"/>
              <a:buNone/>
            </a:pPr>
            <a:r>
              <a:rPr lang="en" sz="2600" b="1">
                <a:solidFill>
                  <a:schemeClr val="dk2"/>
                </a:solidFill>
                <a:latin typeface="Lexend"/>
                <a:ea typeface="Lexend"/>
                <a:cs typeface="Lexend"/>
                <a:sym typeface="Lexend"/>
              </a:rPr>
              <a:t>Testosterone </a:t>
            </a:r>
            <a:r>
              <a:rPr lang="en" sz="2600">
                <a:solidFill>
                  <a:schemeClr val="dk2"/>
                </a:solidFill>
                <a:latin typeface="Lexend ExtraLight"/>
                <a:ea typeface="Lexend ExtraLight"/>
                <a:cs typeface="Lexend ExtraLight"/>
                <a:sym typeface="Lexend ExtraLight"/>
              </a:rPr>
              <a:t>has a big impact on your hair: it gets thicker, more oily and coarser. </a:t>
            </a:r>
            <a:endParaRPr sz="2600">
              <a:solidFill>
                <a:schemeClr val="dk2"/>
              </a:solidFill>
              <a:latin typeface="Lexend ExtraLight"/>
              <a:ea typeface="Lexend ExtraLight"/>
              <a:cs typeface="Lexend ExtraLight"/>
              <a:sym typeface="Lexend ExtraLight"/>
            </a:endParaRPr>
          </a:p>
          <a:p>
            <a:pPr marL="0" marR="0" lvl="0" indent="0" algn="l" rtl="0">
              <a:spcBef>
                <a:spcPts val="480"/>
              </a:spcBef>
              <a:spcAft>
                <a:spcPts val="0"/>
              </a:spcAft>
              <a:buClr>
                <a:srgbClr val="595959"/>
              </a:buClr>
              <a:buSzPts val="600"/>
              <a:buFont typeface="Arial"/>
              <a:buNone/>
            </a:pPr>
            <a:endParaRPr sz="2600">
              <a:solidFill>
                <a:schemeClr val="dk2"/>
              </a:solidFill>
              <a:latin typeface="Lexend ExtraLight"/>
              <a:ea typeface="Lexend ExtraLight"/>
              <a:cs typeface="Lexend ExtraLight"/>
              <a:sym typeface="Lexend ExtraLight"/>
            </a:endParaRPr>
          </a:p>
          <a:p>
            <a:pPr marL="0" marR="0" lvl="0" indent="0" algn="l" rtl="0">
              <a:spcBef>
                <a:spcPts val="480"/>
              </a:spcBef>
              <a:spcAft>
                <a:spcPts val="0"/>
              </a:spcAft>
              <a:buClr>
                <a:srgbClr val="595959"/>
              </a:buClr>
              <a:buSzPts val="600"/>
              <a:buFont typeface="Arial"/>
              <a:buNone/>
            </a:pPr>
            <a:r>
              <a:rPr lang="en" sz="2200">
                <a:solidFill>
                  <a:schemeClr val="dk2"/>
                </a:solidFill>
                <a:latin typeface="Lexend ExtraLight"/>
                <a:ea typeface="Lexend ExtraLight"/>
                <a:cs typeface="Lexend ExtraLight"/>
                <a:sym typeface="Lexend ExtraLight"/>
              </a:rPr>
              <a:t>Testosterone also acts on different parts of your body to grow hair: armpits, chest, face, pubic area, legs, forearms, etc. </a:t>
            </a:r>
            <a:endParaRPr sz="2200">
              <a:solidFill>
                <a:schemeClr val="dk2"/>
              </a:solidFill>
              <a:latin typeface="Lexend ExtraLight"/>
              <a:ea typeface="Lexend ExtraLight"/>
              <a:cs typeface="Lexend ExtraLight"/>
              <a:sym typeface="Lexend ExtraLight"/>
            </a:endParaRPr>
          </a:p>
          <a:p>
            <a:pPr marL="742950" marR="0" lvl="1" indent="-285750" algn="l" rtl="0">
              <a:lnSpc>
                <a:spcPct val="100000"/>
              </a:lnSpc>
              <a:spcBef>
                <a:spcPts val="480"/>
              </a:spcBef>
              <a:spcAft>
                <a:spcPts val="0"/>
              </a:spcAft>
              <a:buClr>
                <a:srgbClr val="595959"/>
              </a:buClr>
              <a:buSzPts val="600"/>
              <a:buFont typeface="Arial"/>
              <a:buNone/>
            </a:pPr>
            <a:endParaRPr sz="2000" i="0" u="none" strike="noStrike" cap="none">
              <a:solidFill>
                <a:schemeClr val="dk2"/>
              </a:solidFill>
              <a:latin typeface="Lexend ExtraLight"/>
              <a:ea typeface="Lexend ExtraLight"/>
              <a:cs typeface="Lexend ExtraLight"/>
              <a:sym typeface="Lexend ExtraLight"/>
            </a:endParaRPr>
          </a:p>
          <a:p>
            <a:pPr marL="342900" marR="0" lvl="0" indent="-342900" algn="l" rtl="0">
              <a:lnSpc>
                <a:spcPct val="100000"/>
              </a:lnSpc>
              <a:spcBef>
                <a:spcPts val="560"/>
              </a:spcBef>
              <a:spcAft>
                <a:spcPts val="0"/>
              </a:spcAft>
              <a:buClr>
                <a:srgbClr val="595959"/>
              </a:buClr>
              <a:buSzPts val="700"/>
              <a:buFont typeface="Arial"/>
              <a:buNone/>
            </a:pPr>
            <a:r>
              <a:rPr lang="en" sz="2200">
                <a:solidFill>
                  <a:schemeClr val="dk2"/>
                </a:solidFill>
                <a:latin typeface="Lexend ExtraLight"/>
                <a:ea typeface="Lexend ExtraLight"/>
                <a:cs typeface="Lexend ExtraLight"/>
                <a:sym typeface="Lexend ExtraLight"/>
              </a:rPr>
              <a:t>This continues throughout</a:t>
            </a:r>
            <a:endParaRPr sz="2200">
              <a:solidFill>
                <a:schemeClr val="dk2"/>
              </a:solidFill>
              <a:latin typeface="Lexend ExtraLight"/>
              <a:ea typeface="Lexend ExtraLight"/>
              <a:cs typeface="Lexend ExtraLight"/>
              <a:sym typeface="Lexend ExtraLight"/>
            </a:endParaRPr>
          </a:p>
          <a:p>
            <a:pPr marL="342900" marR="0" lvl="0" indent="-342900" algn="l" rtl="0">
              <a:lnSpc>
                <a:spcPct val="100000"/>
              </a:lnSpc>
              <a:spcBef>
                <a:spcPts val="560"/>
              </a:spcBef>
              <a:spcAft>
                <a:spcPts val="0"/>
              </a:spcAft>
              <a:buClr>
                <a:srgbClr val="595959"/>
              </a:buClr>
              <a:buSzPts val="700"/>
              <a:buFont typeface="Arial"/>
              <a:buNone/>
            </a:pPr>
            <a:r>
              <a:rPr lang="en" sz="2200">
                <a:solidFill>
                  <a:schemeClr val="dk2"/>
                </a:solidFill>
                <a:latin typeface="Lexend ExtraLight"/>
                <a:ea typeface="Lexend ExtraLight"/>
                <a:cs typeface="Lexend ExtraLight"/>
                <a:sym typeface="Lexend ExtraLight"/>
              </a:rPr>
              <a:t>puberty.</a:t>
            </a:r>
            <a:endParaRPr sz="2200" i="0" u="none" strike="noStrike" cap="none">
              <a:solidFill>
                <a:schemeClr val="dk2"/>
              </a:solidFill>
              <a:latin typeface="Lexend ExtraLight"/>
              <a:ea typeface="Lexend ExtraLight"/>
              <a:cs typeface="Lexend ExtraLight"/>
              <a:sym typeface="Lexend ExtraLight"/>
            </a:endParaRPr>
          </a:p>
        </p:txBody>
      </p:sp>
      <p:sp>
        <p:nvSpPr>
          <p:cNvPr id="468" name="Google Shape;468;p45"/>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343451"/>
                </a:solidFill>
                <a:latin typeface="Calibri"/>
                <a:ea typeface="Calibri"/>
                <a:cs typeface="Calibri"/>
                <a:sym typeface="Calibri"/>
              </a:rPr>
              <a:t>© FEMM</a:t>
            </a:r>
            <a:endParaRPr/>
          </a:p>
        </p:txBody>
      </p:sp>
      <p:sp>
        <p:nvSpPr>
          <p:cNvPr id="469" name="Google Shape;469;p45"/>
          <p:cNvSpPr txBox="1"/>
          <p:nvPr/>
        </p:nvSpPr>
        <p:spPr>
          <a:xfrm>
            <a:off x="378014"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 sz="3000" i="0" u="none" strike="noStrike" cap="none">
                <a:solidFill>
                  <a:srgbClr val="FFFFFF"/>
                </a:solidFill>
                <a:latin typeface="Lexend Thin"/>
                <a:ea typeface="Lexend Thin"/>
                <a:cs typeface="Lexend Thin"/>
                <a:sym typeface="Lexend Thin"/>
              </a:rPr>
              <a:t>Hormones &amp; your </a:t>
            </a:r>
            <a:r>
              <a:rPr lang="en" sz="3000">
                <a:solidFill>
                  <a:srgbClr val="FFFFFF"/>
                </a:solidFill>
                <a:latin typeface="Lexend Thin"/>
                <a:ea typeface="Lexend Thin"/>
                <a:cs typeface="Lexend Thin"/>
                <a:sym typeface="Lexend Thin"/>
              </a:rPr>
              <a:t>hair</a:t>
            </a:r>
            <a:endParaRPr sz="3000" i="0" u="none" strike="noStrike" cap="none">
              <a:solidFill>
                <a:srgbClr val="FFFFFF"/>
              </a:solidFill>
              <a:latin typeface="Lexend Thin"/>
              <a:ea typeface="Lexend Thin"/>
              <a:cs typeface="Lexend Thin"/>
              <a:sym typeface="Lexend Thin"/>
            </a:endParaRPr>
          </a:p>
        </p:txBody>
      </p:sp>
      <p:sp>
        <p:nvSpPr>
          <p:cNvPr id="470" name="Google Shape;470;p45"/>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pic>
        <p:nvPicPr>
          <p:cNvPr id="471" name="Google Shape;471;p45"/>
          <p:cNvPicPr preferRelativeResize="0"/>
          <p:nvPr/>
        </p:nvPicPr>
        <p:blipFill>
          <a:blip r:embed="rId3">
            <a:alphaModFix/>
          </a:blip>
          <a:stretch>
            <a:fillRect/>
          </a:stretch>
        </p:blipFill>
        <p:spPr>
          <a:xfrm>
            <a:off x="1116201" y="1561105"/>
            <a:ext cx="1710725" cy="4760294"/>
          </a:xfrm>
          <a:prstGeom prst="rect">
            <a:avLst/>
          </a:prstGeom>
          <a:noFill/>
          <a:ln>
            <a:noFill/>
          </a:ln>
        </p:spPr>
      </p:pic>
      <p:sp>
        <p:nvSpPr>
          <p:cNvPr id="472" name="Google Shape;472;p45"/>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480"/>
              </a:spcBef>
              <a:spcAft>
                <a:spcPts val="0"/>
              </a:spcAft>
              <a:buNone/>
            </a:pPr>
            <a:endParaRPr/>
          </a:p>
        </p:txBody>
      </p:sp>
      <p:sp>
        <p:nvSpPr>
          <p:cNvPr id="473" name="Google Shape;473;p45"/>
          <p:cNvSpPr/>
          <p:nvPr/>
        </p:nvSpPr>
        <p:spPr>
          <a:xfrm>
            <a:off x="2497425" y="1798775"/>
            <a:ext cx="798600" cy="711000"/>
          </a:xfrm>
          <a:prstGeom prst="wedgeRoundRectCallout">
            <a:avLst>
              <a:gd name="adj1" fmla="val -77689"/>
              <a:gd name="adj2" fmla="val -43850"/>
              <a:gd name="adj3" fmla="val 0"/>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480"/>
              </a:spcBef>
              <a:spcAft>
                <a:spcPts val="0"/>
              </a:spcAft>
              <a:buClr>
                <a:schemeClr val="dk1"/>
              </a:buClr>
              <a:buSzPts val="1100"/>
              <a:buFont typeface="Arial"/>
              <a:buNone/>
            </a:pPr>
            <a:r>
              <a:rPr lang="en-PH" sz="3600" b="0" i="0" u="none" strike="noStrike" dirty="0">
                <a:solidFill>
                  <a:srgbClr val="1F497D"/>
                </a:solidFill>
                <a:effectLst/>
                <a:latin typeface="Lexend" pitchFamily="2" charset="0"/>
              </a:rPr>
              <a:t>👨🏻</a:t>
            </a:r>
            <a:endParaRPr sz="4800" dirty="0"/>
          </a:p>
        </p:txBody>
      </p:sp>
      <p:grpSp>
        <p:nvGrpSpPr>
          <p:cNvPr id="474" name="Google Shape;474;p45"/>
          <p:cNvGrpSpPr/>
          <p:nvPr/>
        </p:nvGrpSpPr>
        <p:grpSpPr>
          <a:xfrm>
            <a:off x="910856" y="1687029"/>
            <a:ext cx="205340" cy="4500902"/>
            <a:chOff x="1081425" y="2209550"/>
            <a:chExt cx="190500" cy="3989100"/>
          </a:xfrm>
        </p:grpSpPr>
        <p:sp>
          <p:nvSpPr>
            <p:cNvPr id="475" name="Google Shape;475;p45"/>
            <p:cNvSpPr/>
            <p:nvPr/>
          </p:nvSpPr>
          <p:spPr>
            <a:xfrm>
              <a:off x="1081425" y="2209550"/>
              <a:ext cx="190500" cy="3989100"/>
            </a:xfrm>
            <a:prstGeom prst="rec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476" name="Google Shape;476;p45"/>
            <p:cNvCxnSpPr/>
            <p:nvPr/>
          </p:nvCxnSpPr>
          <p:spPr>
            <a:xfrm>
              <a:off x="1106325" y="33557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77" name="Google Shape;477;p45"/>
            <p:cNvCxnSpPr/>
            <p:nvPr/>
          </p:nvCxnSpPr>
          <p:spPr>
            <a:xfrm>
              <a:off x="1081425" y="34761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78" name="Google Shape;478;p45"/>
            <p:cNvCxnSpPr/>
            <p:nvPr/>
          </p:nvCxnSpPr>
          <p:spPr>
            <a:xfrm>
              <a:off x="1106325" y="36093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79" name="Google Shape;479;p45"/>
            <p:cNvCxnSpPr/>
            <p:nvPr/>
          </p:nvCxnSpPr>
          <p:spPr>
            <a:xfrm>
              <a:off x="1081425" y="37298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80" name="Google Shape;480;p45"/>
            <p:cNvCxnSpPr/>
            <p:nvPr/>
          </p:nvCxnSpPr>
          <p:spPr>
            <a:xfrm>
              <a:off x="1106325" y="38630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81" name="Google Shape;481;p45"/>
            <p:cNvCxnSpPr/>
            <p:nvPr/>
          </p:nvCxnSpPr>
          <p:spPr>
            <a:xfrm>
              <a:off x="1081425" y="40090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82" name="Google Shape;482;p45"/>
            <p:cNvCxnSpPr/>
            <p:nvPr/>
          </p:nvCxnSpPr>
          <p:spPr>
            <a:xfrm>
              <a:off x="1106325" y="40898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83" name="Google Shape;483;p45"/>
            <p:cNvCxnSpPr/>
            <p:nvPr/>
          </p:nvCxnSpPr>
          <p:spPr>
            <a:xfrm>
              <a:off x="1081425" y="42102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84" name="Google Shape;484;p45"/>
            <p:cNvCxnSpPr/>
            <p:nvPr/>
          </p:nvCxnSpPr>
          <p:spPr>
            <a:xfrm>
              <a:off x="1106325" y="43435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85" name="Google Shape;485;p45"/>
            <p:cNvCxnSpPr/>
            <p:nvPr/>
          </p:nvCxnSpPr>
          <p:spPr>
            <a:xfrm>
              <a:off x="1081425" y="44639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86" name="Google Shape;486;p45"/>
            <p:cNvCxnSpPr/>
            <p:nvPr/>
          </p:nvCxnSpPr>
          <p:spPr>
            <a:xfrm>
              <a:off x="1106325" y="45971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87" name="Google Shape;487;p45"/>
            <p:cNvCxnSpPr/>
            <p:nvPr/>
          </p:nvCxnSpPr>
          <p:spPr>
            <a:xfrm>
              <a:off x="1081425" y="47431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88" name="Google Shape;488;p45"/>
            <p:cNvCxnSpPr/>
            <p:nvPr/>
          </p:nvCxnSpPr>
          <p:spPr>
            <a:xfrm>
              <a:off x="1106325" y="48239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89" name="Google Shape;489;p45"/>
            <p:cNvCxnSpPr/>
            <p:nvPr/>
          </p:nvCxnSpPr>
          <p:spPr>
            <a:xfrm>
              <a:off x="1081425" y="49444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90" name="Google Shape;490;p45"/>
            <p:cNvCxnSpPr/>
            <p:nvPr/>
          </p:nvCxnSpPr>
          <p:spPr>
            <a:xfrm>
              <a:off x="1106325" y="50776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91" name="Google Shape;491;p45"/>
            <p:cNvCxnSpPr/>
            <p:nvPr/>
          </p:nvCxnSpPr>
          <p:spPr>
            <a:xfrm>
              <a:off x="1081425" y="51980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92" name="Google Shape;492;p45"/>
            <p:cNvCxnSpPr/>
            <p:nvPr/>
          </p:nvCxnSpPr>
          <p:spPr>
            <a:xfrm>
              <a:off x="1106325" y="53313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93" name="Google Shape;493;p45"/>
            <p:cNvCxnSpPr/>
            <p:nvPr/>
          </p:nvCxnSpPr>
          <p:spPr>
            <a:xfrm>
              <a:off x="1081425" y="54645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94" name="Google Shape;494;p45"/>
            <p:cNvCxnSpPr/>
            <p:nvPr/>
          </p:nvCxnSpPr>
          <p:spPr>
            <a:xfrm>
              <a:off x="1106325" y="55580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95" name="Google Shape;495;p45"/>
            <p:cNvCxnSpPr/>
            <p:nvPr/>
          </p:nvCxnSpPr>
          <p:spPr>
            <a:xfrm>
              <a:off x="1081425" y="56785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96" name="Google Shape;496;p45"/>
            <p:cNvCxnSpPr/>
            <p:nvPr/>
          </p:nvCxnSpPr>
          <p:spPr>
            <a:xfrm>
              <a:off x="1106325" y="58117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97" name="Google Shape;497;p45"/>
            <p:cNvCxnSpPr/>
            <p:nvPr/>
          </p:nvCxnSpPr>
          <p:spPr>
            <a:xfrm>
              <a:off x="1081425" y="59322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98" name="Google Shape;498;p45"/>
            <p:cNvCxnSpPr/>
            <p:nvPr/>
          </p:nvCxnSpPr>
          <p:spPr>
            <a:xfrm>
              <a:off x="1106325" y="60654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499" name="Google Shape;499;p45"/>
            <p:cNvCxnSpPr/>
            <p:nvPr/>
          </p:nvCxnSpPr>
          <p:spPr>
            <a:xfrm>
              <a:off x="1106325" y="61986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00" name="Google Shape;500;p45"/>
            <p:cNvCxnSpPr/>
            <p:nvPr/>
          </p:nvCxnSpPr>
          <p:spPr>
            <a:xfrm>
              <a:off x="1106325" y="24047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01" name="Google Shape;501;p45"/>
            <p:cNvCxnSpPr/>
            <p:nvPr/>
          </p:nvCxnSpPr>
          <p:spPr>
            <a:xfrm>
              <a:off x="1081425" y="25252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02" name="Google Shape;502;p45"/>
            <p:cNvCxnSpPr/>
            <p:nvPr/>
          </p:nvCxnSpPr>
          <p:spPr>
            <a:xfrm>
              <a:off x="1106325" y="26584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03" name="Google Shape;503;p45"/>
            <p:cNvCxnSpPr/>
            <p:nvPr/>
          </p:nvCxnSpPr>
          <p:spPr>
            <a:xfrm>
              <a:off x="1081425" y="27788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04" name="Google Shape;504;p45"/>
            <p:cNvCxnSpPr/>
            <p:nvPr/>
          </p:nvCxnSpPr>
          <p:spPr>
            <a:xfrm>
              <a:off x="1106325" y="29121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05" name="Google Shape;505;p45"/>
            <p:cNvCxnSpPr/>
            <p:nvPr/>
          </p:nvCxnSpPr>
          <p:spPr>
            <a:xfrm>
              <a:off x="1081425" y="30425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06" name="Google Shape;506;p45"/>
            <p:cNvCxnSpPr/>
            <p:nvPr/>
          </p:nvCxnSpPr>
          <p:spPr>
            <a:xfrm>
              <a:off x="1106325" y="31388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07" name="Google Shape;507;p45"/>
            <p:cNvCxnSpPr/>
            <p:nvPr/>
          </p:nvCxnSpPr>
          <p:spPr>
            <a:xfrm>
              <a:off x="1081425" y="32749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08" name="Google Shape;508;p45"/>
            <p:cNvCxnSpPr/>
            <p:nvPr/>
          </p:nvCxnSpPr>
          <p:spPr>
            <a:xfrm>
              <a:off x="1081425" y="2284300"/>
              <a:ext cx="140700" cy="0"/>
            </a:xfrm>
            <a:prstGeom prst="straightConnector1">
              <a:avLst/>
            </a:prstGeom>
            <a:noFill/>
            <a:ln w="9525" cap="flat" cmpd="sng">
              <a:solidFill>
                <a:schemeClr val="dk2"/>
              </a:solidFill>
              <a:prstDash val="solid"/>
              <a:round/>
              <a:headEnd type="none" w="med" len="med"/>
              <a:tailEnd type="none" w="med" len="med"/>
            </a:ln>
          </p:spPr>
        </p:cxnSp>
      </p:grpSp>
      <p:cxnSp>
        <p:nvCxnSpPr>
          <p:cNvPr id="509" name="Google Shape;509;p45"/>
          <p:cNvCxnSpPr/>
          <p:nvPr/>
        </p:nvCxnSpPr>
        <p:spPr>
          <a:xfrm rot="10800000" flipH="1">
            <a:off x="749225" y="1684898"/>
            <a:ext cx="2852100" cy="2100"/>
          </a:xfrm>
          <a:prstGeom prst="straightConnector1">
            <a:avLst/>
          </a:prstGeom>
          <a:noFill/>
          <a:ln w="19050" cap="flat" cmpd="sng">
            <a:solidFill>
              <a:srgbClr val="FF9900"/>
            </a:solidFill>
            <a:prstDash val="solid"/>
            <a:round/>
            <a:headEnd type="none" w="med" len="med"/>
            <a:tailEnd type="triangle" w="med" len="med"/>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46"/>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516" name="Google Shape;516;p46"/>
          <p:cNvSpPr txBox="1">
            <a:spLocks noGrp="1"/>
          </p:cNvSpPr>
          <p:nvPr>
            <p:ph type="body" idx="1"/>
          </p:nvPr>
        </p:nvSpPr>
        <p:spPr>
          <a:xfrm>
            <a:off x="3910925" y="1448725"/>
            <a:ext cx="5032200" cy="5168100"/>
          </a:xfrm>
          <a:prstGeom prst="rect">
            <a:avLst/>
          </a:prstGeom>
          <a:noFill/>
          <a:ln>
            <a:noFill/>
          </a:ln>
        </p:spPr>
        <p:txBody>
          <a:bodyPr spcFirstLastPara="1" wrap="square" lIns="91425" tIns="45700" rIns="91425" bIns="45700" anchor="t" anchorCtr="0">
            <a:noAutofit/>
          </a:bodyPr>
          <a:lstStyle/>
          <a:p>
            <a:pPr marL="0" marR="0" lvl="0" indent="0" algn="l" rtl="0">
              <a:spcBef>
                <a:spcPts val="480"/>
              </a:spcBef>
              <a:spcAft>
                <a:spcPts val="0"/>
              </a:spcAft>
              <a:buClr>
                <a:srgbClr val="595959"/>
              </a:buClr>
              <a:buSzPts val="600"/>
              <a:buFont typeface="Arial"/>
              <a:buNone/>
            </a:pPr>
            <a:r>
              <a:rPr lang="en" sz="2900" b="1">
                <a:solidFill>
                  <a:schemeClr val="dk2"/>
                </a:solidFill>
                <a:latin typeface="Lexend"/>
                <a:ea typeface="Lexend"/>
                <a:cs typeface="Lexend"/>
                <a:sym typeface="Lexend"/>
              </a:rPr>
              <a:t>Testosterone </a:t>
            </a:r>
            <a:r>
              <a:rPr lang="en" sz="2900">
                <a:solidFill>
                  <a:schemeClr val="dk2"/>
                </a:solidFill>
                <a:latin typeface="Lexend ExtraLight"/>
                <a:ea typeface="Lexend ExtraLight"/>
                <a:cs typeface="Lexend ExtraLight"/>
                <a:sym typeface="Lexend ExtraLight"/>
              </a:rPr>
              <a:t>has a big impact on your voice: it deepens it and lowers it.</a:t>
            </a:r>
            <a:endParaRPr sz="2900">
              <a:solidFill>
                <a:schemeClr val="dk2"/>
              </a:solidFill>
              <a:latin typeface="Lexend ExtraLight"/>
              <a:ea typeface="Lexend ExtraLight"/>
              <a:cs typeface="Lexend ExtraLight"/>
              <a:sym typeface="Lexend ExtraLight"/>
            </a:endParaRPr>
          </a:p>
          <a:p>
            <a:pPr marL="0" marR="0" lvl="0" indent="0" algn="l" rtl="0">
              <a:spcBef>
                <a:spcPts val="480"/>
              </a:spcBef>
              <a:spcAft>
                <a:spcPts val="0"/>
              </a:spcAft>
              <a:buClr>
                <a:srgbClr val="595959"/>
              </a:buClr>
              <a:buSzPts val="600"/>
              <a:buFont typeface="Arial"/>
              <a:buNone/>
            </a:pPr>
            <a:endParaRPr sz="2900">
              <a:solidFill>
                <a:schemeClr val="dk2"/>
              </a:solidFill>
              <a:latin typeface="Lexend ExtraLight"/>
              <a:ea typeface="Lexend ExtraLight"/>
              <a:cs typeface="Lexend ExtraLight"/>
              <a:sym typeface="Lexend ExtraLight"/>
            </a:endParaRPr>
          </a:p>
          <a:p>
            <a:pPr marL="0" marR="0" lvl="0" indent="0" algn="l" rtl="0">
              <a:spcBef>
                <a:spcPts val="480"/>
              </a:spcBef>
              <a:spcAft>
                <a:spcPts val="0"/>
              </a:spcAft>
              <a:buClr>
                <a:srgbClr val="595959"/>
              </a:buClr>
              <a:buSzPts val="600"/>
              <a:buFont typeface="Arial"/>
              <a:buNone/>
            </a:pPr>
            <a:r>
              <a:rPr lang="en" sz="2200">
                <a:solidFill>
                  <a:schemeClr val="dk2"/>
                </a:solidFill>
                <a:latin typeface="Lexend ExtraLight"/>
                <a:ea typeface="Lexend ExtraLight"/>
                <a:cs typeface="Lexend ExtraLight"/>
                <a:sym typeface="Lexend ExtraLight"/>
              </a:rPr>
              <a:t>👾 This is called </a:t>
            </a:r>
            <a:r>
              <a:rPr lang="en" sz="2200" b="1">
                <a:solidFill>
                  <a:schemeClr val="dk2"/>
                </a:solidFill>
                <a:latin typeface="Lexend"/>
                <a:ea typeface="Lexend"/>
                <a:cs typeface="Lexend"/>
                <a:sym typeface="Lexend"/>
              </a:rPr>
              <a:t>voice mutation*. </a:t>
            </a:r>
            <a:br>
              <a:rPr lang="en" sz="2200" b="1">
                <a:solidFill>
                  <a:schemeClr val="dk2"/>
                </a:solidFill>
                <a:latin typeface="Lexend"/>
                <a:ea typeface="Lexend"/>
                <a:cs typeface="Lexend"/>
                <a:sym typeface="Lexend"/>
              </a:rPr>
            </a:br>
            <a:r>
              <a:rPr lang="en" sz="2200" b="1">
                <a:solidFill>
                  <a:schemeClr val="dk2"/>
                </a:solidFill>
                <a:latin typeface="Lexend"/>
                <a:ea typeface="Lexend"/>
                <a:cs typeface="Lexend"/>
                <a:sym typeface="Lexend"/>
              </a:rPr>
              <a:t>*</a:t>
            </a:r>
            <a:r>
              <a:rPr lang="en" sz="2200">
                <a:solidFill>
                  <a:schemeClr val="dk2"/>
                </a:solidFill>
                <a:latin typeface="Annie Use Your Telescope"/>
                <a:ea typeface="Annie Use Your Telescope"/>
                <a:cs typeface="Annie Use Your Telescope"/>
                <a:sym typeface="Annie Use Your Telescope"/>
              </a:rPr>
              <a:t>But it doesn’t make you a mutant. </a:t>
            </a:r>
            <a:endParaRPr sz="2200">
              <a:solidFill>
                <a:schemeClr val="dk2"/>
              </a:solidFill>
              <a:latin typeface="Annie Use Your Telescope"/>
              <a:ea typeface="Annie Use Your Telescope"/>
              <a:cs typeface="Annie Use Your Telescope"/>
              <a:sym typeface="Annie Use Your Telescope"/>
            </a:endParaRPr>
          </a:p>
          <a:p>
            <a:pPr marL="742950" marR="0" lvl="1" indent="-285750" algn="l" rtl="0">
              <a:lnSpc>
                <a:spcPct val="100000"/>
              </a:lnSpc>
              <a:spcBef>
                <a:spcPts val="480"/>
              </a:spcBef>
              <a:spcAft>
                <a:spcPts val="0"/>
              </a:spcAft>
              <a:buClr>
                <a:srgbClr val="595959"/>
              </a:buClr>
              <a:buSzPts val="600"/>
              <a:buFont typeface="Arial"/>
              <a:buNone/>
            </a:pPr>
            <a:endParaRPr sz="2700" i="0" u="none" strike="noStrike" cap="none">
              <a:solidFill>
                <a:schemeClr val="dk2"/>
              </a:solidFill>
              <a:latin typeface="Lexend ExtraLight"/>
              <a:ea typeface="Lexend ExtraLight"/>
              <a:cs typeface="Lexend ExtraLight"/>
              <a:sym typeface="Lexend ExtraLight"/>
            </a:endParaRPr>
          </a:p>
          <a:p>
            <a:pPr marL="342900" marR="0" lvl="0" indent="-342900" algn="l" rtl="0">
              <a:lnSpc>
                <a:spcPct val="100000"/>
              </a:lnSpc>
              <a:spcBef>
                <a:spcPts val="560"/>
              </a:spcBef>
              <a:spcAft>
                <a:spcPts val="0"/>
              </a:spcAft>
              <a:buClr>
                <a:srgbClr val="595959"/>
              </a:buClr>
              <a:buSzPts val="700"/>
              <a:buFont typeface="Arial"/>
              <a:buNone/>
            </a:pPr>
            <a:r>
              <a:rPr lang="en" sz="2200">
                <a:solidFill>
                  <a:schemeClr val="dk2"/>
                </a:solidFill>
                <a:latin typeface="Lexend ExtraLight"/>
                <a:ea typeface="Lexend ExtraLight"/>
                <a:cs typeface="Lexend ExtraLight"/>
                <a:sym typeface="Lexend ExtraLight"/>
              </a:rPr>
              <a:t>This can start around age 12.</a:t>
            </a:r>
            <a:endParaRPr sz="2200" i="0" u="none" strike="noStrike" cap="none">
              <a:solidFill>
                <a:schemeClr val="dk2"/>
              </a:solidFill>
              <a:latin typeface="Lexend ExtraLight"/>
              <a:ea typeface="Lexend ExtraLight"/>
              <a:cs typeface="Lexend ExtraLight"/>
              <a:sym typeface="Lexend ExtraLight"/>
            </a:endParaRPr>
          </a:p>
        </p:txBody>
      </p:sp>
      <p:sp>
        <p:nvSpPr>
          <p:cNvPr id="517" name="Google Shape;517;p46"/>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343451"/>
                </a:solidFill>
                <a:latin typeface="Calibri"/>
                <a:ea typeface="Calibri"/>
                <a:cs typeface="Calibri"/>
                <a:sym typeface="Calibri"/>
              </a:rPr>
              <a:t>© FEMM</a:t>
            </a:r>
            <a:endParaRPr/>
          </a:p>
        </p:txBody>
      </p:sp>
      <p:sp>
        <p:nvSpPr>
          <p:cNvPr id="518" name="Google Shape;518;p46"/>
          <p:cNvSpPr txBox="1"/>
          <p:nvPr/>
        </p:nvSpPr>
        <p:spPr>
          <a:xfrm>
            <a:off x="378014"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 sz="3000" i="0" u="none" strike="noStrike" cap="none">
                <a:solidFill>
                  <a:srgbClr val="FFFFFF"/>
                </a:solidFill>
                <a:latin typeface="Lexend Thin"/>
                <a:ea typeface="Lexend Thin"/>
                <a:cs typeface="Lexend Thin"/>
                <a:sym typeface="Lexend Thin"/>
              </a:rPr>
              <a:t>Hormones &amp; your </a:t>
            </a:r>
            <a:r>
              <a:rPr lang="en" sz="3000">
                <a:solidFill>
                  <a:srgbClr val="FFFFFF"/>
                </a:solidFill>
                <a:latin typeface="Lexend Thin"/>
                <a:ea typeface="Lexend Thin"/>
                <a:cs typeface="Lexend Thin"/>
                <a:sym typeface="Lexend Thin"/>
              </a:rPr>
              <a:t>voice</a:t>
            </a:r>
            <a:endParaRPr sz="3000" i="0" u="none" strike="noStrike" cap="none">
              <a:solidFill>
                <a:srgbClr val="FFFFFF"/>
              </a:solidFill>
              <a:latin typeface="Lexend Thin"/>
              <a:ea typeface="Lexend Thin"/>
              <a:cs typeface="Lexend Thin"/>
              <a:sym typeface="Lexend Thin"/>
            </a:endParaRPr>
          </a:p>
        </p:txBody>
      </p:sp>
      <p:sp>
        <p:nvSpPr>
          <p:cNvPr id="519" name="Google Shape;519;p46"/>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pic>
        <p:nvPicPr>
          <p:cNvPr id="520" name="Google Shape;520;p46"/>
          <p:cNvPicPr preferRelativeResize="0"/>
          <p:nvPr/>
        </p:nvPicPr>
        <p:blipFill>
          <a:blip r:embed="rId3">
            <a:alphaModFix/>
          </a:blip>
          <a:stretch>
            <a:fillRect/>
          </a:stretch>
        </p:blipFill>
        <p:spPr>
          <a:xfrm>
            <a:off x="1213651" y="1603780"/>
            <a:ext cx="1710725" cy="4760294"/>
          </a:xfrm>
          <a:prstGeom prst="rect">
            <a:avLst/>
          </a:prstGeom>
          <a:noFill/>
          <a:ln>
            <a:noFill/>
          </a:ln>
        </p:spPr>
      </p:pic>
      <p:grpSp>
        <p:nvGrpSpPr>
          <p:cNvPr id="521" name="Google Shape;521;p46"/>
          <p:cNvGrpSpPr/>
          <p:nvPr/>
        </p:nvGrpSpPr>
        <p:grpSpPr>
          <a:xfrm>
            <a:off x="910856" y="1687029"/>
            <a:ext cx="205340" cy="4500902"/>
            <a:chOff x="1081425" y="2209550"/>
            <a:chExt cx="190500" cy="3989100"/>
          </a:xfrm>
        </p:grpSpPr>
        <p:sp>
          <p:nvSpPr>
            <p:cNvPr id="522" name="Google Shape;522;p46"/>
            <p:cNvSpPr/>
            <p:nvPr/>
          </p:nvSpPr>
          <p:spPr>
            <a:xfrm>
              <a:off x="1081425" y="2209550"/>
              <a:ext cx="190500" cy="3989100"/>
            </a:xfrm>
            <a:prstGeom prst="rec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523" name="Google Shape;523;p46"/>
            <p:cNvCxnSpPr/>
            <p:nvPr/>
          </p:nvCxnSpPr>
          <p:spPr>
            <a:xfrm>
              <a:off x="1106325" y="33557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24" name="Google Shape;524;p46"/>
            <p:cNvCxnSpPr/>
            <p:nvPr/>
          </p:nvCxnSpPr>
          <p:spPr>
            <a:xfrm>
              <a:off x="1081425" y="34761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25" name="Google Shape;525;p46"/>
            <p:cNvCxnSpPr/>
            <p:nvPr/>
          </p:nvCxnSpPr>
          <p:spPr>
            <a:xfrm>
              <a:off x="1106325" y="36093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26" name="Google Shape;526;p46"/>
            <p:cNvCxnSpPr/>
            <p:nvPr/>
          </p:nvCxnSpPr>
          <p:spPr>
            <a:xfrm>
              <a:off x="1081425" y="37298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27" name="Google Shape;527;p46"/>
            <p:cNvCxnSpPr/>
            <p:nvPr/>
          </p:nvCxnSpPr>
          <p:spPr>
            <a:xfrm>
              <a:off x="1106325" y="38630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28" name="Google Shape;528;p46"/>
            <p:cNvCxnSpPr/>
            <p:nvPr/>
          </p:nvCxnSpPr>
          <p:spPr>
            <a:xfrm>
              <a:off x="1081425" y="40090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29" name="Google Shape;529;p46"/>
            <p:cNvCxnSpPr/>
            <p:nvPr/>
          </p:nvCxnSpPr>
          <p:spPr>
            <a:xfrm>
              <a:off x="1106325" y="40898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30" name="Google Shape;530;p46"/>
            <p:cNvCxnSpPr/>
            <p:nvPr/>
          </p:nvCxnSpPr>
          <p:spPr>
            <a:xfrm>
              <a:off x="1081425" y="42102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31" name="Google Shape;531;p46"/>
            <p:cNvCxnSpPr/>
            <p:nvPr/>
          </p:nvCxnSpPr>
          <p:spPr>
            <a:xfrm>
              <a:off x="1106325" y="43435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32" name="Google Shape;532;p46"/>
            <p:cNvCxnSpPr/>
            <p:nvPr/>
          </p:nvCxnSpPr>
          <p:spPr>
            <a:xfrm>
              <a:off x="1081425" y="44639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33" name="Google Shape;533;p46"/>
            <p:cNvCxnSpPr/>
            <p:nvPr/>
          </p:nvCxnSpPr>
          <p:spPr>
            <a:xfrm>
              <a:off x="1106325" y="45971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34" name="Google Shape;534;p46"/>
            <p:cNvCxnSpPr/>
            <p:nvPr/>
          </p:nvCxnSpPr>
          <p:spPr>
            <a:xfrm>
              <a:off x="1081425" y="47431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35" name="Google Shape;535;p46"/>
            <p:cNvCxnSpPr/>
            <p:nvPr/>
          </p:nvCxnSpPr>
          <p:spPr>
            <a:xfrm>
              <a:off x="1106325" y="48239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36" name="Google Shape;536;p46"/>
            <p:cNvCxnSpPr/>
            <p:nvPr/>
          </p:nvCxnSpPr>
          <p:spPr>
            <a:xfrm>
              <a:off x="1081425" y="49444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37" name="Google Shape;537;p46"/>
            <p:cNvCxnSpPr/>
            <p:nvPr/>
          </p:nvCxnSpPr>
          <p:spPr>
            <a:xfrm>
              <a:off x="1106325" y="50776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38" name="Google Shape;538;p46"/>
            <p:cNvCxnSpPr/>
            <p:nvPr/>
          </p:nvCxnSpPr>
          <p:spPr>
            <a:xfrm>
              <a:off x="1081425" y="51980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39" name="Google Shape;539;p46"/>
            <p:cNvCxnSpPr/>
            <p:nvPr/>
          </p:nvCxnSpPr>
          <p:spPr>
            <a:xfrm>
              <a:off x="1106325" y="53313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40" name="Google Shape;540;p46"/>
            <p:cNvCxnSpPr/>
            <p:nvPr/>
          </p:nvCxnSpPr>
          <p:spPr>
            <a:xfrm>
              <a:off x="1081425" y="54645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41" name="Google Shape;541;p46"/>
            <p:cNvCxnSpPr/>
            <p:nvPr/>
          </p:nvCxnSpPr>
          <p:spPr>
            <a:xfrm>
              <a:off x="1106325" y="55580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42" name="Google Shape;542;p46"/>
            <p:cNvCxnSpPr/>
            <p:nvPr/>
          </p:nvCxnSpPr>
          <p:spPr>
            <a:xfrm>
              <a:off x="1081425" y="56785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43" name="Google Shape;543;p46"/>
            <p:cNvCxnSpPr/>
            <p:nvPr/>
          </p:nvCxnSpPr>
          <p:spPr>
            <a:xfrm>
              <a:off x="1106325" y="58117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44" name="Google Shape;544;p46"/>
            <p:cNvCxnSpPr/>
            <p:nvPr/>
          </p:nvCxnSpPr>
          <p:spPr>
            <a:xfrm>
              <a:off x="1081425" y="59322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45" name="Google Shape;545;p46"/>
            <p:cNvCxnSpPr/>
            <p:nvPr/>
          </p:nvCxnSpPr>
          <p:spPr>
            <a:xfrm>
              <a:off x="1106325" y="60654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46" name="Google Shape;546;p46"/>
            <p:cNvCxnSpPr/>
            <p:nvPr/>
          </p:nvCxnSpPr>
          <p:spPr>
            <a:xfrm>
              <a:off x="1106325" y="61986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47" name="Google Shape;547;p46"/>
            <p:cNvCxnSpPr/>
            <p:nvPr/>
          </p:nvCxnSpPr>
          <p:spPr>
            <a:xfrm>
              <a:off x="1106325" y="24047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48" name="Google Shape;548;p46"/>
            <p:cNvCxnSpPr/>
            <p:nvPr/>
          </p:nvCxnSpPr>
          <p:spPr>
            <a:xfrm>
              <a:off x="1081425" y="25252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49" name="Google Shape;549;p46"/>
            <p:cNvCxnSpPr/>
            <p:nvPr/>
          </p:nvCxnSpPr>
          <p:spPr>
            <a:xfrm>
              <a:off x="1106325" y="26584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50" name="Google Shape;550;p46"/>
            <p:cNvCxnSpPr/>
            <p:nvPr/>
          </p:nvCxnSpPr>
          <p:spPr>
            <a:xfrm>
              <a:off x="1081425" y="27788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51" name="Google Shape;551;p46"/>
            <p:cNvCxnSpPr/>
            <p:nvPr/>
          </p:nvCxnSpPr>
          <p:spPr>
            <a:xfrm>
              <a:off x="1106325" y="29121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52" name="Google Shape;552;p46"/>
            <p:cNvCxnSpPr/>
            <p:nvPr/>
          </p:nvCxnSpPr>
          <p:spPr>
            <a:xfrm>
              <a:off x="1081425" y="30425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53" name="Google Shape;553;p46"/>
            <p:cNvCxnSpPr/>
            <p:nvPr/>
          </p:nvCxnSpPr>
          <p:spPr>
            <a:xfrm>
              <a:off x="1106325" y="31388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54" name="Google Shape;554;p46"/>
            <p:cNvCxnSpPr/>
            <p:nvPr/>
          </p:nvCxnSpPr>
          <p:spPr>
            <a:xfrm>
              <a:off x="1081425" y="32749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55" name="Google Shape;555;p46"/>
            <p:cNvCxnSpPr/>
            <p:nvPr/>
          </p:nvCxnSpPr>
          <p:spPr>
            <a:xfrm>
              <a:off x="1081425" y="2284300"/>
              <a:ext cx="140700" cy="0"/>
            </a:xfrm>
            <a:prstGeom prst="straightConnector1">
              <a:avLst/>
            </a:prstGeom>
            <a:noFill/>
            <a:ln w="9525" cap="flat" cmpd="sng">
              <a:solidFill>
                <a:schemeClr val="dk2"/>
              </a:solidFill>
              <a:prstDash val="solid"/>
              <a:round/>
              <a:headEnd type="none" w="med" len="med"/>
              <a:tailEnd type="none" w="med" len="med"/>
            </a:ln>
          </p:spPr>
        </p:cxnSp>
      </p:grpSp>
      <p:cxnSp>
        <p:nvCxnSpPr>
          <p:cNvPr id="556" name="Google Shape;556;p46"/>
          <p:cNvCxnSpPr/>
          <p:nvPr/>
        </p:nvCxnSpPr>
        <p:spPr>
          <a:xfrm rot="10800000" flipH="1">
            <a:off x="749225" y="1684898"/>
            <a:ext cx="2852100" cy="2100"/>
          </a:xfrm>
          <a:prstGeom prst="straightConnector1">
            <a:avLst/>
          </a:prstGeom>
          <a:noFill/>
          <a:ln w="19050" cap="flat" cmpd="sng">
            <a:solidFill>
              <a:srgbClr val="FF9900"/>
            </a:solidFill>
            <a:prstDash val="solid"/>
            <a:round/>
            <a:headEnd type="none" w="med" len="med"/>
            <a:tailEnd type="triangle" w="med" len="med"/>
          </a:ln>
        </p:spPr>
      </p:cxnSp>
      <p:sp>
        <p:nvSpPr>
          <p:cNvPr id="557" name="Google Shape;557;p46"/>
          <p:cNvSpPr/>
          <p:nvPr/>
        </p:nvSpPr>
        <p:spPr>
          <a:xfrm>
            <a:off x="2703900" y="2131775"/>
            <a:ext cx="657600" cy="639300"/>
          </a:xfrm>
          <a:prstGeom prst="wedgeRoundRectCallout">
            <a:avLst>
              <a:gd name="adj1" fmla="val -139758"/>
              <a:gd name="adj2" fmla="val -20245"/>
              <a:gd name="adj3" fmla="val 0"/>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480"/>
              </a:spcBef>
              <a:spcAft>
                <a:spcPts val="0"/>
              </a:spcAft>
              <a:buNone/>
            </a:pPr>
            <a:r>
              <a:rPr lang="en" sz="3400"/>
              <a:t>🗣️</a:t>
            </a:r>
            <a:endParaRPr sz="34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p47"/>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564" name="Google Shape;564;p47"/>
          <p:cNvSpPr txBox="1">
            <a:spLocks noGrp="1"/>
          </p:cNvSpPr>
          <p:nvPr>
            <p:ph type="body" idx="1"/>
          </p:nvPr>
        </p:nvSpPr>
        <p:spPr>
          <a:xfrm>
            <a:off x="3910925" y="1399875"/>
            <a:ext cx="5032200" cy="5168100"/>
          </a:xfrm>
          <a:prstGeom prst="rect">
            <a:avLst/>
          </a:prstGeom>
          <a:noFill/>
          <a:ln>
            <a:noFill/>
          </a:ln>
        </p:spPr>
        <p:txBody>
          <a:bodyPr spcFirstLastPara="1" wrap="square" lIns="91425" tIns="45700" rIns="91425" bIns="45700" anchor="t" anchorCtr="0">
            <a:noAutofit/>
          </a:bodyPr>
          <a:lstStyle/>
          <a:p>
            <a:pPr marL="0" marR="0" lvl="0" indent="0" algn="l" rtl="0">
              <a:spcBef>
                <a:spcPts val="480"/>
              </a:spcBef>
              <a:spcAft>
                <a:spcPts val="0"/>
              </a:spcAft>
              <a:buClr>
                <a:srgbClr val="595959"/>
              </a:buClr>
              <a:buSzPts val="600"/>
              <a:buFont typeface="Arial"/>
              <a:buNone/>
            </a:pPr>
            <a:r>
              <a:rPr lang="en" sz="2600" b="1">
                <a:solidFill>
                  <a:schemeClr val="dk2"/>
                </a:solidFill>
                <a:latin typeface="Lexend"/>
                <a:ea typeface="Lexend"/>
                <a:cs typeface="Lexend"/>
                <a:sym typeface="Lexend"/>
              </a:rPr>
              <a:t>Testosterone </a:t>
            </a:r>
            <a:r>
              <a:rPr lang="en" sz="2600">
                <a:solidFill>
                  <a:schemeClr val="dk2"/>
                </a:solidFill>
                <a:latin typeface="Lexend ExtraLight"/>
                <a:ea typeface="Lexend ExtraLight"/>
                <a:cs typeface="Lexend ExtraLight"/>
                <a:sym typeface="Lexend ExtraLight"/>
              </a:rPr>
              <a:t>promotes changes in your body that cause you to sweat more during puberty.</a:t>
            </a:r>
            <a:endParaRPr sz="2600">
              <a:solidFill>
                <a:schemeClr val="dk2"/>
              </a:solidFill>
              <a:latin typeface="Lexend ExtraLight"/>
              <a:ea typeface="Lexend ExtraLight"/>
              <a:cs typeface="Lexend ExtraLight"/>
              <a:sym typeface="Lexend ExtraLight"/>
            </a:endParaRPr>
          </a:p>
          <a:p>
            <a:pPr marL="0" marR="0" lvl="0" indent="0" algn="l" rtl="0">
              <a:spcBef>
                <a:spcPts val="480"/>
              </a:spcBef>
              <a:spcAft>
                <a:spcPts val="0"/>
              </a:spcAft>
              <a:buClr>
                <a:srgbClr val="595959"/>
              </a:buClr>
              <a:buSzPts val="600"/>
              <a:buFont typeface="Arial"/>
              <a:buNone/>
            </a:pPr>
            <a:endParaRPr sz="2600">
              <a:solidFill>
                <a:schemeClr val="dk2"/>
              </a:solidFill>
              <a:latin typeface="Lexend ExtraLight"/>
              <a:ea typeface="Lexend ExtraLight"/>
              <a:cs typeface="Lexend ExtraLight"/>
              <a:sym typeface="Lexend ExtraLight"/>
            </a:endParaRPr>
          </a:p>
          <a:p>
            <a:pPr marL="0" marR="0" lvl="0" indent="0" algn="l" rtl="0">
              <a:spcBef>
                <a:spcPts val="480"/>
              </a:spcBef>
              <a:spcAft>
                <a:spcPts val="0"/>
              </a:spcAft>
              <a:buClr>
                <a:srgbClr val="595959"/>
              </a:buClr>
              <a:buSzPts val="600"/>
              <a:buFont typeface="Arial"/>
              <a:buNone/>
            </a:pPr>
            <a:r>
              <a:rPr lang="en" sz="2200">
                <a:solidFill>
                  <a:schemeClr val="dk2"/>
                </a:solidFill>
                <a:latin typeface="Lexend ExtraLight"/>
                <a:ea typeface="Lexend ExtraLight"/>
                <a:cs typeface="Lexend ExtraLight"/>
                <a:sym typeface="Lexend ExtraLight"/>
              </a:rPr>
              <a:t>💧Sweating is a sign of health.</a:t>
            </a:r>
            <a:endParaRPr sz="2200">
              <a:solidFill>
                <a:schemeClr val="dk2"/>
              </a:solidFill>
              <a:latin typeface="Lexend ExtraLight"/>
              <a:ea typeface="Lexend ExtraLight"/>
              <a:cs typeface="Lexend ExtraLight"/>
              <a:sym typeface="Lexend ExtraLight"/>
            </a:endParaRPr>
          </a:p>
          <a:p>
            <a:pPr marL="0" marR="0" lvl="0" indent="0" algn="l" rtl="0">
              <a:spcBef>
                <a:spcPts val="480"/>
              </a:spcBef>
              <a:spcAft>
                <a:spcPts val="0"/>
              </a:spcAft>
              <a:buClr>
                <a:srgbClr val="595959"/>
              </a:buClr>
              <a:buSzPts val="600"/>
              <a:buFont typeface="Arial"/>
              <a:buNone/>
            </a:pPr>
            <a:endParaRPr sz="2200">
              <a:solidFill>
                <a:schemeClr val="dk2"/>
              </a:solidFill>
              <a:latin typeface="Lexend ExtraLight"/>
              <a:ea typeface="Lexend ExtraLight"/>
              <a:cs typeface="Lexend ExtraLight"/>
              <a:sym typeface="Lexend ExtraLight"/>
            </a:endParaRPr>
          </a:p>
          <a:p>
            <a:pPr marL="0" marR="0" lvl="0" indent="0" algn="l" rtl="0">
              <a:spcBef>
                <a:spcPts val="480"/>
              </a:spcBef>
              <a:spcAft>
                <a:spcPts val="0"/>
              </a:spcAft>
              <a:buClr>
                <a:srgbClr val="595959"/>
              </a:buClr>
              <a:buSzPts val="600"/>
              <a:buFont typeface="Arial"/>
              <a:buNone/>
            </a:pPr>
            <a:r>
              <a:rPr lang="en" sz="2200">
                <a:solidFill>
                  <a:schemeClr val="dk2"/>
                </a:solidFill>
                <a:latin typeface="Lexend ExtraLight"/>
                <a:ea typeface="Lexend ExtraLight"/>
                <a:cs typeface="Lexend ExtraLight"/>
                <a:sym typeface="Lexend ExtraLight"/>
              </a:rPr>
              <a:t>👍 You can help yourself (and those around you!) by taking regular showers and using deodorant.</a:t>
            </a:r>
            <a:endParaRPr sz="2200" i="0" u="none" strike="noStrike" cap="none">
              <a:solidFill>
                <a:schemeClr val="dk2"/>
              </a:solidFill>
              <a:latin typeface="Lexend ExtraLight"/>
              <a:ea typeface="Lexend ExtraLight"/>
              <a:cs typeface="Lexend ExtraLight"/>
              <a:sym typeface="Lexend ExtraLight"/>
            </a:endParaRPr>
          </a:p>
        </p:txBody>
      </p:sp>
      <p:sp>
        <p:nvSpPr>
          <p:cNvPr id="565" name="Google Shape;565;p47"/>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343451"/>
                </a:solidFill>
                <a:latin typeface="Calibri"/>
                <a:ea typeface="Calibri"/>
                <a:cs typeface="Calibri"/>
                <a:sym typeface="Calibri"/>
              </a:rPr>
              <a:t>© FEMM</a:t>
            </a:r>
            <a:endParaRPr/>
          </a:p>
        </p:txBody>
      </p:sp>
      <p:sp>
        <p:nvSpPr>
          <p:cNvPr id="566" name="Google Shape;566;p47"/>
          <p:cNvSpPr txBox="1"/>
          <p:nvPr/>
        </p:nvSpPr>
        <p:spPr>
          <a:xfrm>
            <a:off x="378014"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 sz="3000" i="0" u="none" strike="noStrike" cap="none">
                <a:solidFill>
                  <a:srgbClr val="FFFFFF"/>
                </a:solidFill>
                <a:latin typeface="Lexend Thin"/>
                <a:ea typeface="Lexend Thin"/>
                <a:cs typeface="Lexend Thin"/>
                <a:sym typeface="Lexend Thin"/>
              </a:rPr>
              <a:t>Hormones &amp; </a:t>
            </a:r>
            <a:r>
              <a:rPr lang="en" sz="3000">
                <a:solidFill>
                  <a:srgbClr val="FFFFFF"/>
                </a:solidFill>
                <a:latin typeface="Lexend Thin"/>
                <a:ea typeface="Lexend Thin"/>
                <a:cs typeface="Lexend Thin"/>
                <a:sym typeface="Lexend Thin"/>
              </a:rPr>
              <a:t>sweat</a:t>
            </a:r>
            <a:endParaRPr sz="3000" i="0" u="none" strike="noStrike" cap="none">
              <a:solidFill>
                <a:srgbClr val="FFFFFF"/>
              </a:solidFill>
              <a:latin typeface="Lexend Thin"/>
              <a:ea typeface="Lexend Thin"/>
              <a:cs typeface="Lexend Thin"/>
              <a:sym typeface="Lexend Thin"/>
            </a:endParaRPr>
          </a:p>
        </p:txBody>
      </p:sp>
      <p:sp>
        <p:nvSpPr>
          <p:cNvPr id="567" name="Google Shape;567;p47"/>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pic>
        <p:nvPicPr>
          <p:cNvPr id="568" name="Google Shape;568;p47"/>
          <p:cNvPicPr preferRelativeResize="0"/>
          <p:nvPr/>
        </p:nvPicPr>
        <p:blipFill>
          <a:blip r:embed="rId3">
            <a:alphaModFix/>
          </a:blip>
          <a:stretch>
            <a:fillRect/>
          </a:stretch>
        </p:blipFill>
        <p:spPr>
          <a:xfrm>
            <a:off x="1213651" y="1603780"/>
            <a:ext cx="1710725" cy="4760294"/>
          </a:xfrm>
          <a:prstGeom prst="rect">
            <a:avLst/>
          </a:prstGeom>
          <a:noFill/>
          <a:ln>
            <a:noFill/>
          </a:ln>
        </p:spPr>
      </p:pic>
      <p:grpSp>
        <p:nvGrpSpPr>
          <p:cNvPr id="569" name="Google Shape;569;p47"/>
          <p:cNvGrpSpPr/>
          <p:nvPr/>
        </p:nvGrpSpPr>
        <p:grpSpPr>
          <a:xfrm>
            <a:off x="910856" y="1687029"/>
            <a:ext cx="205340" cy="4500902"/>
            <a:chOff x="1081425" y="2209550"/>
            <a:chExt cx="190500" cy="3989100"/>
          </a:xfrm>
        </p:grpSpPr>
        <p:sp>
          <p:nvSpPr>
            <p:cNvPr id="570" name="Google Shape;570;p47"/>
            <p:cNvSpPr/>
            <p:nvPr/>
          </p:nvSpPr>
          <p:spPr>
            <a:xfrm>
              <a:off x="1081425" y="2209550"/>
              <a:ext cx="190500" cy="3989100"/>
            </a:xfrm>
            <a:prstGeom prst="rec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571" name="Google Shape;571;p47"/>
            <p:cNvCxnSpPr/>
            <p:nvPr/>
          </p:nvCxnSpPr>
          <p:spPr>
            <a:xfrm>
              <a:off x="1106325" y="33557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72" name="Google Shape;572;p47"/>
            <p:cNvCxnSpPr/>
            <p:nvPr/>
          </p:nvCxnSpPr>
          <p:spPr>
            <a:xfrm>
              <a:off x="1081425" y="34761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73" name="Google Shape;573;p47"/>
            <p:cNvCxnSpPr/>
            <p:nvPr/>
          </p:nvCxnSpPr>
          <p:spPr>
            <a:xfrm>
              <a:off x="1106325" y="36093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74" name="Google Shape;574;p47"/>
            <p:cNvCxnSpPr/>
            <p:nvPr/>
          </p:nvCxnSpPr>
          <p:spPr>
            <a:xfrm>
              <a:off x="1081425" y="37298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75" name="Google Shape;575;p47"/>
            <p:cNvCxnSpPr/>
            <p:nvPr/>
          </p:nvCxnSpPr>
          <p:spPr>
            <a:xfrm>
              <a:off x="1106325" y="38630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76" name="Google Shape;576;p47"/>
            <p:cNvCxnSpPr/>
            <p:nvPr/>
          </p:nvCxnSpPr>
          <p:spPr>
            <a:xfrm>
              <a:off x="1081425" y="40090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77" name="Google Shape;577;p47"/>
            <p:cNvCxnSpPr/>
            <p:nvPr/>
          </p:nvCxnSpPr>
          <p:spPr>
            <a:xfrm>
              <a:off x="1106325" y="40898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78" name="Google Shape;578;p47"/>
            <p:cNvCxnSpPr/>
            <p:nvPr/>
          </p:nvCxnSpPr>
          <p:spPr>
            <a:xfrm>
              <a:off x="1081425" y="42102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79" name="Google Shape;579;p47"/>
            <p:cNvCxnSpPr/>
            <p:nvPr/>
          </p:nvCxnSpPr>
          <p:spPr>
            <a:xfrm>
              <a:off x="1106325" y="43435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80" name="Google Shape;580;p47"/>
            <p:cNvCxnSpPr/>
            <p:nvPr/>
          </p:nvCxnSpPr>
          <p:spPr>
            <a:xfrm>
              <a:off x="1081425" y="44639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81" name="Google Shape;581;p47"/>
            <p:cNvCxnSpPr/>
            <p:nvPr/>
          </p:nvCxnSpPr>
          <p:spPr>
            <a:xfrm>
              <a:off x="1106325" y="45971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82" name="Google Shape;582;p47"/>
            <p:cNvCxnSpPr/>
            <p:nvPr/>
          </p:nvCxnSpPr>
          <p:spPr>
            <a:xfrm>
              <a:off x="1081425" y="47431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83" name="Google Shape;583;p47"/>
            <p:cNvCxnSpPr/>
            <p:nvPr/>
          </p:nvCxnSpPr>
          <p:spPr>
            <a:xfrm>
              <a:off x="1106325" y="48239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84" name="Google Shape;584;p47"/>
            <p:cNvCxnSpPr/>
            <p:nvPr/>
          </p:nvCxnSpPr>
          <p:spPr>
            <a:xfrm>
              <a:off x="1081425" y="49444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85" name="Google Shape;585;p47"/>
            <p:cNvCxnSpPr/>
            <p:nvPr/>
          </p:nvCxnSpPr>
          <p:spPr>
            <a:xfrm>
              <a:off x="1106325" y="50776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86" name="Google Shape;586;p47"/>
            <p:cNvCxnSpPr/>
            <p:nvPr/>
          </p:nvCxnSpPr>
          <p:spPr>
            <a:xfrm>
              <a:off x="1081425" y="51980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87" name="Google Shape;587;p47"/>
            <p:cNvCxnSpPr/>
            <p:nvPr/>
          </p:nvCxnSpPr>
          <p:spPr>
            <a:xfrm>
              <a:off x="1106325" y="53313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88" name="Google Shape;588;p47"/>
            <p:cNvCxnSpPr/>
            <p:nvPr/>
          </p:nvCxnSpPr>
          <p:spPr>
            <a:xfrm>
              <a:off x="1081425" y="54645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89" name="Google Shape;589;p47"/>
            <p:cNvCxnSpPr/>
            <p:nvPr/>
          </p:nvCxnSpPr>
          <p:spPr>
            <a:xfrm>
              <a:off x="1106325" y="55580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90" name="Google Shape;590;p47"/>
            <p:cNvCxnSpPr/>
            <p:nvPr/>
          </p:nvCxnSpPr>
          <p:spPr>
            <a:xfrm>
              <a:off x="1081425" y="56785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91" name="Google Shape;591;p47"/>
            <p:cNvCxnSpPr/>
            <p:nvPr/>
          </p:nvCxnSpPr>
          <p:spPr>
            <a:xfrm>
              <a:off x="1106325" y="58117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92" name="Google Shape;592;p47"/>
            <p:cNvCxnSpPr/>
            <p:nvPr/>
          </p:nvCxnSpPr>
          <p:spPr>
            <a:xfrm>
              <a:off x="1081425" y="59322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93" name="Google Shape;593;p47"/>
            <p:cNvCxnSpPr/>
            <p:nvPr/>
          </p:nvCxnSpPr>
          <p:spPr>
            <a:xfrm>
              <a:off x="1106325" y="60654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94" name="Google Shape;594;p47"/>
            <p:cNvCxnSpPr/>
            <p:nvPr/>
          </p:nvCxnSpPr>
          <p:spPr>
            <a:xfrm>
              <a:off x="1106325" y="61986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95" name="Google Shape;595;p47"/>
            <p:cNvCxnSpPr/>
            <p:nvPr/>
          </p:nvCxnSpPr>
          <p:spPr>
            <a:xfrm>
              <a:off x="1106325" y="240475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96" name="Google Shape;596;p47"/>
            <p:cNvCxnSpPr/>
            <p:nvPr/>
          </p:nvCxnSpPr>
          <p:spPr>
            <a:xfrm>
              <a:off x="1081425" y="25252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97" name="Google Shape;597;p47"/>
            <p:cNvCxnSpPr/>
            <p:nvPr/>
          </p:nvCxnSpPr>
          <p:spPr>
            <a:xfrm>
              <a:off x="1106325" y="26584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98" name="Google Shape;598;p47"/>
            <p:cNvCxnSpPr/>
            <p:nvPr/>
          </p:nvCxnSpPr>
          <p:spPr>
            <a:xfrm>
              <a:off x="1081425" y="27788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599" name="Google Shape;599;p47"/>
            <p:cNvCxnSpPr/>
            <p:nvPr/>
          </p:nvCxnSpPr>
          <p:spPr>
            <a:xfrm>
              <a:off x="1106325" y="29121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600" name="Google Shape;600;p47"/>
            <p:cNvCxnSpPr/>
            <p:nvPr/>
          </p:nvCxnSpPr>
          <p:spPr>
            <a:xfrm>
              <a:off x="1081425" y="3042500"/>
              <a:ext cx="140700" cy="0"/>
            </a:xfrm>
            <a:prstGeom prst="straightConnector1">
              <a:avLst/>
            </a:prstGeom>
            <a:noFill/>
            <a:ln w="9525" cap="flat" cmpd="sng">
              <a:solidFill>
                <a:schemeClr val="dk2"/>
              </a:solidFill>
              <a:prstDash val="solid"/>
              <a:round/>
              <a:headEnd type="none" w="med" len="med"/>
              <a:tailEnd type="none" w="med" len="med"/>
            </a:ln>
          </p:spPr>
        </p:cxnSp>
        <p:cxnSp>
          <p:nvCxnSpPr>
            <p:cNvPr id="601" name="Google Shape;601;p47"/>
            <p:cNvCxnSpPr/>
            <p:nvPr/>
          </p:nvCxnSpPr>
          <p:spPr>
            <a:xfrm>
              <a:off x="1106325" y="313887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602" name="Google Shape;602;p47"/>
            <p:cNvCxnSpPr/>
            <p:nvPr/>
          </p:nvCxnSpPr>
          <p:spPr>
            <a:xfrm>
              <a:off x="1081425" y="3274925"/>
              <a:ext cx="140700" cy="0"/>
            </a:xfrm>
            <a:prstGeom prst="straightConnector1">
              <a:avLst/>
            </a:prstGeom>
            <a:noFill/>
            <a:ln w="9525" cap="flat" cmpd="sng">
              <a:solidFill>
                <a:schemeClr val="dk2"/>
              </a:solidFill>
              <a:prstDash val="solid"/>
              <a:round/>
              <a:headEnd type="none" w="med" len="med"/>
              <a:tailEnd type="none" w="med" len="med"/>
            </a:ln>
          </p:spPr>
        </p:cxnSp>
        <p:cxnSp>
          <p:nvCxnSpPr>
            <p:cNvPr id="603" name="Google Shape;603;p47"/>
            <p:cNvCxnSpPr/>
            <p:nvPr/>
          </p:nvCxnSpPr>
          <p:spPr>
            <a:xfrm>
              <a:off x="1081425" y="2284300"/>
              <a:ext cx="140700" cy="0"/>
            </a:xfrm>
            <a:prstGeom prst="straightConnector1">
              <a:avLst/>
            </a:prstGeom>
            <a:noFill/>
            <a:ln w="9525" cap="flat" cmpd="sng">
              <a:solidFill>
                <a:schemeClr val="dk2"/>
              </a:solidFill>
              <a:prstDash val="solid"/>
              <a:round/>
              <a:headEnd type="none" w="med" len="med"/>
              <a:tailEnd type="none" w="med" len="med"/>
            </a:ln>
          </p:spPr>
        </p:cxnSp>
      </p:grpSp>
      <p:cxnSp>
        <p:nvCxnSpPr>
          <p:cNvPr id="604" name="Google Shape;604;p47"/>
          <p:cNvCxnSpPr/>
          <p:nvPr/>
        </p:nvCxnSpPr>
        <p:spPr>
          <a:xfrm rot="10800000" flipH="1">
            <a:off x="749225" y="1684898"/>
            <a:ext cx="2852100" cy="2100"/>
          </a:xfrm>
          <a:prstGeom prst="straightConnector1">
            <a:avLst/>
          </a:prstGeom>
          <a:noFill/>
          <a:ln w="19050" cap="flat" cmpd="sng">
            <a:solidFill>
              <a:srgbClr val="FF9900"/>
            </a:solidFill>
            <a:prstDash val="solid"/>
            <a:round/>
            <a:headEnd type="none" w="med" len="med"/>
            <a:tailEnd type="triangle" w="med" len="med"/>
          </a:ln>
        </p:spPr>
      </p:cxnSp>
      <p:sp>
        <p:nvSpPr>
          <p:cNvPr id="605" name="Google Shape;605;p47"/>
          <p:cNvSpPr/>
          <p:nvPr/>
        </p:nvSpPr>
        <p:spPr>
          <a:xfrm>
            <a:off x="2705025" y="3019925"/>
            <a:ext cx="798600" cy="711000"/>
          </a:xfrm>
          <a:prstGeom prst="wedgeRoundRectCallout">
            <a:avLst>
              <a:gd name="adj1" fmla="val -77689"/>
              <a:gd name="adj2" fmla="val -43850"/>
              <a:gd name="adj3" fmla="val 0"/>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480"/>
              </a:spcBef>
              <a:spcAft>
                <a:spcPts val="0"/>
              </a:spcAft>
              <a:buNone/>
            </a:pPr>
            <a:r>
              <a:rPr lang="en" sz="2800"/>
              <a:t>💦</a:t>
            </a:r>
            <a:endParaRPr sz="28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p48"/>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612" name="Google Shape;612;p48"/>
          <p:cNvSpPr txBox="1"/>
          <p:nvPr/>
        </p:nvSpPr>
        <p:spPr>
          <a:xfrm>
            <a:off x="344478" y="562100"/>
            <a:ext cx="7134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 sz="3000">
                <a:solidFill>
                  <a:srgbClr val="FFFFFF"/>
                </a:solidFill>
                <a:latin typeface="Lexend Thin"/>
                <a:ea typeface="Lexend Thin"/>
                <a:cs typeface="Lexend Thin"/>
                <a:sym typeface="Lexend Thin"/>
              </a:rPr>
              <a:t>Hormones and you</a:t>
            </a:r>
            <a:endParaRPr>
              <a:latin typeface="Lexend Thin"/>
              <a:ea typeface="Lexend Thin"/>
              <a:cs typeface="Lexend Thin"/>
              <a:sym typeface="Lexend Thin"/>
            </a:endParaRPr>
          </a:p>
        </p:txBody>
      </p:sp>
      <p:sp>
        <p:nvSpPr>
          <p:cNvPr id="613" name="Google Shape;613;p4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 sz="1000" b="0" i="0" u="none">
                <a:solidFill>
                  <a:srgbClr val="343451"/>
                </a:solidFill>
                <a:latin typeface="Calibri"/>
                <a:ea typeface="Calibri"/>
                <a:cs typeface="Calibri"/>
                <a:sym typeface="Calibri"/>
              </a:rPr>
              <a:t>© FEMM</a:t>
            </a:r>
            <a:endParaRPr/>
          </a:p>
        </p:txBody>
      </p:sp>
      <p:sp>
        <p:nvSpPr>
          <p:cNvPr id="614" name="Google Shape;614;p48"/>
          <p:cNvSpPr txBox="1"/>
          <p:nvPr/>
        </p:nvSpPr>
        <p:spPr>
          <a:xfrm>
            <a:off x="344487" y="150812"/>
            <a:ext cx="184200" cy="308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15" name="Google Shape;615;p48"/>
          <p:cNvSpPr txBox="1"/>
          <p:nvPr/>
        </p:nvSpPr>
        <p:spPr>
          <a:xfrm>
            <a:off x="344475" y="2395188"/>
            <a:ext cx="8226600" cy="3937800"/>
          </a:xfrm>
          <a:prstGeom prst="rect">
            <a:avLst/>
          </a:prstGeom>
          <a:noFill/>
          <a:ln>
            <a:noFill/>
          </a:ln>
        </p:spPr>
        <p:txBody>
          <a:bodyPr spcFirstLastPara="1" wrap="square" lIns="91425" tIns="91425" rIns="91425" bIns="91425" anchor="ctr" anchorCtr="0">
            <a:noAutofit/>
          </a:bodyPr>
          <a:lstStyle/>
          <a:p>
            <a:pPr marL="457200" lvl="0" indent="-361950" algn="l" rtl="0">
              <a:lnSpc>
                <a:spcPct val="115000"/>
              </a:lnSpc>
              <a:spcBef>
                <a:spcPts val="0"/>
              </a:spcBef>
              <a:spcAft>
                <a:spcPts val="0"/>
              </a:spcAft>
              <a:buClr>
                <a:srgbClr val="595959"/>
              </a:buClr>
              <a:buSzPts val="2100"/>
              <a:buFont typeface="Calibri"/>
              <a:buChar char="●"/>
            </a:pPr>
            <a:r>
              <a:rPr lang="en" sz="2100" b="1">
                <a:solidFill>
                  <a:srgbClr val="595959"/>
                </a:solidFill>
                <a:latin typeface="Lexend"/>
                <a:ea typeface="Lexend"/>
                <a:cs typeface="Lexend"/>
                <a:sym typeface="Lexend"/>
              </a:rPr>
              <a:t>Bathe </a:t>
            </a:r>
            <a:r>
              <a:rPr lang="en" sz="2100">
                <a:solidFill>
                  <a:srgbClr val="595959"/>
                </a:solidFill>
                <a:latin typeface="Lexend ExtraLight"/>
                <a:ea typeface="Lexend ExtraLight"/>
                <a:cs typeface="Lexend ExtraLight"/>
                <a:sym typeface="Lexend ExtraLight"/>
              </a:rPr>
              <a:t>or shower daily, or as needed after exercise</a:t>
            </a:r>
            <a:endParaRPr sz="2100">
              <a:solidFill>
                <a:srgbClr val="595959"/>
              </a:solidFill>
              <a:latin typeface="Lexend ExtraLight"/>
              <a:ea typeface="Lexend ExtraLight"/>
              <a:cs typeface="Lexend ExtraLight"/>
              <a:sym typeface="Lexend ExtraLight"/>
            </a:endParaRPr>
          </a:p>
          <a:p>
            <a:pPr marL="457200" lvl="0" indent="-361950" algn="l" rtl="0">
              <a:lnSpc>
                <a:spcPct val="115000"/>
              </a:lnSpc>
              <a:spcBef>
                <a:spcPts val="0"/>
              </a:spcBef>
              <a:spcAft>
                <a:spcPts val="0"/>
              </a:spcAft>
              <a:buClr>
                <a:srgbClr val="595959"/>
              </a:buClr>
              <a:buSzPts val="2100"/>
              <a:buFont typeface="Calibri"/>
              <a:buChar char="●"/>
            </a:pPr>
            <a:r>
              <a:rPr lang="en" sz="2100" b="1">
                <a:solidFill>
                  <a:srgbClr val="595959"/>
                </a:solidFill>
                <a:latin typeface="Lexend"/>
                <a:ea typeface="Lexend"/>
                <a:cs typeface="Lexend"/>
                <a:sym typeface="Lexend"/>
              </a:rPr>
              <a:t>Use deodorant</a:t>
            </a:r>
            <a:r>
              <a:rPr lang="en" sz="2100">
                <a:solidFill>
                  <a:srgbClr val="595959"/>
                </a:solidFill>
                <a:latin typeface="Lexend ExtraLight"/>
                <a:ea typeface="Lexend ExtraLight"/>
                <a:cs typeface="Lexend ExtraLight"/>
                <a:sym typeface="Lexend ExtraLight"/>
              </a:rPr>
              <a:t> to help eliminate body odor</a:t>
            </a:r>
            <a:endParaRPr sz="2100">
              <a:solidFill>
                <a:srgbClr val="595959"/>
              </a:solidFill>
              <a:latin typeface="Lexend ExtraLight"/>
              <a:ea typeface="Lexend ExtraLight"/>
              <a:cs typeface="Lexend ExtraLight"/>
              <a:sym typeface="Lexend ExtraLight"/>
            </a:endParaRPr>
          </a:p>
          <a:p>
            <a:pPr marL="457200" lvl="0" indent="-361950" algn="l" rtl="0">
              <a:lnSpc>
                <a:spcPct val="115000"/>
              </a:lnSpc>
              <a:spcBef>
                <a:spcPts val="0"/>
              </a:spcBef>
              <a:spcAft>
                <a:spcPts val="0"/>
              </a:spcAft>
              <a:buClr>
                <a:srgbClr val="595959"/>
              </a:buClr>
              <a:buSzPts val="2100"/>
              <a:buFont typeface="Calibri"/>
              <a:buChar char="●"/>
            </a:pPr>
            <a:r>
              <a:rPr lang="en" sz="2100" b="1">
                <a:solidFill>
                  <a:srgbClr val="595959"/>
                </a:solidFill>
                <a:latin typeface="Lexend"/>
                <a:ea typeface="Lexend"/>
                <a:cs typeface="Lexend"/>
                <a:sym typeface="Lexend"/>
              </a:rPr>
              <a:t>Brush </a:t>
            </a:r>
            <a:r>
              <a:rPr lang="en" sz="2100">
                <a:solidFill>
                  <a:srgbClr val="595959"/>
                </a:solidFill>
                <a:latin typeface="Lexend ExtraLight"/>
                <a:ea typeface="Lexend ExtraLight"/>
                <a:cs typeface="Lexend ExtraLight"/>
                <a:sym typeface="Lexend ExtraLight"/>
              </a:rPr>
              <a:t>your teeth morning and night</a:t>
            </a:r>
            <a:endParaRPr sz="2100" i="1">
              <a:solidFill>
                <a:srgbClr val="595959"/>
              </a:solidFill>
              <a:latin typeface="Lexend ExtraLight"/>
              <a:ea typeface="Lexend ExtraLight"/>
              <a:cs typeface="Lexend ExtraLight"/>
              <a:sym typeface="Lexend ExtraLight"/>
            </a:endParaRPr>
          </a:p>
          <a:p>
            <a:pPr marL="457200" lvl="0" indent="-361950" algn="l" rtl="0">
              <a:lnSpc>
                <a:spcPct val="115000"/>
              </a:lnSpc>
              <a:spcBef>
                <a:spcPts val="0"/>
              </a:spcBef>
              <a:spcAft>
                <a:spcPts val="0"/>
              </a:spcAft>
              <a:buClr>
                <a:srgbClr val="595959"/>
              </a:buClr>
              <a:buSzPts val="2100"/>
              <a:buFont typeface="Calibri"/>
              <a:buChar char="●"/>
            </a:pPr>
            <a:r>
              <a:rPr lang="en" sz="2100" b="1">
                <a:solidFill>
                  <a:srgbClr val="595959"/>
                </a:solidFill>
                <a:latin typeface="Lexend"/>
                <a:ea typeface="Lexend"/>
                <a:cs typeface="Lexend"/>
                <a:sym typeface="Lexend"/>
              </a:rPr>
              <a:t>Clean </a:t>
            </a:r>
            <a:r>
              <a:rPr lang="en" sz="2100">
                <a:solidFill>
                  <a:srgbClr val="595959"/>
                </a:solidFill>
                <a:latin typeface="Lexend ExtraLight"/>
                <a:ea typeface="Lexend ExtraLight"/>
                <a:cs typeface="Lexend ExtraLight"/>
                <a:sym typeface="Lexend ExtraLight"/>
              </a:rPr>
              <a:t>and trim your nails 1 a week</a:t>
            </a:r>
            <a:endParaRPr sz="2100">
              <a:solidFill>
                <a:srgbClr val="595959"/>
              </a:solidFill>
              <a:latin typeface="Lexend ExtraLight"/>
              <a:ea typeface="Lexend ExtraLight"/>
              <a:cs typeface="Lexend ExtraLight"/>
              <a:sym typeface="Lexend ExtraLight"/>
            </a:endParaRPr>
          </a:p>
          <a:p>
            <a:pPr marL="457200" lvl="0" indent="-361950" algn="l" rtl="0">
              <a:lnSpc>
                <a:spcPct val="115000"/>
              </a:lnSpc>
              <a:spcBef>
                <a:spcPts val="0"/>
              </a:spcBef>
              <a:spcAft>
                <a:spcPts val="0"/>
              </a:spcAft>
              <a:buClr>
                <a:srgbClr val="595959"/>
              </a:buClr>
              <a:buSzPts val="2100"/>
              <a:buFont typeface="Lexend ExtraLight"/>
              <a:buChar char="●"/>
            </a:pPr>
            <a:r>
              <a:rPr lang="en" sz="2100" b="1">
                <a:solidFill>
                  <a:srgbClr val="595959"/>
                </a:solidFill>
                <a:latin typeface="Lexend"/>
                <a:ea typeface="Lexend"/>
                <a:cs typeface="Lexend"/>
                <a:sym typeface="Lexend"/>
              </a:rPr>
              <a:t>Wash your face</a:t>
            </a:r>
            <a:r>
              <a:rPr lang="en" sz="2100">
                <a:solidFill>
                  <a:srgbClr val="595959"/>
                </a:solidFill>
                <a:latin typeface="Lexend ExtraLight"/>
                <a:ea typeface="Lexend ExtraLight"/>
                <a:cs typeface="Lexend ExtraLight"/>
                <a:sym typeface="Lexend ExtraLight"/>
              </a:rPr>
              <a:t> morning and night</a:t>
            </a:r>
            <a:endParaRPr sz="2100" i="1">
              <a:solidFill>
                <a:srgbClr val="595959"/>
              </a:solidFill>
              <a:latin typeface="Lexend ExtraLight"/>
              <a:ea typeface="Lexend ExtraLight"/>
              <a:cs typeface="Lexend ExtraLight"/>
              <a:sym typeface="Lexend ExtraLight"/>
            </a:endParaRPr>
          </a:p>
          <a:p>
            <a:pPr marL="457200" lvl="0" indent="-361950" algn="l" rtl="0">
              <a:lnSpc>
                <a:spcPct val="115000"/>
              </a:lnSpc>
              <a:spcBef>
                <a:spcPts val="0"/>
              </a:spcBef>
              <a:spcAft>
                <a:spcPts val="0"/>
              </a:spcAft>
              <a:buClr>
                <a:srgbClr val="595959"/>
              </a:buClr>
              <a:buSzPts val="2100"/>
              <a:buFont typeface="Calibri"/>
              <a:buChar char="●"/>
            </a:pPr>
            <a:r>
              <a:rPr lang="en" sz="2100" b="1">
                <a:solidFill>
                  <a:srgbClr val="595959"/>
                </a:solidFill>
                <a:latin typeface="Lexend"/>
                <a:ea typeface="Lexend"/>
                <a:cs typeface="Lexend"/>
                <a:sym typeface="Lexend"/>
              </a:rPr>
              <a:t>Wash </a:t>
            </a:r>
            <a:r>
              <a:rPr lang="en" sz="2100">
                <a:solidFill>
                  <a:srgbClr val="595959"/>
                </a:solidFill>
                <a:latin typeface="Lexend ExtraLight"/>
                <a:ea typeface="Lexend ExtraLight"/>
                <a:cs typeface="Lexend ExtraLight"/>
                <a:sym typeface="Lexend ExtraLight"/>
              </a:rPr>
              <a:t>your hands after using the </a:t>
            </a:r>
            <a:endParaRPr sz="2100">
              <a:solidFill>
                <a:srgbClr val="595959"/>
              </a:solidFill>
              <a:latin typeface="Lexend ExtraLight"/>
              <a:ea typeface="Lexend ExtraLight"/>
              <a:cs typeface="Lexend ExtraLight"/>
              <a:sym typeface="Lexend ExtraLight"/>
            </a:endParaRPr>
          </a:p>
          <a:p>
            <a:pPr marL="457200" lvl="0" indent="0" algn="l" rtl="0">
              <a:lnSpc>
                <a:spcPct val="115000"/>
              </a:lnSpc>
              <a:spcBef>
                <a:spcPts val="0"/>
              </a:spcBef>
              <a:spcAft>
                <a:spcPts val="0"/>
              </a:spcAft>
              <a:buNone/>
            </a:pPr>
            <a:r>
              <a:rPr lang="en" sz="2100">
                <a:solidFill>
                  <a:srgbClr val="595959"/>
                </a:solidFill>
                <a:latin typeface="Lexend ExtraLight"/>
                <a:ea typeface="Lexend ExtraLight"/>
                <a:cs typeface="Lexend ExtraLight"/>
                <a:sym typeface="Lexend ExtraLight"/>
              </a:rPr>
              <a:t>bathroom </a:t>
            </a:r>
            <a:endParaRPr sz="2100">
              <a:solidFill>
                <a:srgbClr val="595959"/>
              </a:solidFill>
              <a:latin typeface="Lexend ExtraLight"/>
              <a:ea typeface="Lexend ExtraLight"/>
              <a:cs typeface="Lexend ExtraLight"/>
              <a:sym typeface="Lexend ExtraLight"/>
            </a:endParaRPr>
          </a:p>
        </p:txBody>
      </p:sp>
      <p:pic>
        <p:nvPicPr>
          <p:cNvPr id="616" name="Google Shape;616;p48"/>
          <p:cNvPicPr preferRelativeResize="0"/>
          <p:nvPr/>
        </p:nvPicPr>
        <p:blipFill>
          <a:blip r:embed="rId3">
            <a:alphaModFix/>
          </a:blip>
          <a:stretch>
            <a:fillRect/>
          </a:stretch>
        </p:blipFill>
        <p:spPr>
          <a:xfrm rot="-1256184">
            <a:off x="6267168" y="3667903"/>
            <a:ext cx="2722609" cy="2965817"/>
          </a:xfrm>
          <a:prstGeom prst="rect">
            <a:avLst/>
          </a:prstGeom>
          <a:noFill/>
          <a:ln>
            <a:noFill/>
          </a:ln>
        </p:spPr>
      </p:pic>
      <p:sp>
        <p:nvSpPr>
          <p:cNvPr id="617" name="Google Shape;617;p48"/>
          <p:cNvSpPr txBox="1"/>
          <p:nvPr/>
        </p:nvSpPr>
        <p:spPr>
          <a:xfrm>
            <a:off x="491850" y="1556225"/>
            <a:ext cx="8160300" cy="1403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400">
                <a:solidFill>
                  <a:srgbClr val="0055A4"/>
                </a:solidFill>
                <a:latin typeface="Lexend Thin"/>
                <a:ea typeface="Lexend Thin"/>
                <a:cs typeface="Lexend Thin"/>
                <a:sym typeface="Lexend Thin"/>
              </a:rPr>
              <a:t>Hygiene: habits that keep your body clean and contribute to your overall health </a:t>
            </a:r>
            <a:br>
              <a:rPr lang="en" sz="2400">
                <a:solidFill>
                  <a:srgbClr val="0055A4"/>
                </a:solidFill>
                <a:latin typeface="Lexend Thin"/>
                <a:ea typeface="Lexend Thin"/>
                <a:cs typeface="Lexend Thin"/>
                <a:sym typeface="Lexend Thin"/>
              </a:rPr>
            </a:br>
            <a:endParaRPr sz="2400">
              <a:solidFill>
                <a:srgbClr val="0055A4"/>
              </a:solidFill>
              <a:latin typeface="Lexend Thin"/>
              <a:ea typeface="Lexend Thin"/>
              <a:cs typeface="Lexend Thin"/>
              <a:sym typeface="Lexend Thi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pic>
        <p:nvPicPr>
          <p:cNvPr id="622" name="Google Shape;622;p49"/>
          <p:cNvPicPr preferRelativeResize="0"/>
          <p:nvPr/>
        </p:nvPicPr>
        <p:blipFill>
          <a:blip r:embed="rId3">
            <a:alphaModFix/>
          </a:blip>
          <a:stretch>
            <a:fillRect/>
          </a:stretch>
        </p:blipFill>
        <p:spPr>
          <a:xfrm>
            <a:off x="2532588" y="1410800"/>
            <a:ext cx="4004126" cy="5268124"/>
          </a:xfrm>
          <a:prstGeom prst="rect">
            <a:avLst/>
          </a:prstGeom>
          <a:noFill/>
          <a:ln>
            <a:noFill/>
          </a:ln>
          <a:effectLst>
            <a:outerShdw blurRad="57150" dist="19050" dir="5400000" algn="bl" rotWithShape="0">
              <a:srgbClr val="000000">
                <a:alpha val="50000"/>
              </a:srgbClr>
            </a:outerShdw>
          </a:effectLst>
        </p:spPr>
      </p:pic>
      <p:sp>
        <p:nvSpPr>
          <p:cNvPr id="623" name="Google Shape;623;p49"/>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624" name="Google Shape;624;p49"/>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625" name="Google Shape;625;p49"/>
          <p:cNvSpPr txBox="1">
            <a:spLocks noGrp="1"/>
          </p:cNvSpPr>
          <p:nvPr>
            <p:ph type="title"/>
          </p:nvPr>
        </p:nvSpPr>
        <p:spPr>
          <a:xfrm>
            <a:off x="220993" y="267503"/>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Think and Write</a:t>
            </a:r>
            <a:endParaRPr>
              <a:latin typeface="Lexend Thin"/>
              <a:ea typeface="Lexend Thin"/>
              <a:cs typeface="Lexend Thin"/>
              <a:sym typeface="Lexend Thin"/>
            </a:endParaRPr>
          </a:p>
        </p:txBody>
      </p:sp>
      <p:sp>
        <p:nvSpPr>
          <p:cNvPr id="626" name="Google Shape;626;p49"/>
          <p:cNvSpPr/>
          <p:nvPr/>
        </p:nvSpPr>
        <p:spPr>
          <a:xfrm>
            <a:off x="1683163" y="2956725"/>
            <a:ext cx="5703000" cy="12741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27" name="Google Shape;627;p49"/>
          <p:cNvSpPr txBox="1"/>
          <p:nvPr/>
        </p:nvSpPr>
        <p:spPr>
          <a:xfrm>
            <a:off x="2146025" y="3200925"/>
            <a:ext cx="4954500" cy="785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100">
                <a:solidFill>
                  <a:schemeClr val="lt1"/>
                </a:solidFill>
                <a:latin typeface="Lexend Thin"/>
                <a:ea typeface="Lexend Thin"/>
                <a:cs typeface="Lexend Thin"/>
                <a:sym typeface="Lexend Thin"/>
              </a:rPr>
              <a:t>Write it all out.</a:t>
            </a:r>
            <a:endParaRPr sz="4100">
              <a:solidFill>
                <a:schemeClr val="lt1"/>
              </a:solidFill>
              <a:latin typeface="Lexend Thin"/>
              <a:ea typeface="Lexend Thin"/>
              <a:cs typeface="Lexend Thin"/>
              <a:sym typeface="Lexend Thi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p50"/>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633" name="Google Shape;633;p50"/>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634" name="Google Shape;634;p50"/>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b="1">
                <a:solidFill>
                  <a:srgbClr val="FFFFFF"/>
                </a:solidFill>
              </a:rPr>
              <a:t>Review</a:t>
            </a:r>
            <a:endParaRPr/>
          </a:p>
        </p:txBody>
      </p:sp>
      <p:sp>
        <p:nvSpPr>
          <p:cNvPr id="635" name="Google Shape;635;p50"/>
          <p:cNvSpPr txBox="1"/>
          <p:nvPr/>
        </p:nvSpPr>
        <p:spPr>
          <a:xfrm>
            <a:off x="473000" y="1386467"/>
            <a:ext cx="7977600" cy="4854000"/>
          </a:xfrm>
          <a:prstGeom prst="rect">
            <a:avLst/>
          </a:prstGeom>
          <a:noFill/>
          <a:ln>
            <a:noFill/>
          </a:ln>
        </p:spPr>
        <p:txBody>
          <a:bodyPr spcFirstLastPara="1" wrap="square" lIns="91425" tIns="45700" rIns="91425" bIns="45700" anchor="t" anchorCtr="0">
            <a:noAutofit/>
          </a:bodyPr>
          <a:lstStyle/>
          <a:p>
            <a:pPr marL="457200" marR="0" lvl="0" indent="-381000" algn="l" rtl="0">
              <a:lnSpc>
                <a:spcPct val="100000"/>
              </a:lnSpc>
              <a:spcBef>
                <a:spcPts val="0"/>
              </a:spcBef>
              <a:spcAft>
                <a:spcPts val="0"/>
              </a:spcAft>
              <a:buClr>
                <a:srgbClr val="595959"/>
              </a:buClr>
              <a:buSzPts val="2400"/>
              <a:buFont typeface="Lexend ExtraLight"/>
              <a:buChar char="●"/>
            </a:pPr>
            <a:r>
              <a:rPr lang="en" sz="2400">
                <a:solidFill>
                  <a:srgbClr val="595959"/>
                </a:solidFill>
                <a:latin typeface="Lexend ExtraLight"/>
                <a:ea typeface="Lexend ExtraLight"/>
                <a:cs typeface="Lexend ExtraLight"/>
                <a:sym typeface="Lexend ExtraLight"/>
              </a:rPr>
              <a:t>Hormones are responsible for puberty.</a:t>
            </a:r>
            <a:br>
              <a:rPr lang="en" sz="2400">
                <a:solidFill>
                  <a:srgbClr val="636463"/>
                </a:solidFill>
                <a:latin typeface="Lexend ExtraLight"/>
                <a:ea typeface="Lexend ExtraLight"/>
                <a:cs typeface="Lexend ExtraLight"/>
                <a:sym typeface="Lexend ExtraLight"/>
              </a:rPr>
            </a:br>
            <a:endParaRPr sz="2400">
              <a:solidFill>
                <a:srgbClr val="636463"/>
              </a:solidFill>
              <a:latin typeface="Lexend ExtraLight"/>
              <a:ea typeface="Lexend ExtraLight"/>
              <a:cs typeface="Lexend ExtraLight"/>
              <a:sym typeface="Lexend ExtraLight"/>
            </a:endParaRPr>
          </a:p>
          <a:p>
            <a:pPr marL="457200" marR="0" lvl="0" indent="-381000" algn="l" rtl="0">
              <a:lnSpc>
                <a:spcPct val="100000"/>
              </a:lnSpc>
              <a:spcBef>
                <a:spcPts val="0"/>
              </a:spcBef>
              <a:spcAft>
                <a:spcPts val="0"/>
              </a:spcAft>
              <a:buClr>
                <a:srgbClr val="65668A"/>
              </a:buClr>
              <a:buSzPts val="2400"/>
              <a:buFont typeface="Lexend ExtraLight"/>
              <a:buChar char="●"/>
            </a:pPr>
            <a:r>
              <a:rPr lang="en" sz="2400">
                <a:solidFill>
                  <a:srgbClr val="636463"/>
                </a:solidFill>
                <a:latin typeface="Lexend ExtraLight"/>
                <a:ea typeface="Lexend ExtraLight"/>
                <a:cs typeface="Lexend ExtraLight"/>
                <a:sym typeface="Lexend ExtraLight"/>
              </a:rPr>
              <a:t>Puberty is normal and is a sign of health!</a:t>
            </a:r>
            <a:endParaRPr sz="2400">
              <a:solidFill>
                <a:srgbClr val="636463"/>
              </a:solidFill>
              <a:latin typeface="Lexend ExtraLight"/>
              <a:ea typeface="Lexend ExtraLight"/>
              <a:cs typeface="Lexend ExtraLight"/>
              <a:sym typeface="Lexend ExtraLight"/>
            </a:endParaRPr>
          </a:p>
          <a:p>
            <a:pPr marL="457200" marR="0" lvl="0" indent="0" algn="l" rtl="0">
              <a:lnSpc>
                <a:spcPct val="100000"/>
              </a:lnSpc>
              <a:spcBef>
                <a:spcPts val="0"/>
              </a:spcBef>
              <a:spcAft>
                <a:spcPts val="0"/>
              </a:spcAft>
              <a:buNone/>
            </a:pPr>
            <a:endParaRPr sz="2400">
              <a:solidFill>
                <a:srgbClr val="636463"/>
              </a:solidFill>
              <a:latin typeface="Lexend ExtraLight"/>
              <a:ea typeface="Lexend ExtraLight"/>
              <a:cs typeface="Lexend ExtraLight"/>
              <a:sym typeface="Lexend ExtraLight"/>
            </a:endParaRPr>
          </a:p>
          <a:p>
            <a:pPr marL="457200" lvl="0" indent="-381000" algn="l" rtl="0">
              <a:lnSpc>
                <a:spcPct val="115000"/>
              </a:lnSpc>
              <a:spcBef>
                <a:spcPts val="0"/>
              </a:spcBef>
              <a:spcAft>
                <a:spcPts val="0"/>
              </a:spcAft>
              <a:buClr>
                <a:srgbClr val="65668A"/>
              </a:buClr>
              <a:buSzPts val="2400"/>
              <a:buFont typeface="Lexend ExtraLight"/>
              <a:buChar char="●"/>
            </a:pPr>
            <a:r>
              <a:rPr lang="en" sz="2400">
                <a:solidFill>
                  <a:srgbClr val="636463"/>
                </a:solidFill>
                <a:latin typeface="Lexend ExtraLight"/>
                <a:ea typeface="Lexend ExtraLight"/>
                <a:cs typeface="Lexend ExtraLight"/>
                <a:sym typeface="Lexend ExtraLight"/>
              </a:rPr>
              <a:t>Puberty will have effects on your whole body, changing and maturing it. Some of these changes will be seen in your hair, voice, height, and muscles.</a:t>
            </a:r>
            <a:endParaRPr sz="2400">
              <a:solidFill>
                <a:srgbClr val="636463"/>
              </a:solidFill>
              <a:latin typeface="Lexend ExtraLight"/>
              <a:ea typeface="Lexend ExtraLight"/>
              <a:cs typeface="Lexend ExtraLight"/>
              <a:sym typeface="Lexend ExtraLight"/>
            </a:endParaRPr>
          </a:p>
          <a:p>
            <a:pPr marL="457200" marR="0" lvl="0" indent="0" algn="l" rtl="0">
              <a:lnSpc>
                <a:spcPct val="100000"/>
              </a:lnSpc>
              <a:spcBef>
                <a:spcPts val="0"/>
              </a:spcBef>
              <a:spcAft>
                <a:spcPts val="0"/>
              </a:spcAft>
              <a:buNone/>
            </a:pPr>
            <a:endParaRPr sz="2400">
              <a:solidFill>
                <a:srgbClr val="636463"/>
              </a:solidFill>
              <a:latin typeface="Lexend ExtraLight"/>
              <a:ea typeface="Lexend ExtraLight"/>
              <a:cs typeface="Lexend ExtraLight"/>
              <a:sym typeface="Lexend ExtraLight"/>
            </a:endParaRPr>
          </a:p>
          <a:p>
            <a:pPr marL="457200" lvl="0" indent="-381000" algn="l" rtl="0">
              <a:lnSpc>
                <a:spcPct val="115000"/>
              </a:lnSpc>
              <a:spcBef>
                <a:spcPts val="0"/>
              </a:spcBef>
              <a:spcAft>
                <a:spcPts val="0"/>
              </a:spcAft>
              <a:buClr>
                <a:srgbClr val="65668A"/>
              </a:buClr>
              <a:buSzPts val="2400"/>
              <a:buFont typeface="Lexend ExtraLight"/>
              <a:buChar char="●"/>
            </a:pPr>
            <a:r>
              <a:rPr lang="en" sz="2400">
                <a:solidFill>
                  <a:srgbClr val="636463"/>
                </a:solidFill>
                <a:latin typeface="Lexend ExtraLight"/>
                <a:ea typeface="Lexend ExtraLight"/>
                <a:cs typeface="Lexend ExtraLight"/>
                <a:sym typeface="Lexend ExtraLight"/>
              </a:rPr>
              <a:t>We can continue to help our bodies become as healthy as possible with how we treat our body and with the healthy choices we make.</a:t>
            </a:r>
            <a:endParaRPr sz="2400">
              <a:solidFill>
                <a:srgbClr val="636463"/>
              </a:solidFill>
              <a:latin typeface="Lexend ExtraLight"/>
              <a:ea typeface="Lexend ExtraLight"/>
              <a:cs typeface="Lexend ExtraLight"/>
              <a:sym typeface="Lexend Extra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639"/>
        <p:cNvGrpSpPr/>
        <p:nvPr/>
      </p:nvGrpSpPr>
      <p:grpSpPr>
        <a:xfrm>
          <a:off x="0" y="0"/>
          <a:ext cx="0" cy="0"/>
          <a:chOff x="0" y="0"/>
          <a:chExt cx="0" cy="0"/>
        </a:xfrm>
      </p:grpSpPr>
      <p:sp>
        <p:nvSpPr>
          <p:cNvPr id="640" name="Google Shape;640;p5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641" name="Google Shape;641;p51"/>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642" name="Google Shape;642;p51"/>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643" name="Google Shape;643;p51"/>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
        <p:nvSpPr>
          <p:cNvPr id="644" name="Google Shape;644;p51"/>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 sz="3400">
                <a:solidFill>
                  <a:srgbClr val="FFFFFF"/>
                </a:solidFill>
                <a:latin typeface="Lexend Medium"/>
                <a:ea typeface="Lexend Medium"/>
                <a:cs typeface="Lexend Medium"/>
                <a:sym typeface="Lexend Medium"/>
              </a:rPr>
              <a:t>LESSON 4</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7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2669</Words>
  <Application>Microsoft Office PowerPoint</Application>
  <PresentationFormat>On-screen Show (4:3)</PresentationFormat>
  <Paragraphs>236</Paragraphs>
  <Slides>28</Slides>
  <Notes>28</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28</vt:i4>
      </vt:variant>
    </vt:vector>
  </HeadingPairs>
  <TitlesOfParts>
    <vt:vector size="43" baseType="lpstr">
      <vt:lpstr>Arial Narrow</vt:lpstr>
      <vt:lpstr>Annie Use Your Telescope</vt:lpstr>
      <vt:lpstr>Lexend ExtraLight</vt:lpstr>
      <vt:lpstr>Helvetica Neue</vt:lpstr>
      <vt:lpstr>Lexend Medium</vt:lpstr>
      <vt:lpstr>Arial</vt:lpstr>
      <vt:lpstr>Comfortaa</vt:lpstr>
      <vt:lpstr>Open Sans</vt:lpstr>
      <vt:lpstr>Calibri</vt:lpstr>
      <vt:lpstr>Lexend Thin</vt:lpstr>
      <vt:lpstr>Lexend</vt:lpstr>
      <vt:lpstr>Simple Light</vt:lpstr>
      <vt:lpstr>7_femmtrial</vt:lpstr>
      <vt:lpstr>5_femmtrial</vt:lpstr>
      <vt:lpstr>4_FEMM Powerpoint_VER02</vt:lpstr>
      <vt:lpstr>Grade 6</vt:lpstr>
      <vt:lpstr>PowerPoint Presentation</vt:lpstr>
      <vt:lpstr>Warm up! </vt:lpstr>
      <vt:lpstr>Warm up! </vt:lpstr>
      <vt:lpstr>Warm up! </vt:lpstr>
      <vt:lpstr>Warm up! </vt:lpstr>
      <vt:lpstr>Warm up! </vt:lpstr>
      <vt:lpstr>Warm up! </vt:lpstr>
      <vt:lpstr>Warm up! </vt:lpstr>
      <vt:lpstr>Warm up! </vt:lpstr>
      <vt:lpstr>Warm up! </vt:lpstr>
      <vt:lpstr>Warm up!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Think and Write</vt:lpstr>
      <vt:lpstr>Review</vt:lpstr>
      <vt:lpstr>Grade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2024-11-19T03:23:52Z</dcterms:modified>
</cp:coreProperties>
</file>