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 id="2147483691" r:id="rId2"/>
    <p:sldMasterId id="2147483692" r:id="rId3"/>
    <p:sldMasterId id="2147483693" r:id="rId4"/>
  </p:sldMasterIdLst>
  <p:notesMasterIdLst>
    <p:notesMasterId r:id="rId2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9144000" cy="6858000" type="screen4x3"/>
  <p:notesSz cx="6858000" cy="9144000"/>
  <p:embeddedFontLst>
    <p:embeddedFont>
      <p:font typeface="Annie Use Your Telescope" panose="02000000000000000000" pitchFamily="2" charset="0"/>
      <p:regular r:id="rId25"/>
    </p:embeddedFont>
    <p:embeddedFont>
      <p:font typeface="Caveat" pitchFamily="2" charset="0"/>
      <p:regular r:id="rId26"/>
      <p:bold r:id="rId27"/>
    </p:embeddedFont>
    <p:embeddedFont>
      <p:font typeface="Comfortaa" pitchFamily="2" charset="0"/>
      <p:regular r:id="rId28"/>
      <p:bold r:id="rId29"/>
    </p:embeddedFont>
    <p:embeddedFont>
      <p:font typeface="Indie Flower" panose="02000000000000000000" pitchFamily="2" charset="0"/>
      <p:regular r:id="rId30"/>
    </p:embeddedFont>
    <p:embeddedFont>
      <p:font typeface="Lexend" pitchFamily="2" charset="0"/>
      <p:regular r:id="rId31"/>
      <p:bold r:id="rId32"/>
    </p:embeddedFont>
    <p:embeddedFont>
      <p:font typeface="Lexend ExtraLight" pitchFamily="2" charset="0"/>
      <p:regular r:id="rId33"/>
      <p:bold r:id="rId34"/>
    </p:embeddedFont>
    <p:embeddedFont>
      <p:font typeface="Lexend Light" pitchFamily="2" charset="0"/>
      <p:regular r:id="rId35"/>
      <p:bold r:id="rId36"/>
    </p:embeddedFont>
    <p:embeddedFont>
      <p:font typeface="Lexend Medium" pitchFamily="2" charset="0"/>
      <p:regular r:id="rId37"/>
      <p:bold r:id="rId38"/>
    </p:embeddedFont>
    <p:embeddedFont>
      <p:font typeface="Lexend Thin" pitchFamily="2" charset="0"/>
      <p:regular r:id="rId39"/>
      <p:bold r:id="rId40"/>
    </p:embeddedFont>
    <p:embeddedFont>
      <p:font typeface="Nothing You Could Do" panose="02000000000000000000" pitchFamily="2" charset="0"/>
      <p:regular r:id="rId41"/>
    </p:embeddedFont>
    <p:embeddedFont>
      <p:font typeface="Permanent Marker" panose="02000000000000000000" pitchFamily="2" charset="0"/>
      <p:regular r:id="rId42"/>
    </p:embeddedFont>
    <p:embeddedFont>
      <p:font typeface="Rochester" panose="02000504000000020002" pitchFamily="2" charset="0"/>
      <p:regular r:id="rId43"/>
    </p:embeddedFont>
    <p:embeddedFont>
      <p:font typeface="Satisfy" panose="02000000000000000000" pitchFamily="2" charset="0"/>
      <p:regular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7.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1cfc0bfa6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1cfc0bfa69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g2ecbb75ca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9498CB"/>
                </a:solidFill>
                <a:latin typeface="Calibri"/>
                <a:ea typeface="Calibri"/>
                <a:cs typeface="Calibri"/>
                <a:sym typeface="Calibri"/>
              </a:rPr>
              <a:t>teenFEMM</a:t>
            </a:r>
            <a:r>
              <a:rPr lang="en-US" sz="1300">
                <a:solidFill>
                  <a:schemeClr val="dk1"/>
                </a:solidFill>
                <a:latin typeface="Calibri"/>
                <a:ea typeface="Calibri"/>
                <a:cs typeface="Calibri"/>
                <a:sym typeface="Calibri"/>
              </a:rPr>
              <a:t> is a health program that will help you understand your body and track your health as you grow to full maturity. You will learn about the reproductive system, the physical and emotional changes of puberty, and how daily lifestyle choices affect health.  </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 will have 8 teenFEMM classes per year. teenFEMM classes will continue every year through grade 12.  By then you will be a health expert!</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59" name="Google Shape;259;g2ecbb75ca1b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1736f7b3f1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21736f7b3f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In this class, over the course of eight lessons, you will learn about the reproductive system, the physical and emotional changes of puberty, how daily lifestyle choices affect your mood and wellbeing, and how to track your health.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Give each student two-post-it notes. Ask them to get out a pen. </a:t>
            </a: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To start, let’s do an icebreaker called </a:t>
            </a:r>
            <a:r>
              <a:rPr lang="en-US" sz="1300" i="1">
                <a:solidFill>
                  <a:schemeClr val="dk1"/>
                </a:solidFill>
                <a:latin typeface="Calibri"/>
                <a:ea typeface="Calibri"/>
                <a:cs typeface="Calibri"/>
                <a:sym typeface="Calibri"/>
              </a:rPr>
              <a:t>Positive Post-it Notes, </a:t>
            </a:r>
            <a:r>
              <a:rPr lang="en-US" sz="1300">
                <a:solidFill>
                  <a:schemeClr val="dk1"/>
                </a:solidFill>
                <a:latin typeface="Calibri"/>
                <a:ea typeface="Calibri"/>
                <a:cs typeface="Calibri"/>
                <a:sym typeface="Calibri"/>
              </a:rPr>
              <a:t>to focus on the good things about each person during this unique time of growth and change! On each sticky note, write one nice thing about the person sitting to either side of you. We will put all of these up on the wall in the classroom to remember our strengths and focus on seeing ourselves and one another in a positive light. </a:t>
            </a:r>
            <a:endParaRPr sz="1300" b="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p:txBody>
      </p:sp>
      <p:sp>
        <p:nvSpPr>
          <p:cNvPr id="298" name="Google Shape;298;g21736f7b3f1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sz="14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1736f7b3f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2 (20 minutes):</a:t>
            </a:r>
            <a:r>
              <a:rPr lang="en-US" sz="1300" b="1" i="1">
                <a:solidFill>
                  <a:srgbClr val="757AA8"/>
                </a:solidFill>
                <a:latin typeface="Calibri"/>
                <a:ea typeface="Calibri"/>
                <a:cs typeface="Calibri"/>
                <a:sym typeface="Calibri"/>
              </a:rPr>
              <a:t> </a:t>
            </a:r>
            <a:r>
              <a:rPr lang="en-US" sz="1300">
                <a:solidFill>
                  <a:srgbClr val="757AA8"/>
                </a:solidFill>
                <a:latin typeface="Calibri"/>
                <a:ea typeface="Calibri"/>
                <a:cs typeface="Calibri"/>
                <a:sym typeface="Calibri"/>
              </a:rPr>
              <a:t>Body Systems + </a:t>
            </a:r>
            <a:r>
              <a:rPr lang="en-US" sz="1300" b="1">
                <a:solidFill>
                  <a:srgbClr val="757AA8"/>
                </a:solidFill>
                <a:latin typeface="Calibri"/>
                <a:ea typeface="Calibri"/>
                <a:cs typeface="Calibri"/>
                <a:sym typeface="Calibri"/>
              </a:rPr>
              <a:t>Worksheet</a:t>
            </a:r>
            <a:endParaRPr sz="1300" b="1" i="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Your body is made up of many organs. Each organ has a particular and important job to do, and all of your organs need to work together for your body to be healthy.</a:t>
            </a:r>
            <a:r>
              <a:rPr lang="en-US" sz="1300">
                <a:solidFill>
                  <a:srgbClr val="434343"/>
                </a:solidFill>
                <a:latin typeface="Calibri"/>
                <a:ea typeface="Calibri"/>
                <a:cs typeface="Calibri"/>
                <a:sym typeface="Calibri"/>
              </a:rPr>
              <a:t> </a:t>
            </a:r>
            <a:endParaRPr sz="1300" b="1">
              <a:solidFill>
                <a:srgbClr val="757AA8"/>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b="1">
              <a:solidFill>
                <a:srgbClr val="434343"/>
              </a:solidFill>
              <a:latin typeface="Calibri"/>
              <a:ea typeface="Calibri"/>
              <a:cs typeface="Calibri"/>
              <a:sym typeface="Calibri"/>
            </a:endParaRPr>
          </a:p>
          <a:p>
            <a:pPr marL="0" lvl="0" indent="0" algn="l" rtl="0">
              <a:spcBef>
                <a:spcPts val="0"/>
              </a:spcBef>
              <a:spcAft>
                <a:spcPts val="0"/>
              </a:spcAft>
              <a:buNone/>
            </a:pPr>
            <a:endParaRPr sz="1300" b="1">
              <a:solidFill>
                <a:srgbClr val="757AA8"/>
              </a:solidFill>
              <a:latin typeface="Calibri"/>
              <a:ea typeface="Calibri"/>
              <a:cs typeface="Calibri"/>
              <a:sym typeface="Calibri"/>
            </a:endParaRPr>
          </a:p>
        </p:txBody>
      </p:sp>
      <p:sp>
        <p:nvSpPr>
          <p:cNvPr id="312" name="Google Shape;312;g21736f7b3f1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1736f7b3f1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When certain parts of the body work together for a similar purpose, this is called a body </a:t>
            </a:r>
            <a:r>
              <a:rPr lang="en-US" sz="1300" b="1">
                <a:solidFill>
                  <a:srgbClr val="434343"/>
                </a:solidFill>
                <a:latin typeface="Calibri"/>
                <a:ea typeface="Calibri"/>
                <a:cs typeface="Calibri"/>
                <a:sym typeface="Calibri"/>
              </a:rPr>
              <a:t>system</a:t>
            </a:r>
            <a:r>
              <a:rPr lang="en-US" sz="1300">
                <a:solidFill>
                  <a:srgbClr val="434343"/>
                </a:solidFill>
                <a:latin typeface="Calibri"/>
                <a:ea typeface="Calibri"/>
                <a:cs typeface="Calibri"/>
                <a:sym typeface="Calibri"/>
              </a:rPr>
              <a:t>.</a:t>
            </a:r>
            <a:br>
              <a:rPr lang="en-US" sz="1300">
                <a:solidFill>
                  <a:srgbClr val="434343"/>
                </a:solidFill>
                <a:latin typeface="Calibri"/>
                <a:ea typeface="Calibri"/>
                <a:cs typeface="Calibri"/>
                <a:sym typeface="Calibri"/>
              </a:rPr>
            </a:b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latin typeface="Calibri"/>
                <a:ea typeface="Calibri"/>
                <a:cs typeface="Calibri"/>
                <a:sym typeface="Calibri"/>
              </a:rPr>
              <a:t>The human body is made up of many </a:t>
            </a:r>
            <a:r>
              <a:rPr lang="en-US" sz="1300" b="1">
                <a:solidFill>
                  <a:srgbClr val="434343"/>
                </a:solidFill>
                <a:latin typeface="Calibri"/>
                <a:ea typeface="Calibri"/>
                <a:cs typeface="Calibri"/>
                <a:sym typeface="Calibri"/>
              </a:rPr>
              <a:t>body systems; every system</a:t>
            </a:r>
            <a:r>
              <a:rPr lang="en-US" sz="1300">
                <a:solidFill>
                  <a:srgbClr val="434343"/>
                </a:solidFill>
                <a:latin typeface="Calibri"/>
                <a:ea typeface="Calibri"/>
                <a:cs typeface="Calibri"/>
                <a:sym typeface="Calibri"/>
              </a:rPr>
              <a:t> works together to ensure that you stay healthy. If one organ or body system is unhealthy, other body systems work overtime; thus, putting a strain on overall health. Every part of the body impacts the health of the whole body. </a:t>
            </a:r>
            <a:br>
              <a:rPr lang="en-US" sz="1300">
                <a:solidFill>
                  <a:srgbClr val="434343"/>
                </a:solidFill>
                <a:latin typeface="Calibri"/>
                <a:ea typeface="Calibri"/>
                <a:cs typeface="Calibri"/>
                <a:sym typeface="Calibri"/>
              </a:rPr>
            </a:br>
            <a:endParaRPr sz="1300">
              <a:solidFill>
                <a:srgbClr val="434343"/>
              </a:solidFill>
              <a:latin typeface="Calibri"/>
              <a:ea typeface="Calibri"/>
              <a:cs typeface="Calibri"/>
              <a:sym typeface="Calibri"/>
            </a:endParaRPr>
          </a:p>
        </p:txBody>
      </p:sp>
      <p:sp>
        <p:nvSpPr>
          <p:cNvPr id="325" name="Google Shape;325;g21736f7b3f1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c5278783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6" name="Google Shape;346;g2c5278783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rgbClr val="434343"/>
                </a:solidFill>
                <a:latin typeface="Calibri"/>
                <a:ea typeface="Calibri"/>
                <a:cs typeface="Calibri"/>
                <a:sym typeface="Calibri"/>
              </a:rPr>
              <a:t>Let’s look at the names and functions of </a:t>
            </a:r>
            <a:r>
              <a:rPr lang="en-US" sz="1300" b="1">
                <a:solidFill>
                  <a:srgbClr val="434343"/>
                </a:solidFill>
                <a:latin typeface="Calibri"/>
                <a:ea typeface="Calibri"/>
                <a:cs typeface="Calibri"/>
                <a:sym typeface="Calibri"/>
              </a:rPr>
              <a:t>nine body systems</a:t>
            </a:r>
            <a:r>
              <a:rPr lang="en-US" sz="1300">
                <a:solidFill>
                  <a:srgbClr val="434343"/>
                </a:solidFill>
                <a:latin typeface="Calibri"/>
                <a:ea typeface="Calibri"/>
                <a:cs typeface="Calibri"/>
                <a:sym typeface="Calibri"/>
              </a:rPr>
              <a:t>:</a:t>
            </a:r>
            <a:endParaRPr sz="1300">
              <a:solidFill>
                <a:srgbClr val="434343"/>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rgbClr val="434343"/>
              </a:solidFill>
              <a:latin typeface="Calibri"/>
              <a:ea typeface="Calibri"/>
              <a:cs typeface="Calibri"/>
              <a:sym typeface="Calibri"/>
            </a:endParaRPr>
          </a:p>
          <a:p>
            <a:pPr marL="457200" lvl="0" indent="-311150" algn="l" rtl="0">
              <a:lnSpc>
                <a:spcPct val="110000"/>
              </a:lnSpc>
              <a:spcBef>
                <a:spcPts val="0"/>
              </a:spcBef>
              <a:spcAft>
                <a:spcPts val="0"/>
              </a:spcAft>
              <a:buClr>
                <a:srgbClr val="434343"/>
              </a:buClr>
              <a:buSzPts val="1300"/>
              <a:buFont typeface="Calibri"/>
              <a:buAutoNum type="arabicPeriod"/>
            </a:pPr>
            <a:r>
              <a:rPr lang="en-US" sz="1300">
                <a:solidFill>
                  <a:srgbClr val="434343"/>
                </a:solidFill>
                <a:latin typeface="Calibri"/>
                <a:ea typeface="Calibri"/>
                <a:cs typeface="Calibri"/>
                <a:sym typeface="Calibri"/>
              </a:rPr>
              <a:t>The </a:t>
            </a:r>
            <a:r>
              <a:rPr lang="en-US" sz="1300" b="1">
                <a:solidFill>
                  <a:srgbClr val="434343"/>
                </a:solidFill>
                <a:latin typeface="Calibri"/>
                <a:ea typeface="Calibri"/>
                <a:cs typeface="Calibri"/>
                <a:sym typeface="Calibri"/>
              </a:rPr>
              <a:t>skeletal system: </a:t>
            </a:r>
            <a:r>
              <a:rPr lang="en-US" sz="1300">
                <a:solidFill>
                  <a:srgbClr val="434343"/>
                </a:solidFill>
                <a:latin typeface="Calibri"/>
                <a:ea typeface="Calibri"/>
                <a:cs typeface="Calibri"/>
                <a:sym typeface="Calibri"/>
              </a:rPr>
              <a:t>bones support our body so that we can stand and sit, and the rib cage protects our lungs and heart. </a:t>
            </a:r>
            <a:endParaRPr sz="1300">
              <a:solidFill>
                <a:srgbClr val="434343"/>
              </a:solidFill>
              <a:latin typeface="Calibri"/>
              <a:ea typeface="Calibri"/>
              <a:cs typeface="Calibri"/>
              <a:sym typeface="Calibri"/>
            </a:endParaRPr>
          </a:p>
          <a:p>
            <a:pPr marL="457200" lvl="0" indent="-311150" algn="l" rtl="0">
              <a:lnSpc>
                <a:spcPct val="110000"/>
              </a:lnSpc>
              <a:spcBef>
                <a:spcPts val="0"/>
              </a:spcBef>
              <a:spcAft>
                <a:spcPts val="0"/>
              </a:spcAft>
              <a:buClr>
                <a:srgbClr val="434343"/>
              </a:buClr>
              <a:buSzPts val="1300"/>
              <a:buFont typeface="Calibri"/>
              <a:buAutoNum type="arabicPeriod"/>
            </a:pPr>
            <a:r>
              <a:rPr lang="en-US" sz="1300">
                <a:solidFill>
                  <a:srgbClr val="434343"/>
                </a:solidFill>
                <a:latin typeface="Calibri"/>
                <a:ea typeface="Calibri"/>
                <a:cs typeface="Calibri"/>
                <a:sym typeface="Calibri"/>
              </a:rPr>
              <a:t>The </a:t>
            </a:r>
            <a:r>
              <a:rPr lang="en-US" sz="1300" b="1">
                <a:solidFill>
                  <a:srgbClr val="434343"/>
                </a:solidFill>
                <a:latin typeface="Calibri"/>
                <a:ea typeface="Calibri"/>
                <a:cs typeface="Calibri"/>
                <a:sym typeface="Calibri"/>
              </a:rPr>
              <a:t>muscular system:</a:t>
            </a:r>
            <a:r>
              <a:rPr lang="en-US" sz="1300">
                <a:solidFill>
                  <a:srgbClr val="434343"/>
                </a:solidFill>
                <a:latin typeface="Calibri"/>
                <a:ea typeface="Calibri"/>
                <a:cs typeface="Calibri"/>
                <a:sym typeface="Calibri"/>
              </a:rPr>
              <a:t> muscles support movement of our body. </a:t>
            </a:r>
            <a:br>
              <a:rPr lang="en-US" sz="1300">
                <a:solidFill>
                  <a:srgbClr val="434343"/>
                </a:solidFill>
                <a:latin typeface="Calibri"/>
                <a:ea typeface="Calibri"/>
                <a:cs typeface="Calibri"/>
                <a:sym typeface="Calibri"/>
              </a:rPr>
            </a:br>
            <a:r>
              <a:rPr lang="en-US" sz="1300" i="1">
                <a:solidFill>
                  <a:srgbClr val="434343"/>
                </a:solidFill>
                <a:latin typeface="Calibri"/>
                <a:ea typeface="Calibri"/>
                <a:cs typeface="Calibri"/>
                <a:sym typeface="Calibri"/>
              </a:rPr>
              <a:t>Note: </a:t>
            </a:r>
            <a:r>
              <a:rPr lang="en-US" sz="1300">
                <a:solidFill>
                  <a:srgbClr val="434343"/>
                </a:solidFill>
                <a:latin typeface="Calibri"/>
                <a:ea typeface="Calibri"/>
                <a:cs typeface="Calibri"/>
                <a:sym typeface="Calibri"/>
              </a:rPr>
              <a:t>The skeletal and the muscular systems together form the </a:t>
            </a:r>
            <a:r>
              <a:rPr lang="en-US" sz="1300" b="1">
                <a:solidFill>
                  <a:srgbClr val="434343"/>
                </a:solidFill>
                <a:latin typeface="Calibri"/>
                <a:ea typeface="Calibri"/>
                <a:cs typeface="Calibri"/>
                <a:sym typeface="Calibri"/>
              </a:rPr>
              <a:t>musculoskeletal system. </a:t>
            </a:r>
            <a:r>
              <a:rPr lang="en-US" sz="1300">
                <a:solidFill>
                  <a:srgbClr val="434343"/>
                </a:solidFill>
                <a:latin typeface="Calibri"/>
                <a:ea typeface="Calibri"/>
                <a:cs typeface="Calibri"/>
                <a:sym typeface="Calibri"/>
              </a:rPr>
              <a:t>So, you can refer to these two systems separately or together.</a:t>
            </a:r>
            <a:br>
              <a:rPr lang="en-US" sz="1300">
                <a:solidFill>
                  <a:srgbClr val="434343"/>
                </a:solidFill>
                <a:latin typeface="Calibri"/>
                <a:ea typeface="Calibri"/>
                <a:cs typeface="Calibri"/>
                <a:sym typeface="Calibri"/>
              </a:rPr>
            </a:br>
            <a:endParaRPr sz="1300">
              <a:solidFill>
                <a:srgbClr val="434343"/>
              </a:solidFill>
              <a:latin typeface="Calibri"/>
              <a:ea typeface="Calibri"/>
              <a:cs typeface="Calibri"/>
              <a:sym typeface="Calibri"/>
            </a:endParaRPr>
          </a:p>
        </p:txBody>
      </p:sp>
      <p:sp>
        <p:nvSpPr>
          <p:cNvPr id="347" name="Google Shape;347;g2c5278783d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21736f7b3f1_0_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8" name="Google Shape;358;g21736f7b3f1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Don’t be nervous about the function of this system: it controls everything you do! When you are startled and you jump, that’s your nervous system working for you. It is made up of your </a:t>
            </a:r>
            <a:r>
              <a:rPr lang="en-US" sz="1300" b="1">
                <a:solidFill>
                  <a:schemeClr val="dk1"/>
                </a:solidFill>
                <a:latin typeface="Calibri"/>
                <a:ea typeface="Calibri"/>
                <a:cs typeface="Calibri"/>
                <a:sym typeface="Calibri"/>
              </a:rPr>
              <a:t>brain</a:t>
            </a:r>
            <a:r>
              <a:rPr lang="en-US" sz="1300">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spinal cord</a:t>
            </a:r>
            <a:r>
              <a:rPr lang="en-US" sz="1300">
                <a:solidFill>
                  <a:schemeClr val="dk1"/>
                </a:solidFill>
                <a:latin typeface="Calibri"/>
                <a:ea typeface="Calibri"/>
                <a:cs typeface="Calibri"/>
                <a:sym typeface="Calibri"/>
              </a:rPr>
              <a:t>, and </a:t>
            </a:r>
            <a:r>
              <a:rPr lang="en-US" sz="1300" b="1">
                <a:solidFill>
                  <a:schemeClr val="dk1"/>
                </a:solidFill>
                <a:latin typeface="Calibri"/>
                <a:ea typeface="Calibri"/>
                <a:cs typeface="Calibri"/>
                <a:sym typeface="Calibri"/>
              </a:rPr>
              <a:t>all the nerves</a:t>
            </a:r>
            <a:r>
              <a:rPr lang="en-US" sz="1300">
                <a:solidFill>
                  <a:schemeClr val="dk1"/>
                </a:solidFill>
                <a:latin typeface="Calibri"/>
                <a:ea typeface="Calibri"/>
                <a:cs typeface="Calibri"/>
                <a:sym typeface="Calibri"/>
              </a:rPr>
              <a:t> in your body. </a:t>
            </a:r>
            <a:r>
              <a:rPr lang="en-US" sz="1300" i="1">
                <a:solidFill>
                  <a:schemeClr val="dk1"/>
                </a:solidFill>
                <a:latin typeface="Calibri"/>
                <a:ea typeface="Calibri"/>
                <a:cs typeface="Calibri"/>
                <a:sym typeface="Calibri"/>
              </a:rPr>
              <a:t>Guess how many nerves you have in your whole body?</a:t>
            </a:r>
            <a:r>
              <a:rPr lang="en-US" sz="1300">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Over 7 trillion</a:t>
            </a:r>
            <a:r>
              <a:rPr lang="en-US" sz="1300">
                <a:solidFill>
                  <a:schemeClr val="dk1"/>
                </a:solidFill>
                <a:latin typeface="Calibri"/>
                <a:ea typeface="Calibri"/>
                <a:cs typeface="Calibri"/>
                <a:sym typeface="Calibri"/>
              </a:rPr>
              <a:t> nerves! The brain is the control center and the spinal cord is the major highway to and from the brain.</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rgbClr val="434343"/>
              </a:solidFill>
              <a:latin typeface="Calibri"/>
              <a:ea typeface="Calibri"/>
              <a:cs typeface="Calibri"/>
              <a:sym typeface="Calibri"/>
            </a:endParaRPr>
          </a:p>
        </p:txBody>
      </p:sp>
      <p:sp>
        <p:nvSpPr>
          <p:cNvPr id="359" name="Google Shape;359;g21736f7b3f1_0_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21736f7b3f1_0_3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2" name="Google Shape;372;g21736f7b3f1_0_3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4. The </a:t>
            </a:r>
            <a:r>
              <a:rPr lang="en-US" sz="1300" b="1">
                <a:solidFill>
                  <a:schemeClr val="dk1"/>
                </a:solidFill>
                <a:latin typeface="Calibri"/>
                <a:ea typeface="Calibri"/>
                <a:cs typeface="Calibri"/>
                <a:sym typeface="Calibri"/>
              </a:rPr>
              <a:t>respiratory system</a:t>
            </a:r>
            <a:r>
              <a:rPr lang="en-US" sz="1300">
                <a:solidFill>
                  <a:schemeClr val="dk1"/>
                </a:solidFill>
                <a:latin typeface="Calibri"/>
                <a:ea typeface="Calibri"/>
                <a:cs typeface="Calibri"/>
                <a:sym typeface="Calibri"/>
              </a:rPr>
              <a:t> includes the nose, mouth, throat, voice box, windpipe, and lungs.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Through our lungs, we breathe the air and oxygen we need for life. Here’s another crazy fact about our amazing bodies. </a:t>
            </a:r>
            <a:r>
              <a:rPr lang="en-US" sz="1300" i="1">
                <a:solidFill>
                  <a:schemeClr val="dk1"/>
                </a:solidFill>
                <a:latin typeface="Calibri"/>
                <a:ea typeface="Calibri"/>
                <a:cs typeface="Calibri"/>
                <a:sym typeface="Calibri"/>
              </a:rPr>
              <a:t>Guess how many breaths you take every day?</a:t>
            </a:r>
            <a:r>
              <a:rPr lang="en-US" sz="1300">
                <a:solidFill>
                  <a:schemeClr val="dk1"/>
                </a:solidFill>
                <a:latin typeface="Calibri"/>
                <a:ea typeface="Calibri"/>
                <a:cs typeface="Calibri"/>
                <a:sym typeface="Calibri"/>
              </a:rPr>
              <a:t> </a:t>
            </a:r>
            <a:r>
              <a:rPr lang="en-US" sz="1300" b="1">
                <a:solidFill>
                  <a:schemeClr val="dk1"/>
                </a:solidFill>
                <a:latin typeface="Calibri"/>
                <a:ea typeface="Calibri"/>
                <a:cs typeface="Calibri"/>
                <a:sym typeface="Calibri"/>
              </a:rPr>
              <a:t>22,000 breaths a day! </a:t>
            </a:r>
            <a:endParaRPr sz="1300">
              <a:solidFill>
                <a:schemeClr val="dk1"/>
              </a:solidFill>
              <a:latin typeface="Calibri"/>
              <a:ea typeface="Calibri"/>
              <a:cs typeface="Calibri"/>
              <a:sym typeface="Calibri"/>
            </a:endParaRPr>
          </a:p>
          <a:p>
            <a:pPr marL="45720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373" name="Google Shape;373;g21736f7b3f1_0_3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1736f7b3f1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8" name="Google Shape;388;g21736f7b3f1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5. The digestive system breaks down the food you eat to make fuel for your body, which is absorbed as nutrients, then eliminates the waste it cannot use.</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389" name="Google Shape;389;g21736f7b3f1_0_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9</a:t>
            </a:fld>
            <a:endParaRPr sz="12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1736f7b3f1_0_7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8" name="Google Shape;398;g21736f7b3f1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6. The </a:t>
            </a:r>
            <a:r>
              <a:rPr lang="en-US" sz="1300" b="1">
                <a:solidFill>
                  <a:schemeClr val="dk1"/>
                </a:solidFill>
                <a:latin typeface="Calibri"/>
                <a:ea typeface="Calibri"/>
                <a:cs typeface="Calibri"/>
                <a:sym typeface="Calibri"/>
              </a:rPr>
              <a:t>urinary system</a:t>
            </a:r>
            <a:r>
              <a:rPr lang="en-US" sz="1300">
                <a:solidFill>
                  <a:schemeClr val="dk1"/>
                </a:solidFill>
                <a:latin typeface="Calibri"/>
                <a:ea typeface="Calibri"/>
                <a:cs typeface="Calibri"/>
                <a:sym typeface="Calibri"/>
              </a:rPr>
              <a:t> is responsible for filtering, recycling, and getting rid of fluid.</a:t>
            </a:r>
            <a:endParaRPr sz="1300">
              <a:solidFill>
                <a:schemeClr val="dk1"/>
              </a:solidFill>
              <a:latin typeface="Calibri"/>
              <a:ea typeface="Calibri"/>
              <a:cs typeface="Calibri"/>
              <a:sym typeface="Calibri"/>
            </a:endParaRPr>
          </a:p>
        </p:txBody>
      </p:sp>
      <p:sp>
        <p:nvSpPr>
          <p:cNvPr id="399" name="Google Shape;399;g21736f7b3f1_0_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10</a:t>
            </a:fld>
            <a:endParaRPr sz="12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21736f7b3f1_0_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8" name="Google Shape;408;g21736f7b3f1_0_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7. The </a:t>
            </a:r>
            <a:r>
              <a:rPr lang="en-US" sz="1300" b="1">
                <a:solidFill>
                  <a:schemeClr val="dk1"/>
                </a:solidFill>
                <a:latin typeface="Calibri"/>
                <a:ea typeface="Calibri"/>
                <a:cs typeface="Calibri"/>
                <a:sym typeface="Calibri"/>
              </a:rPr>
              <a:t>circulatory system: </a:t>
            </a:r>
            <a:r>
              <a:rPr lang="en-US" sz="1300">
                <a:solidFill>
                  <a:schemeClr val="dk1"/>
                </a:solidFill>
                <a:latin typeface="Calibri"/>
                <a:ea typeface="Calibri"/>
                <a:cs typeface="Calibri"/>
                <a:sym typeface="Calibri"/>
              </a:rPr>
              <a:t>This system pumps blood from the heart through the blood vessels, carrying oxygen from the lungs and fuel from food, to all parts of the body.</a:t>
            </a:r>
            <a:endParaRPr sz="1300">
              <a:solidFill>
                <a:schemeClr val="dk1"/>
              </a:solidFill>
              <a:latin typeface="Calibri"/>
              <a:ea typeface="Calibri"/>
              <a:cs typeface="Calibri"/>
              <a:sym typeface="Calibri"/>
            </a:endParaRPr>
          </a:p>
        </p:txBody>
      </p:sp>
      <p:sp>
        <p:nvSpPr>
          <p:cNvPr id="409" name="Google Shape;409;g21736f7b3f1_0_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11</a:t>
            </a:fld>
            <a:endParaRPr sz="12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1736f7b3f1_0_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2" name="Google Shape;422;g21736f7b3f1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8. The </a:t>
            </a:r>
            <a:r>
              <a:rPr lang="en-US" sz="1300" b="1">
                <a:solidFill>
                  <a:schemeClr val="dk1"/>
                </a:solidFill>
                <a:latin typeface="Calibri"/>
                <a:ea typeface="Calibri"/>
                <a:cs typeface="Calibri"/>
                <a:sym typeface="Calibri"/>
              </a:rPr>
              <a:t>reproductive system</a:t>
            </a:r>
            <a:r>
              <a:rPr lang="en-US" sz="1300">
                <a:solidFill>
                  <a:schemeClr val="dk1"/>
                </a:solidFill>
                <a:latin typeface="Calibri"/>
                <a:ea typeface="Calibri"/>
                <a:cs typeface="Calibri"/>
                <a:sym typeface="Calibri"/>
              </a:rPr>
              <a:t> is responsible for bringing about new life. In boys this system includes the testes, scrotum, penis, and tubes through which sperm travel. In girls, the reproductive system includes the ovaries, fallopian tubes, uterus, cervix and vagina. It is important to note that each system develops only one of the cells needed for creating a new human life; both one cell from the male system and one cell from the female system must join together for the creation of a new human life. Additionally, the reproductive system is vital to your overall health. As you go through puberty, the main female hormones are produced in your ovaries and travel through your bloodstream impacting mood, growth, skin, bone density and more!</a:t>
            </a:r>
            <a:br>
              <a:rPr lang="en-US" sz="1300">
                <a:solidFill>
                  <a:schemeClr val="dk1"/>
                </a:solidFill>
                <a:latin typeface="Calibri"/>
                <a:ea typeface="Calibri"/>
                <a:cs typeface="Calibri"/>
                <a:sym typeface="Calibri"/>
              </a:rPr>
            </a:br>
            <a:endParaRPr sz="1300" b="1">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None/>
            </a:pPr>
            <a:endParaRPr sz="1300">
              <a:solidFill>
                <a:schemeClr val="dk1"/>
              </a:solidFill>
              <a:latin typeface="Calibri"/>
              <a:ea typeface="Calibri"/>
              <a:cs typeface="Calibri"/>
              <a:sym typeface="Calibri"/>
            </a:endParaRPr>
          </a:p>
        </p:txBody>
      </p:sp>
      <p:sp>
        <p:nvSpPr>
          <p:cNvPr id="423" name="Google Shape;423;g21736f7b3f1_0_6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12</a:t>
            </a:fld>
            <a:endParaRPr sz="12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21736f7b3f1_0_8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2" name="Google Shape;432;g21736f7b3f1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1300">
                <a:solidFill>
                  <a:schemeClr val="dk1"/>
                </a:solidFill>
                <a:latin typeface="Calibri"/>
                <a:ea typeface="Calibri"/>
                <a:cs typeface="Calibri"/>
                <a:sym typeface="Calibri"/>
              </a:rPr>
              <a:t>9. The </a:t>
            </a:r>
            <a:r>
              <a:rPr lang="en-US" sz="1300" b="1">
                <a:solidFill>
                  <a:schemeClr val="dk1"/>
                </a:solidFill>
                <a:latin typeface="Calibri"/>
                <a:ea typeface="Calibri"/>
                <a:cs typeface="Calibri"/>
                <a:sym typeface="Calibri"/>
              </a:rPr>
              <a:t>endocrine system </a:t>
            </a:r>
            <a:r>
              <a:rPr lang="en-US" sz="1300">
                <a:solidFill>
                  <a:schemeClr val="dk1"/>
                </a:solidFill>
                <a:latin typeface="Calibri"/>
                <a:ea typeface="Calibri"/>
                <a:cs typeface="Calibri"/>
                <a:sym typeface="Calibri"/>
              </a:rPr>
              <a:t>works intricately with the reproductive system. The </a:t>
            </a:r>
            <a:r>
              <a:rPr lang="en-US" sz="1300" b="1">
                <a:solidFill>
                  <a:schemeClr val="dk1"/>
                </a:solidFill>
                <a:latin typeface="Calibri"/>
                <a:ea typeface="Calibri"/>
                <a:cs typeface="Calibri"/>
                <a:sym typeface="Calibri"/>
              </a:rPr>
              <a:t>endocrine system releases hormones. </a:t>
            </a:r>
            <a:r>
              <a:rPr lang="en-US" sz="1300">
                <a:solidFill>
                  <a:schemeClr val="dk1"/>
                </a:solidFill>
                <a:latin typeface="Calibri"/>
                <a:ea typeface="Calibri"/>
                <a:cs typeface="Calibri"/>
                <a:sym typeface="Calibri"/>
              </a:rPr>
              <a:t>The system is composed of a group of ductless glands located throughout the body that produce hormones in response to the body’s needs. Once released, hormones may act on nearby structures, or they may travel in the blood to distant target organs. Hormones act like text messages in the body. So, your brain might send a text to your thyroid gland to let it know that it’s time to do its thing. </a:t>
            </a:r>
            <a:r>
              <a:rPr lang="en-US" sz="1300" i="1">
                <a:solidFill>
                  <a:schemeClr val="dk1"/>
                </a:solidFill>
                <a:latin typeface="Calibri"/>
                <a:ea typeface="Calibri"/>
                <a:cs typeface="Calibri"/>
                <a:sym typeface="Calibri"/>
              </a:rPr>
              <a:t>“Hey, thyroid, can you get moving?” </a:t>
            </a:r>
            <a:r>
              <a:rPr lang="en-US" sz="1300">
                <a:solidFill>
                  <a:schemeClr val="dk1"/>
                </a:solidFill>
                <a:latin typeface="Calibri"/>
                <a:ea typeface="Calibri"/>
                <a:cs typeface="Calibri"/>
                <a:sym typeface="Calibri"/>
              </a:rPr>
              <a:t>Hormones play a major role in </a:t>
            </a:r>
            <a:r>
              <a:rPr lang="en-US" sz="1300" b="1">
                <a:solidFill>
                  <a:schemeClr val="dk1"/>
                </a:solidFill>
                <a:latin typeface="Calibri"/>
                <a:ea typeface="Calibri"/>
                <a:cs typeface="Calibri"/>
                <a:sym typeface="Calibri"/>
              </a:rPr>
              <a:t>puberty</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33" name="Google Shape;433;g21736f7b3f1_0_8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13</a:t>
            </a:fld>
            <a:endParaRPr sz="12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1c8cefd9ec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2" name="Google Shape;442;g1c8cefd9ec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Each system in the body must function properly</a:t>
            </a:r>
            <a:r>
              <a:rPr lang="en-US" sz="1300">
                <a:solidFill>
                  <a:schemeClr val="dk1"/>
                </a:solidFill>
                <a:latin typeface="Calibri"/>
                <a:ea typeface="Calibri"/>
                <a:cs typeface="Calibri"/>
                <a:sym typeface="Calibri"/>
              </a:rPr>
              <a:t> for the whole body to be healthy.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health of one system impacts all of the other systems. </a:t>
            </a:r>
            <a:endParaRPr sz="1300">
              <a:solidFill>
                <a:schemeClr val="dk1"/>
              </a:solidFill>
              <a:latin typeface="Calibri"/>
              <a:ea typeface="Calibri"/>
              <a:cs typeface="Calibri"/>
              <a:sym typeface="Calibri"/>
            </a:endParaRPr>
          </a:p>
          <a:p>
            <a:pPr marL="0" lvl="0" indent="0" algn="l" rtl="0">
              <a:lnSpc>
                <a:spcPct val="110000"/>
              </a:lnSpc>
              <a:spcBef>
                <a:spcPts val="1200"/>
              </a:spcBef>
              <a:spcAft>
                <a:spcPts val="1200"/>
              </a:spcAft>
              <a:buClr>
                <a:schemeClr val="dk1"/>
              </a:buClr>
              <a:buSzPts val="1100"/>
              <a:buFont typeface="Arial"/>
              <a:buNone/>
            </a:pPr>
            <a:r>
              <a:rPr lang="en-US" sz="1300" i="1">
                <a:solidFill>
                  <a:srgbClr val="434343"/>
                </a:solidFill>
                <a:latin typeface="Calibri"/>
                <a:ea typeface="Calibri"/>
                <a:cs typeface="Calibri"/>
                <a:sym typeface="Calibri"/>
              </a:rPr>
              <a:t>Hand out the </a:t>
            </a:r>
            <a:r>
              <a:rPr lang="en-US" sz="1300" b="1" i="1">
                <a:solidFill>
                  <a:srgbClr val="434343"/>
                </a:solidFill>
                <a:latin typeface="Calibri"/>
                <a:ea typeface="Calibri"/>
                <a:cs typeface="Calibri"/>
                <a:sym typeface="Calibri"/>
              </a:rPr>
              <a:t>Body Systems Worksheet</a:t>
            </a:r>
            <a:r>
              <a:rPr lang="en-US" sz="1300" i="1">
                <a:solidFill>
                  <a:srgbClr val="434343"/>
                </a:solidFill>
                <a:latin typeface="Calibri"/>
                <a:ea typeface="Calibri"/>
                <a:cs typeface="Calibri"/>
                <a:sym typeface="Calibri"/>
              </a:rPr>
              <a:t> for students to complete. Review the answers with the class using the </a:t>
            </a:r>
            <a:r>
              <a:rPr lang="en-US" sz="1300" b="1" i="1">
                <a:solidFill>
                  <a:srgbClr val="434343"/>
                </a:solidFill>
                <a:latin typeface="Calibri"/>
                <a:ea typeface="Calibri"/>
                <a:cs typeface="Calibri"/>
                <a:sym typeface="Calibri"/>
              </a:rPr>
              <a:t>Teacher’s Answer Key </a:t>
            </a:r>
            <a:r>
              <a:rPr lang="en-US" sz="1300" i="1">
                <a:solidFill>
                  <a:srgbClr val="434343"/>
                </a:solidFill>
                <a:latin typeface="Calibri"/>
                <a:ea typeface="Calibri"/>
                <a:cs typeface="Calibri"/>
                <a:sym typeface="Calibri"/>
              </a:rPr>
              <a:t>provided in the materials.</a:t>
            </a:r>
            <a:br>
              <a:rPr lang="en-US" sz="1300" i="1">
                <a:solidFill>
                  <a:srgbClr val="434343"/>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443" name="Google Shape;443;g1c8cefd9ec8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14</a:t>
            </a:fld>
            <a:endParaRPr sz="1200">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f8c4679e46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1200"/>
              </a:spcAft>
              <a:buClr>
                <a:schemeClr val="dk1"/>
              </a:buClr>
              <a:buSzPts val="1100"/>
              <a:buFont typeface="Arial"/>
              <a:buNone/>
            </a:pPr>
            <a:r>
              <a:rPr lang="en-US" sz="1300" b="1">
                <a:solidFill>
                  <a:srgbClr val="757AA8"/>
                </a:solidFill>
                <a:latin typeface="Calibri"/>
                <a:ea typeface="Calibri"/>
                <a:cs typeface="Calibri"/>
                <a:sym typeface="Calibri"/>
              </a:rPr>
              <a:t>Step 3 (10 minutes): </a:t>
            </a:r>
            <a:r>
              <a:rPr lang="en-US" sz="1300" b="1" i="1">
                <a:solidFill>
                  <a:srgbClr val="757AA8"/>
                </a:solidFill>
                <a:latin typeface="Calibri"/>
                <a:ea typeface="Calibri"/>
                <a:cs typeface="Calibri"/>
                <a:sym typeface="Calibri"/>
              </a:rPr>
              <a:t>Hormones + Puberty</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To function properly, each body system needs</a:t>
            </a:r>
            <a:r>
              <a:rPr lang="en-US" sz="1300" b="1">
                <a:solidFill>
                  <a:schemeClr val="dk1"/>
                </a:solidFill>
                <a:latin typeface="Calibri"/>
                <a:ea typeface="Calibri"/>
                <a:cs typeface="Calibri"/>
                <a:sym typeface="Calibri"/>
              </a:rPr>
              <a:t> signals </a:t>
            </a:r>
            <a:r>
              <a:rPr lang="en-US" sz="1300">
                <a:solidFill>
                  <a:schemeClr val="dk1"/>
                </a:solidFill>
                <a:latin typeface="Calibri"/>
                <a:ea typeface="Calibri"/>
                <a:cs typeface="Calibri"/>
                <a:sym typeface="Calibri"/>
              </a:rPr>
              <a:t>from the brain. These signals tell each body system </a:t>
            </a:r>
            <a:r>
              <a:rPr lang="en-US" sz="1300" b="1">
                <a:solidFill>
                  <a:schemeClr val="dk1"/>
                </a:solidFill>
                <a:latin typeface="Calibri"/>
                <a:ea typeface="Calibri"/>
                <a:cs typeface="Calibri"/>
                <a:sym typeface="Calibri"/>
              </a:rPr>
              <a:t>what</a:t>
            </a:r>
            <a:r>
              <a:rPr lang="en-US" sz="1300">
                <a:solidFill>
                  <a:schemeClr val="dk1"/>
                </a:solidFill>
                <a:latin typeface="Calibri"/>
                <a:ea typeface="Calibri"/>
                <a:cs typeface="Calibri"/>
                <a:sym typeface="Calibri"/>
              </a:rPr>
              <a:t> to do and </a:t>
            </a:r>
            <a:r>
              <a:rPr lang="en-US" sz="1300" b="1">
                <a:solidFill>
                  <a:schemeClr val="dk1"/>
                </a:solidFill>
                <a:latin typeface="Calibri"/>
                <a:ea typeface="Calibri"/>
                <a:cs typeface="Calibri"/>
                <a:sym typeface="Calibri"/>
              </a:rPr>
              <a:t>when, </a:t>
            </a:r>
            <a:r>
              <a:rPr lang="en-US" sz="1300">
                <a:solidFill>
                  <a:schemeClr val="dk1"/>
                </a:solidFill>
                <a:latin typeface="Calibri"/>
                <a:ea typeface="Calibri"/>
                <a:cs typeface="Calibri"/>
                <a:sym typeface="Calibri"/>
              </a:rPr>
              <a:t>etc.</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Do you know what these </a:t>
            </a:r>
            <a:r>
              <a:rPr lang="en-US" sz="1300" i="1">
                <a:solidFill>
                  <a:schemeClr val="dk1"/>
                </a:solidFill>
                <a:latin typeface="Calibri"/>
                <a:ea typeface="Calibri"/>
                <a:cs typeface="Calibri"/>
                <a:sym typeface="Calibri"/>
              </a:rPr>
              <a:t>signals</a:t>
            </a:r>
            <a:r>
              <a:rPr lang="en-US" sz="1300">
                <a:solidFill>
                  <a:schemeClr val="dk1"/>
                </a:solidFill>
                <a:latin typeface="Calibri"/>
                <a:ea typeface="Calibri"/>
                <a:cs typeface="Calibri"/>
                <a:sym typeface="Calibri"/>
              </a:rPr>
              <a:t> are called? Hormones! </a:t>
            </a:r>
            <a:r>
              <a:rPr lang="en-US" sz="1300" b="1">
                <a:solidFill>
                  <a:schemeClr val="dk1"/>
                </a:solidFill>
                <a:latin typeface="Calibri"/>
                <a:ea typeface="Calibri"/>
                <a:cs typeface="Calibri"/>
                <a:sym typeface="Calibri"/>
              </a:rPr>
              <a:t>Hormones are chemical signals</a:t>
            </a:r>
            <a:r>
              <a:rPr lang="en-US" sz="1300">
                <a:solidFill>
                  <a:schemeClr val="dk1"/>
                </a:solidFill>
                <a:latin typeface="Calibri"/>
                <a:ea typeface="Calibri"/>
                <a:cs typeface="Calibri"/>
                <a:sym typeface="Calibri"/>
              </a:rPr>
              <a:t> that direct the activity of </a:t>
            </a:r>
            <a:r>
              <a:rPr lang="en-US" sz="1300" b="1" i="1">
                <a:solidFill>
                  <a:schemeClr val="dk1"/>
                </a:solidFill>
                <a:latin typeface="Calibri"/>
                <a:ea typeface="Calibri"/>
                <a:cs typeface="Calibri"/>
                <a:sym typeface="Calibri"/>
              </a:rPr>
              <a:t>every system</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in the body. Hormones are controlled by the brain.</a:t>
            </a:r>
            <a:endParaRPr sz="1300">
              <a:solidFill>
                <a:schemeClr val="dk1"/>
              </a:solidFill>
              <a:latin typeface="Calibri"/>
              <a:ea typeface="Calibri"/>
              <a:cs typeface="Calibri"/>
              <a:sym typeface="Calibri"/>
            </a:endParaRPr>
          </a:p>
        </p:txBody>
      </p:sp>
      <p:sp>
        <p:nvSpPr>
          <p:cNvPr id="451" name="Google Shape;451;g1f8c4679e46_0_4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21736f7b3f1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puberty, </a:t>
            </a:r>
            <a:r>
              <a:rPr lang="en-US" sz="1300" b="1">
                <a:solidFill>
                  <a:schemeClr val="dk1"/>
                </a:solidFill>
                <a:latin typeface="Calibri"/>
                <a:ea typeface="Calibri"/>
                <a:cs typeface="Calibri"/>
                <a:sym typeface="Calibri"/>
              </a:rPr>
              <a:t>hormones</a:t>
            </a:r>
            <a:r>
              <a:rPr lang="en-US" sz="1300">
                <a:solidFill>
                  <a:schemeClr val="dk1"/>
                </a:solidFill>
                <a:latin typeface="Calibri"/>
                <a:ea typeface="Calibri"/>
                <a:cs typeface="Calibri"/>
                <a:sym typeface="Calibri"/>
              </a:rPr>
              <a:t> sent from the brain tell your body to increase one of the female hormones, called Estrogen. This kickstarts the many hormonal changes that take place from around  9 to 14 years of age for a girl. For boys, the main hormone is testosterone and their puberty takes place between ages 10 and 17. Puberty is a time of rapid growth, when your brain and your body mature, develop and change.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463" name="Google Shape;463;g21736f7b3f1_0_10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2c772dc71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During this time, the communication between your brain and your reproductive system is developing. You can think of it like this: puberty increases the messages sent between the brain and the reproductive system. The brain tells the reproductive system to develop and mature, triggering changes that you see and feel throughout your body.</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Some changes in puberty include the notice of body odor, hair growth, acne and mood/emotional changes. All of this is part of a normal, healthy, maturation process. Hormones and the healthy development of your brain and reproductive system have a huge impact on your overall health!</a:t>
            </a:r>
            <a:endParaRPr sz="1300">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i="1">
              <a:solidFill>
                <a:schemeClr val="dk1"/>
              </a:solidFill>
              <a:latin typeface="Calibri"/>
              <a:ea typeface="Calibri"/>
              <a:cs typeface="Calibri"/>
              <a:sym typeface="Calibri"/>
            </a:endParaRPr>
          </a:p>
          <a:p>
            <a:pPr marL="0" lvl="0" indent="0" algn="l"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500" name="Google Shape;500;g2c772dc711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g1c8cefd9ec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CONCLUSION</a:t>
            </a:r>
            <a:endParaRPr sz="1300" b="1">
              <a:solidFill>
                <a:srgbClr val="43434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Every body system is important to our overall health. Through teenFEMM, as we learn more about your growth and development during adolescence, we will focus on how a healthy reproductive system is an especially important sign of your overall health. In the next lesson, we will learn about the parts of the reproductive system.</a:t>
            </a:r>
            <a:endParaRPr sz="1300" b="1">
              <a:solidFill>
                <a:srgbClr val="434343"/>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300">
              <a:solidFill>
                <a:schemeClr val="dk1"/>
              </a:solidFill>
              <a:latin typeface="Calibri"/>
              <a:ea typeface="Calibri"/>
              <a:cs typeface="Calibri"/>
              <a:sym typeface="Calibri"/>
            </a:endParaRPr>
          </a:p>
        </p:txBody>
      </p:sp>
      <p:sp>
        <p:nvSpPr>
          <p:cNvPr id="515" name="Google Shape;515;g1c8cefd9ec8_0_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1d6dcc1df71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g1d6dcc1df71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blipFill rotWithShape="1">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6" name="Google Shape;46;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rotWithShape="1">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 name="Google Shape;51;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2" name="Google Shape;52;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7" name="Google Shape;57;p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rotWithShape="1">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3" name="Google Shape;63;p10"/>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 name="Google Shape;65;p10"/>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6" name="Google Shape;66;p10"/>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blipFill rotWithShape="1">
          <a:blip r:embed="rId2">
            <a:alphaModFix/>
          </a:blip>
          <a:stretch>
            <a:fillRect/>
          </a:stretch>
        </a:blipFill>
        <a:effectLst/>
      </p:bgPr>
    </p:bg>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9" name="Google Shape;69;p11"/>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1" name="Google Shape;71;p11"/>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rotWithShape="1">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74" name="Google Shape;74;p12"/>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5" name="Google Shape;75;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7" name="Google Shape;77;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1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0" name="Google Shape;80;p1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87" name="Google Shape;87;p14"/>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8" name="Google Shape;88;p14"/>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3" name="Google Shape;93;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4"/>
        <p:cNvGrpSpPr/>
        <p:nvPr/>
      </p:nvGrpSpPr>
      <p:grpSpPr>
        <a:xfrm>
          <a:off x="0" y="0"/>
          <a:ext cx="0" cy="0"/>
          <a:chOff x="0" y="0"/>
          <a:chExt cx="0" cy="0"/>
        </a:xfrm>
      </p:grpSpPr>
      <p:sp>
        <p:nvSpPr>
          <p:cNvPr id="95" name="Google Shape;95;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8"/>
        <p:cNvGrpSpPr/>
        <p:nvPr/>
      </p:nvGrpSpPr>
      <p:grpSpPr>
        <a:xfrm>
          <a:off x="0" y="0"/>
          <a:ext cx="0" cy="0"/>
          <a:chOff x="0" y="0"/>
          <a:chExt cx="0" cy="0"/>
        </a:xfrm>
      </p:grpSpPr>
      <p:sp>
        <p:nvSpPr>
          <p:cNvPr id="99" name="Google Shape;99;p16"/>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00" name="Google Shape;100;p16"/>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01" name="Google Shape;101;p16"/>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2" name="Google Shape;102;p1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3" name="Google Shape;103;p1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4" name="Google Shape;104;p1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bg>
      <p:bgPr>
        <a:blipFill rotWithShape="1">
          <a:blip r:embed="rId2">
            <a:alphaModFix/>
          </a:blip>
          <a:stretch>
            <a:fillRect/>
          </a:stretch>
        </a:blipFill>
        <a:effectLst/>
      </p:bgPr>
    </p:bg>
    <p:spTree>
      <p:nvGrpSpPr>
        <p:cNvPr id="1" name="Shape 105"/>
        <p:cNvGrpSpPr/>
        <p:nvPr/>
      </p:nvGrpSpPr>
      <p:grpSpPr>
        <a:xfrm>
          <a:off x="0" y="0"/>
          <a:ext cx="0" cy="0"/>
          <a:chOff x="0" y="0"/>
          <a:chExt cx="0" cy="0"/>
        </a:xfrm>
      </p:grpSpPr>
      <p:sp>
        <p:nvSpPr>
          <p:cNvPr id="106" name="Google Shape;106;p1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07" name="Google Shape;107;p1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8" name="Google Shape;108;p17"/>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9" name="Google Shape;109;p1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0" name="Google Shape;110;p1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1" name="Google Shape;111;p1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2"/>
        <p:cNvGrpSpPr/>
        <p:nvPr/>
      </p:nvGrpSpPr>
      <p:grpSpPr>
        <a:xfrm>
          <a:off x="0" y="0"/>
          <a:ext cx="0" cy="0"/>
          <a:chOff x="0" y="0"/>
          <a:chExt cx="0" cy="0"/>
        </a:xfrm>
      </p:grpSpPr>
      <p:sp>
        <p:nvSpPr>
          <p:cNvPr id="113" name="Google Shape;113;p1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4" name="Google Shape;114;p18"/>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5" name="Google Shape;115;p1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6" name="Google Shape;116;p1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7" name="Google Shape;117;p1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118"/>
        <p:cNvGrpSpPr/>
        <p:nvPr/>
      </p:nvGrpSpPr>
      <p:grpSpPr>
        <a:xfrm>
          <a:off x="0" y="0"/>
          <a:ext cx="0" cy="0"/>
          <a:chOff x="0" y="0"/>
          <a:chExt cx="0" cy="0"/>
        </a:xfrm>
      </p:grpSpPr>
      <p:sp>
        <p:nvSpPr>
          <p:cNvPr id="119" name="Google Shape;119;p19"/>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0"/>
        <p:cNvGrpSpPr/>
        <p:nvPr/>
      </p:nvGrpSpPr>
      <p:grpSpPr>
        <a:xfrm>
          <a:off x="0" y="0"/>
          <a:ext cx="0" cy="0"/>
          <a:chOff x="0" y="0"/>
          <a:chExt cx="0" cy="0"/>
        </a:xfrm>
      </p:grpSpPr>
      <p:cxnSp>
        <p:nvCxnSpPr>
          <p:cNvPr id="121" name="Google Shape;121;p20"/>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22" name="Google Shape;122;p20"/>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3" name="Google Shape;123;p2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24"/>
        <p:cNvGrpSpPr/>
        <p:nvPr/>
      </p:nvGrpSpPr>
      <p:grpSpPr>
        <a:xfrm>
          <a:off x="0" y="0"/>
          <a:ext cx="0" cy="0"/>
          <a:chOff x="0" y="0"/>
          <a:chExt cx="0" cy="0"/>
        </a:xfrm>
      </p:grpSpPr>
      <p:cxnSp>
        <p:nvCxnSpPr>
          <p:cNvPr id="125" name="Google Shape;125;p21"/>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26" name="Google Shape;126;p2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27" name="Google Shape;127;p21"/>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28"/>
        <p:cNvGrpSpPr/>
        <p:nvPr/>
      </p:nvGrpSpPr>
      <p:grpSpPr>
        <a:xfrm>
          <a:off x="0" y="0"/>
          <a:ext cx="0" cy="0"/>
          <a:chOff x="0" y="0"/>
          <a:chExt cx="0" cy="0"/>
        </a:xfrm>
      </p:grpSpPr>
      <p:sp>
        <p:nvSpPr>
          <p:cNvPr id="129" name="Google Shape;129;p22"/>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30" name="Google Shape;130;p2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31"/>
        <p:cNvGrpSpPr/>
        <p:nvPr/>
      </p:nvGrpSpPr>
      <p:grpSpPr>
        <a:xfrm>
          <a:off x="0" y="0"/>
          <a:ext cx="0" cy="0"/>
          <a:chOff x="0" y="0"/>
          <a:chExt cx="0" cy="0"/>
        </a:xfrm>
      </p:grpSpPr>
      <p:pic>
        <p:nvPicPr>
          <p:cNvPr id="132" name="Google Shape;132;p23"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3" name="Google Shape;133;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4" name="Google Shape;134;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35" name="Google Shape;135;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6" name="Google Shape;136;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7" name="Google Shape;137;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38"/>
        <p:cNvGrpSpPr/>
        <p:nvPr/>
      </p:nvGrpSpPr>
      <p:grpSpPr>
        <a:xfrm>
          <a:off x="0" y="0"/>
          <a:ext cx="0" cy="0"/>
          <a:chOff x="0" y="0"/>
          <a:chExt cx="0" cy="0"/>
        </a:xfrm>
      </p:grpSpPr>
      <p:sp>
        <p:nvSpPr>
          <p:cNvPr id="139" name="Google Shape;139;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41" name="Google Shape;141;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2" name="Google Shape;142;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3" name="Google Shape;143;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Arial"/>
                <a:ea typeface="Arial"/>
                <a:cs typeface="Arial"/>
                <a:sym typeface="Arial"/>
              </a:defRPr>
            </a:lvl1pPr>
            <a:lvl2pPr marL="0" marR="0" lvl="1" indent="0" algn="r" rtl="0">
              <a:spcBef>
                <a:spcPts val="0"/>
              </a:spcBef>
              <a:spcAft>
                <a:spcPts val="0"/>
              </a:spcAft>
              <a:buNone/>
              <a:defRPr sz="1200">
                <a:solidFill>
                  <a:srgbClr val="888888"/>
                </a:solidFill>
                <a:latin typeface="Arial"/>
                <a:ea typeface="Arial"/>
                <a:cs typeface="Arial"/>
                <a:sym typeface="Arial"/>
              </a:defRPr>
            </a:lvl2pPr>
            <a:lvl3pPr marL="0" marR="0" lvl="2" indent="0" algn="r" rtl="0">
              <a:spcBef>
                <a:spcPts val="0"/>
              </a:spcBef>
              <a:spcAft>
                <a:spcPts val="0"/>
              </a:spcAft>
              <a:buNone/>
              <a:defRPr sz="1200">
                <a:solidFill>
                  <a:srgbClr val="888888"/>
                </a:solidFill>
                <a:latin typeface="Arial"/>
                <a:ea typeface="Arial"/>
                <a:cs typeface="Arial"/>
                <a:sym typeface="Arial"/>
              </a:defRPr>
            </a:lvl3pPr>
            <a:lvl4pPr marL="0" marR="0" lvl="3" indent="0" algn="r" rtl="0">
              <a:spcBef>
                <a:spcPts val="0"/>
              </a:spcBef>
              <a:spcAft>
                <a:spcPts val="0"/>
              </a:spcAft>
              <a:buNone/>
              <a:defRPr sz="1200">
                <a:solidFill>
                  <a:srgbClr val="888888"/>
                </a:solidFill>
                <a:latin typeface="Arial"/>
                <a:ea typeface="Arial"/>
                <a:cs typeface="Arial"/>
                <a:sym typeface="Arial"/>
              </a:defRPr>
            </a:lvl4pPr>
            <a:lvl5pPr marL="0" marR="0" lvl="4" indent="0" algn="r" rtl="0">
              <a:spcBef>
                <a:spcPts val="0"/>
              </a:spcBef>
              <a:spcAft>
                <a:spcPts val="0"/>
              </a:spcAft>
              <a:buNone/>
              <a:defRPr sz="1200">
                <a:solidFill>
                  <a:srgbClr val="888888"/>
                </a:solidFill>
                <a:latin typeface="Arial"/>
                <a:ea typeface="Arial"/>
                <a:cs typeface="Arial"/>
                <a:sym typeface="Arial"/>
              </a:defRPr>
            </a:lvl5pPr>
            <a:lvl6pPr marL="0" marR="0" lvl="5" indent="0" algn="r" rtl="0">
              <a:spcBef>
                <a:spcPts val="0"/>
              </a:spcBef>
              <a:spcAft>
                <a:spcPts val="0"/>
              </a:spcAft>
              <a:buNone/>
              <a:defRPr sz="1200">
                <a:solidFill>
                  <a:srgbClr val="888888"/>
                </a:solidFill>
                <a:latin typeface="Arial"/>
                <a:ea typeface="Arial"/>
                <a:cs typeface="Arial"/>
                <a:sym typeface="Arial"/>
              </a:defRPr>
            </a:lvl6pPr>
            <a:lvl7pPr marL="0" marR="0" lvl="6" indent="0" algn="r" rtl="0">
              <a:spcBef>
                <a:spcPts val="0"/>
              </a:spcBef>
              <a:spcAft>
                <a:spcPts val="0"/>
              </a:spcAft>
              <a:buNone/>
              <a:defRPr sz="1200">
                <a:solidFill>
                  <a:srgbClr val="888888"/>
                </a:solidFill>
                <a:latin typeface="Arial"/>
                <a:ea typeface="Arial"/>
                <a:cs typeface="Arial"/>
                <a:sym typeface="Arial"/>
              </a:defRPr>
            </a:lvl7pPr>
            <a:lvl8pPr marL="0" marR="0" lvl="7" indent="0" algn="r" rtl="0">
              <a:spcBef>
                <a:spcPts val="0"/>
              </a:spcBef>
              <a:spcAft>
                <a:spcPts val="0"/>
              </a:spcAft>
              <a:buNone/>
              <a:defRPr sz="1200">
                <a:solidFill>
                  <a:srgbClr val="888888"/>
                </a:solidFill>
                <a:latin typeface="Arial"/>
                <a:ea typeface="Arial"/>
                <a:cs typeface="Arial"/>
                <a:sym typeface="Arial"/>
              </a:defRPr>
            </a:lvl8pPr>
            <a:lvl9pPr marL="0" marR="0" lvl="8" indent="0" algn="r" rtl="0">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44"/>
        <p:cNvGrpSpPr/>
        <p:nvPr/>
      </p:nvGrpSpPr>
      <p:grpSpPr>
        <a:xfrm>
          <a:off x="0" y="0"/>
          <a:ext cx="0" cy="0"/>
          <a:chOff x="0" y="0"/>
          <a:chExt cx="0" cy="0"/>
        </a:xfrm>
      </p:grpSpPr>
      <p:sp>
        <p:nvSpPr>
          <p:cNvPr id="145" name="Google Shape;145;p25"/>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6" name="Google Shape;146;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47"/>
        <p:cNvGrpSpPr/>
        <p:nvPr/>
      </p:nvGrpSpPr>
      <p:grpSpPr>
        <a:xfrm>
          <a:off x="0" y="0"/>
          <a:ext cx="0" cy="0"/>
          <a:chOff x="0" y="0"/>
          <a:chExt cx="0" cy="0"/>
        </a:xfrm>
      </p:grpSpPr>
      <p:pic>
        <p:nvPicPr>
          <p:cNvPr id="148" name="Google Shape;148;p26"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49" name="Google Shape;149;p2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50" name="Google Shape;150;p2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51" name="Google Shape;151;p26"/>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2" name="Google Shape;152;p26"/>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53" name="Google Shape;153;p26"/>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54"/>
        <p:cNvGrpSpPr/>
        <p:nvPr/>
      </p:nvGrpSpPr>
      <p:grpSpPr>
        <a:xfrm>
          <a:off x="0" y="0"/>
          <a:ext cx="0" cy="0"/>
          <a:chOff x="0" y="0"/>
          <a:chExt cx="0" cy="0"/>
        </a:xfrm>
      </p:grpSpPr>
      <p:cxnSp>
        <p:nvCxnSpPr>
          <p:cNvPr id="155" name="Google Shape;155;p27"/>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156" name="Google Shape;156;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7" name="Google Shape;157;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58"/>
        <p:cNvGrpSpPr/>
        <p:nvPr/>
      </p:nvGrpSpPr>
      <p:grpSpPr>
        <a:xfrm>
          <a:off x="0" y="0"/>
          <a:ext cx="0" cy="0"/>
          <a:chOff x="0" y="0"/>
          <a:chExt cx="0" cy="0"/>
        </a:xfrm>
      </p:grpSpPr>
      <p:cxnSp>
        <p:nvCxnSpPr>
          <p:cNvPr id="159" name="Google Shape;159;p2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160" name="Google Shape;160;p2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61" name="Google Shape;161;p28"/>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2"/>
        <p:cNvGrpSpPr/>
        <p:nvPr/>
      </p:nvGrpSpPr>
      <p:grpSpPr>
        <a:xfrm>
          <a:off x="0" y="0"/>
          <a:ext cx="0" cy="0"/>
          <a:chOff x="0" y="0"/>
          <a:chExt cx="0" cy="0"/>
        </a:xfrm>
      </p:grpSpPr>
      <p:pic>
        <p:nvPicPr>
          <p:cNvPr id="163" name="Google Shape;163;p29"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4" name="Google Shape;164;p2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5" name="Google Shape;165;p2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66" name="Google Shape;166;p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7" name="Google Shape;167;p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68" name="Google Shape;168;p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69"/>
        <p:cNvGrpSpPr/>
        <p:nvPr/>
      </p:nvGrpSpPr>
      <p:grpSpPr>
        <a:xfrm>
          <a:off x="0" y="0"/>
          <a:ext cx="0" cy="0"/>
          <a:chOff x="0" y="0"/>
          <a:chExt cx="0" cy="0"/>
        </a:xfrm>
      </p:grpSpPr>
      <p:sp>
        <p:nvSpPr>
          <p:cNvPr id="170" name="Google Shape;170;p3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1" name="Google Shape;171;p3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2" name="Google Shape;172;p3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3" name="Google Shape;173;p3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4" name="Google Shape;174;p3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5"/>
        <p:cNvGrpSpPr/>
        <p:nvPr/>
      </p:nvGrpSpPr>
      <p:grpSpPr>
        <a:xfrm>
          <a:off x="0" y="0"/>
          <a:ext cx="0" cy="0"/>
          <a:chOff x="0" y="0"/>
          <a:chExt cx="0" cy="0"/>
        </a:xfrm>
      </p:grpSpPr>
      <p:pic>
        <p:nvPicPr>
          <p:cNvPr id="176" name="Google Shape;176;p31"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7" name="Google Shape;177;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78" name="Google Shape;178;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9" name="Google Shape;179;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0" name="Google Shape;180;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1" name="Google Shape;181;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343451"/>
                </a:solidFill>
                <a:latin typeface="Arial"/>
                <a:ea typeface="Arial"/>
                <a:cs typeface="Arial"/>
                <a:sym typeface="Arial"/>
              </a:defRPr>
            </a:lvl1pPr>
            <a:lvl2pPr marL="0" marR="0" lvl="1" indent="0" algn="r" rtl="0">
              <a:spcBef>
                <a:spcPts val="0"/>
              </a:spcBef>
              <a:buNone/>
              <a:defRPr sz="1200">
                <a:solidFill>
                  <a:srgbClr val="343451"/>
                </a:solidFill>
                <a:latin typeface="Arial"/>
                <a:ea typeface="Arial"/>
                <a:cs typeface="Arial"/>
                <a:sym typeface="Arial"/>
              </a:defRPr>
            </a:lvl2pPr>
            <a:lvl3pPr marL="0" marR="0" lvl="2" indent="0" algn="r" rtl="0">
              <a:spcBef>
                <a:spcPts val="0"/>
              </a:spcBef>
              <a:buNone/>
              <a:defRPr sz="1200">
                <a:solidFill>
                  <a:srgbClr val="343451"/>
                </a:solidFill>
                <a:latin typeface="Arial"/>
                <a:ea typeface="Arial"/>
                <a:cs typeface="Arial"/>
                <a:sym typeface="Arial"/>
              </a:defRPr>
            </a:lvl3pPr>
            <a:lvl4pPr marL="0" marR="0" lvl="3" indent="0" algn="r" rtl="0">
              <a:spcBef>
                <a:spcPts val="0"/>
              </a:spcBef>
              <a:buNone/>
              <a:defRPr sz="1200">
                <a:solidFill>
                  <a:srgbClr val="343451"/>
                </a:solidFill>
                <a:latin typeface="Arial"/>
                <a:ea typeface="Arial"/>
                <a:cs typeface="Arial"/>
                <a:sym typeface="Arial"/>
              </a:defRPr>
            </a:lvl4pPr>
            <a:lvl5pPr marL="0" marR="0" lvl="4" indent="0" algn="r" rtl="0">
              <a:spcBef>
                <a:spcPts val="0"/>
              </a:spcBef>
              <a:buNone/>
              <a:defRPr sz="1200">
                <a:solidFill>
                  <a:srgbClr val="343451"/>
                </a:solidFill>
                <a:latin typeface="Arial"/>
                <a:ea typeface="Arial"/>
                <a:cs typeface="Arial"/>
                <a:sym typeface="Arial"/>
              </a:defRPr>
            </a:lvl5pPr>
            <a:lvl6pPr marL="0" marR="0" lvl="5" indent="0" algn="r" rtl="0">
              <a:spcBef>
                <a:spcPts val="0"/>
              </a:spcBef>
              <a:buNone/>
              <a:defRPr sz="1200">
                <a:solidFill>
                  <a:srgbClr val="343451"/>
                </a:solidFill>
                <a:latin typeface="Arial"/>
                <a:ea typeface="Arial"/>
                <a:cs typeface="Arial"/>
                <a:sym typeface="Arial"/>
              </a:defRPr>
            </a:lvl6pPr>
            <a:lvl7pPr marL="0" marR="0" lvl="6" indent="0" algn="r" rtl="0">
              <a:spcBef>
                <a:spcPts val="0"/>
              </a:spcBef>
              <a:buNone/>
              <a:defRPr sz="1200">
                <a:solidFill>
                  <a:srgbClr val="343451"/>
                </a:solidFill>
                <a:latin typeface="Arial"/>
                <a:ea typeface="Arial"/>
                <a:cs typeface="Arial"/>
                <a:sym typeface="Arial"/>
              </a:defRPr>
            </a:lvl7pPr>
            <a:lvl8pPr marL="0" marR="0" lvl="7" indent="0" algn="r" rtl="0">
              <a:spcBef>
                <a:spcPts val="0"/>
              </a:spcBef>
              <a:buNone/>
              <a:defRPr sz="1200">
                <a:solidFill>
                  <a:srgbClr val="343451"/>
                </a:solidFill>
                <a:latin typeface="Arial"/>
                <a:ea typeface="Arial"/>
                <a:cs typeface="Arial"/>
                <a:sym typeface="Arial"/>
              </a:defRPr>
            </a:lvl8pPr>
            <a:lvl9pPr marL="0" marR="0" lvl="8" indent="0" algn="r" rtl="0">
              <a:spcBef>
                <a:spcPts val="0"/>
              </a:spcBef>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2"/>
        <p:cNvGrpSpPr/>
        <p:nvPr/>
      </p:nvGrpSpPr>
      <p:grpSpPr>
        <a:xfrm>
          <a:off x="0" y="0"/>
          <a:ext cx="0" cy="0"/>
          <a:chOff x="0" y="0"/>
          <a:chExt cx="0" cy="0"/>
        </a:xfrm>
      </p:grpSpPr>
      <p:sp>
        <p:nvSpPr>
          <p:cNvPr id="183" name="Google Shape;183;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4" name="Google Shape;184;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5" name="Google Shape;185;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6" name="Google Shape;186;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7" name="Google Shape;187;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88"/>
        <p:cNvGrpSpPr/>
        <p:nvPr/>
      </p:nvGrpSpPr>
      <p:grpSpPr>
        <a:xfrm>
          <a:off x="0" y="0"/>
          <a:ext cx="0" cy="0"/>
          <a:chOff x="0" y="0"/>
          <a:chExt cx="0" cy="0"/>
        </a:xfrm>
      </p:grpSpPr>
      <p:sp>
        <p:nvSpPr>
          <p:cNvPr id="189" name="Google Shape;189;p33"/>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0" name="Google Shape;190;p3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1"/>
        <p:cNvGrpSpPr/>
        <p:nvPr/>
      </p:nvGrpSpPr>
      <p:grpSpPr>
        <a:xfrm>
          <a:off x="0" y="0"/>
          <a:ext cx="0" cy="0"/>
          <a:chOff x="0" y="0"/>
          <a:chExt cx="0" cy="0"/>
        </a:xfrm>
      </p:grpSpPr>
      <p:pic>
        <p:nvPicPr>
          <p:cNvPr id="192" name="Google Shape;192;p34"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3" name="Google Shape;193;p3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4" name="Google Shape;194;p3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95" name="Google Shape;195;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6" name="Google Shape;196;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97" name="Google Shape;197;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98"/>
        <p:cNvGrpSpPr/>
        <p:nvPr/>
      </p:nvGrpSpPr>
      <p:grpSpPr>
        <a:xfrm>
          <a:off x="0" y="0"/>
          <a:ext cx="0" cy="0"/>
          <a:chOff x="0" y="0"/>
          <a:chExt cx="0" cy="0"/>
        </a:xfrm>
      </p:grpSpPr>
      <p:cxnSp>
        <p:nvCxnSpPr>
          <p:cNvPr id="199" name="Google Shape;199;p35"/>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200" name="Google Shape;200;p3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1" name="Google Shape;201;p3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02"/>
        <p:cNvGrpSpPr/>
        <p:nvPr/>
      </p:nvGrpSpPr>
      <p:grpSpPr>
        <a:xfrm>
          <a:off x="0" y="0"/>
          <a:ext cx="0" cy="0"/>
          <a:chOff x="0" y="0"/>
          <a:chExt cx="0" cy="0"/>
        </a:xfrm>
      </p:grpSpPr>
      <p:cxnSp>
        <p:nvCxnSpPr>
          <p:cNvPr id="203" name="Google Shape;203;p3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04" name="Google Shape;204;p3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05" name="Google Shape;205;p36"/>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206"/>
        <p:cNvGrpSpPr/>
        <p:nvPr/>
      </p:nvGrpSpPr>
      <p:grpSpPr>
        <a:xfrm>
          <a:off x="0" y="0"/>
          <a:ext cx="0" cy="0"/>
          <a:chOff x="0" y="0"/>
          <a:chExt cx="0" cy="0"/>
        </a:xfrm>
      </p:grpSpPr>
      <p:cxnSp>
        <p:nvCxnSpPr>
          <p:cNvPr id="207" name="Google Shape;207;p3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08" name="Google Shape;208;p3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09" name="Google Shape;209;p37"/>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210"/>
        <p:cNvGrpSpPr/>
        <p:nvPr/>
      </p:nvGrpSpPr>
      <p:grpSpPr>
        <a:xfrm>
          <a:off x="0" y="0"/>
          <a:ext cx="0" cy="0"/>
          <a:chOff x="0" y="0"/>
          <a:chExt cx="0" cy="0"/>
        </a:xfrm>
      </p:grpSpPr>
      <p:cxnSp>
        <p:nvCxnSpPr>
          <p:cNvPr id="211" name="Google Shape;211;p38"/>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12" name="Google Shape;212;p3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3" name="Google Shape;213;p3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14"/>
        <p:cNvGrpSpPr/>
        <p:nvPr/>
      </p:nvGrpSpPr>
      <p:grpSpPr>
        <a:xfrm>
          <a:off x="0" y="0"/>
          <a:ext cx="0" cy="0"/>
          <a:chOff x="0" y="0"/>
          <a:chExt cx="0" cy="0"/>
        </a:xfrm>
      </p:grpSpPr>
      <p:sp>
        <p:nvSpPr>
          <p:cNvPr id="215" name="Google Shape;215;p39"/>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6" name="Google Shape;216;p3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217"/>
        <p:cNvGrpSpPr/>
        <p:nvPr/>
      </p:nvGrpSpPr>
      <p:grpSpPr>
        <a:xfrm>
          <a:off x="0" y="0"/>
          <a:ext cx="0" cy="0"/>
          <a:chOff x="0" y="0"/>
          <a:chExt cx="0" cy="0"/>
        </a:xfrm>
      </p:grpSpPr>
      <p:cxnSp>
        <p:nvCxnSpPr>
          <p:cNvPr id="218" name="Google Shape;218;p40"/>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19" name="Google Shape;219;p4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20" name="Google Shape;220;p40"/>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221"/>
        <p:cNvGrpSpPr/>
        <p:nvPr/>
      </p:nvGrpSpPr>
      <p:grpSpPr>
        <a:xfrm>
          <a:off x="0" y="0"/>
          <a:ext cx="0" cy="0"/>
          <a:chOff x="0" y="0"/>
          <a:chExt cx="0" cy="0"/>
        </a:xfrm>
      </p:grpSpPr>
      <p:cxnSp>
        <p:nvCxnSpPr>
          <p:cNvPr id="222" name="Google Shape;222;p41"/>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23" name="Google Shape;223;p41"/>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25"/>
        <p:cNvGrpSpPr/>
        <p:nvPr/>
      </p:nvGrpSpPr>
      <p:grpSpPr>
        <a:xfrm>
          <a:off x="0" y="0"/>
          <a:ext cx="0" cy="0"/>
          <a:chOff x="0" y="0"/>
          <a:chExt cx="0" cy="0"/>
        </a:xfrm>
      </p:grpSpPr>
      <p:cxnSp>
        <p:nvCxnSpPr>
          <p:cNvPr id="226" name="Google Shape;226;p4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227" name="Google Shape;227;p4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28" name="Google Shape;228;p42"/>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29"/>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6"/>
        <p:cNvGrpSpPr/>
        <p:nvPr/>
      </p:nvGrpSpPr>
      <p:grpSpPr>
        <a:xfrm>
          <a:off x="0" y="0"/>
          <a:ext cx="0" cy="0"/>
          <a:chOff x="0" y="0"/>
          <a:chExt cx="0" cy="0"/>
        </a:xfrm>
      </p:grpSpPr>
      <p:sp>
        <p:nvSpPr>
          <p:cNvPr id="237" name="Google Shape;237;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9" name="Google Shape;239;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0" name="Google Shape;240;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1" name="Google Shape;241;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3"/>
        <p:cNvGrpSpPr/>
        <p:nvPr/>
      </p:nvGrpSpPr>
      <p:grpSpPr>
        <a:xfrm>
          <a:off x="0" y="0"/>
          <a:ext cx="0" cy="0"/>
          <a:chOff x="0" y="0"/>
          <a:chExt cx="0" cy="0"/>
        </a:xfrm>
      </p:grpSpPr>
      <p:sp>
        <p:nvSpPr>
          <p:cNvPr id="244" name="Google Shape;244;p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5" name="Google Shape;245;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6" name="Google Shape;246;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9" Type="http://schemas.openxmlformats.org/officeDocument/2006/relationships/theme" Target="../theme/theme3.xml"/><Relationship Id="rId21" Type="http://schemas.openxmlformats.org/officeDocument/2006/relationships/slideLayout" Target="../slideLayouts/slideLayout23.xml"/><Relationship Id="rId34" Type="http://schemas.openxmlformats.org/officeDocument/2006/relationships/slideLayout" Target="../slideLayouts/slideLayout36.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40" Type="http://schemas.openxmlformats.org/officeDocument/2006/relationships/image" Target="../media/image2.png"/><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slideLayout" Target="../slideLayouts/slideLayout3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8" Type="http://schemas.openxmlformats.org/officeDocument/2006/relationships/slideLayout" Target="../slideLayouts/slideLayout10.xml"/><Relationship Id="rId3"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4"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40">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4">
            <a:alphaModFix/>
          </a:blip>
          <a:stretch>
            <a:fillRect/>
          </a:stretch>
        </a:blipFill>
        <a:effectLst/>
      </p:bgPr>
    </p:bg>
    <p:spTree>
      <p:nvGrpSpPr>
        <p:cNvPr id="1" name="Shape 230"/>
        <p:cNvGrpSpPr/>
        <p:nvPr/>
      </p:nvGrpSpPr>
      <p:grpSpPr>
        <a:xfrm>
          <a:off x="0" y="0"/>
          <a:ext cx="0" cy="0"/>
          <a:chOff x="0" y="0"/>
          <a:chExt cx="0" cy="0"/>
        </a:xfrm>
      </p:grpSpPr>
      <p:sp>
        <p:nvSpPr>
          <p:cNvPr id="231" name="Google Shape;231;p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2" name="Google Shape;232;p4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33" name="Google Shape;233;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4" name="Google Shape;234;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4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2.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251"/>
        <p:cNvGrpSpPr/>
        <p:nvPr/>
      </p:nvGrpSpPr>
      <p:grpSpPr>
        <a:xfrm>
          <a:off x="0" y="0"/>
          <a:ext cx="0" cy="0"/>
          <a:chOff x="0" y="0"/>
          <a:chExt cx="0" cy="0"/>
        </a:xfrm>
      </p:grpSpPr>
      <p:sp>
        <p:nvSpPr>
          <p:cNvPr id="252" name="Google Shape;252;p4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53" name="Google Shape;253;p47"/>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254" name="Google Shape;254;p47"/>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55" name="Google Shape;255;p4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256" name="Google Shape;256;p4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8"/>
          <p:cNvSpPr txBox="1">
            <a:spLocks noGrp="1"/>
          </p:cNvSpPr>
          <p:nvPr>
            <p:ph type="body" idx="1"/>
          </p:nvPr>
        </p:nvSpPr>
        <p:spPr>
          <a:xfrm>
            <a:off x="3300950" y="3417275"/>
            <a:ext cx="5659200" cy="3213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800">
                <a:solidFill>
                  <a:srgbClr val="666666"/>
                </a:solidFill>
                <a:latin typeface="Lexend ExtraLight"/>
                <a:ea typeface="Lexend ExtraLight"/>
                <a:cs typeface="Lexend ExtraLight"/>
                <a:sym typeface="Lexend ExtraLight"/>
              </a:rPr>
              <a:t>You will learn about:</a:t>
            </a:r>
            <a:endParaRPr sz="1800">
              <a:solidFill>
                <a:srgbClr val="666666"/>
              </a:solidFill>
              <a:latin typeface="Lexend ExtraLight"/>
              <a:ea typeface="Lexend ExtraLight"/>
              <a:cs typeface="Lexend ExtraLight"/>
              <a:sym typeface="Lexend ExtraLight"/>
            </a:endParaRPr>
          </a:p>
          <a:p>
            <a:pPr marL="0" lvl="0" indent="0" algn="l" rtl="0">
              <a:spcBef>
                <a:spcPts val="0"/>
              </a:spcBef>
              <a:spcAft>
                <a:spcPts val="0"/>
              </a:spcAft>
              <a:buClr>
                <a:schemeClr val="dk1"/>
              </a:buClr>
              <a:buSzPts val="1100"/>
              <a:buFont typeface="Arial"/>
              <a:buNone/>
            </a:pPr>
            <a:endParaRPr sz="1800">
              <a:solidFill>
                <a:srgbClr val="666666"/>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757AA8"/>
                </a:solidFill>
                <a:latin typeface="Lexend ExtraLight"/>
                <a:ea typeface="Lexend ExtraLight"/>
                <a:cs typeface="Lexend ExtraLight"/>
                <a:sym typeface="Lexend ExtraLight"/>
              </a:rPr>
              <a:t>  the reproductive system</a:t>
            </a:r>
            <a:br>
              <a:rPr lang="en-US" sz="1800">
                <a:solidFill>
                  <a:srgbClr val="757AA8"/>
                </a:solidFill>
                <a:latin typeface="Lexend ExtraLight"/>
                <a:ea typeface="Lexend ExtraLight"/>
                <a:cs typeface="Lexend ExtraLight"/>
                <a:sym typeface="Lexend ExtraLight"/>
              </a:rPr>
            </a:br>
            <a:endParaRPr sz="1800">
              <a:solidFill>
                <a:srgbClr val="757AA8"/>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757AA8"/>
                </a:solidFill>
                <a:latin typeface="Lexend ExtraLight"/>
                <a:ea typeface="Lexend ExtraLight"/>
                <a:cs typeface="Lexend ExtraLight"/>
                <a:sym typeface="Lexend ExtraLight"/>
              </a:rPr>
              <a:t>  why ovulation is a sign of health</a:t>
            </a:r>
            <a:br>
              <a:rPr lang="en-US" sz="1800">
                <a:solidFill>
                  <a:srgbClr val="757AA8"/>
                </a:solidFill>
                <a:latin typeface="Lexend ExtraLight"/>
                <a:ea typeface="Lexend ExtraLight"/>
                <a:cs typeface="Lexend ExtraLight"/>
                <a:sym typeface="Lexend ExtraLight"/>
              </a:rPr>
            </a:br>
            <a:endParaRPr sz="1800">
              <a:solidFill>
                <a:srgbClr val="757AA8"/>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757AA8"/>
                </a:solidFill>
                <a:latin typeface="Lexend ExtraLight"/>
                <a:ea typeface="Lexend ExtraLight"/>
                <a:cs typeface="Lexend ExtraLight"/>
                <a:sym typeface="Lexend ExtraLight"/>
              </a:rPr>
              <a:t>  how lifestyle choices affect your mood &amp; wellbeing</a:t>
            </a:r>
            <a:br>
              <a:rPr lang="en-US" sz="1800">
                <a:solidFill>
                  <a:srgbClr val="757AA8"/>
                </a:solidFill>
                <a:latin typeface="Lexend ExtraLight"/>
                <a:ea typeface="Lexend ExtraLight"/>
                <a:cs typeface="Lexend ExtraLight"/>
                <a:sym typeface="Lexend ExtraLight"/>
              </a:rPr>
            </a:br>
            <a:endParaRPr sz="1800">
              <a:solidFill>
                <a:srgbClr val="757AA8"/>
              </a:solidFill>
              <a:latin typeface="Lexend ExtraLight"/>
              <a:ea typeface="Lexend ExtraLight"/>
              <a:cs typeface="Lexend ExtraLight"/>
              <a:sym typeface="Lexend ExtraLight"/>
            </a:endParaRPr>
          </a:p>
          <a:p>
            <a:pPr marL="0" lvl="0" indent="0" algn="l" rtl="0">
              <a:spcBef>
                <a:spcPts val="0"/>
              </a:spcBef>
              <a:spcAft>
                <a:spcPts val="0"/>
              </a:spcAft>
              <a:buNone/>
            </a:pPr>
            <a:r>
              <a:rPr lang="en-US" sz="1800">
                <a:solidFill>
                  <a:srgbClr val="757AA8"/>
                </a:solidFill>
                <a:latin typeface="Lexend ExtraLight"/>
                <a:ea typeface="Lexend ExtraLight"/>
                <a:cs typeface="Lexend ExtraLight"/>
                <a:sym typeface="Lexend ExtraLight"/>
              </a:rPr>
              <a:t>  how to track your health</a:t>
            </a:r>
            <a:endParaRPr sz="1800">
              <a:solidFill>
                <a:srgbClr val="757AA8"/>
              </a:solidFill>
              <a:latin typeface="Lexend ExtraLight"/>
              <a:ea typeface="Lexend ExtraLight"/>
              <a:cs typeface="Lexend ExtraLight"/>
              <a:sym typeface="Lexend ExtraLight"/>
            </a:endParaRPr>
          </a:p>
          <a:p>
            <a:pPr marL="0" lvl="0" indent="0" algn="l" rtl="0">
              <a:lnSpc>
                <a:spcPct val="100000"/>
              </a:lnSpc>
              <a:spcBef>
                <a:spcPts val="0"/>
              </a:spcBef>
              <a:spcAft>
                <a:spcPts val="0"/>
              </a:spcAft>
              <a:buNone/>
            </a:pPr>
            <a:br>
              <a:rPr lang="en-US" sz="1800">
                <a:solidFill>
                  <a:srgbClr val="666666"/>
                </a:solidFill>
                <a:latin typeface="Lexend Light"/>
                <a:ea typeface="Lexend Light"/>
                <a:cs typeface="Lexend Light"/>
                <a:sym typeface="Lexend Light"/>
              </a:rPr>
            </a:br>
            <a:endParaRPr sz="1800" i="0" u="none" strike="noStrike" cap="none">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1800" i="0" u="none" strike="noStrike" cap="none">
              <a:solidFill>
                <a:srgbClr val="666666"/>
              </a:solidFill>
              <a:latin typeface="Calibri"/>
              <a:ea typeface="Calibri"/>
              <a:cs typeface="Calibri"/>
              <a:sym typeface="Calibri"/>
            </a:endParaRPr>
          </a:p>
          <a:p>
            <a:pPr marL="342900" marR="0" lvl="0" indent="-177800" algn="l" rtl="0">
              <a:lnSpc>
                <a:spcPct val="100000"/>
              </a:lnSpc>
              <a:spcBef>
                <a:spcPts val="520"/>
              </a:spcBef>
              <a:spcAft>
                <a:spcPts val="0"/>
              </a:spcAft>
              <a:buClr>
                <a:srgbClr val="595959"/>
              </a:buClr>
              <a:buSzPts val="2600"/>
              <a:buFont typeface="Arial"/>
              <a:buNone/>
            </a:pPr>
            <a:endParaRPr sz="1800" i="0" u="none">
              <a:solidFill>
                <a:srgbClr val="666666"/>
              </a:solidFill>
              <a:latin typeface="Calibri"/>
              <a:ea typeface="Calibri"/>
              <a:cs typeface="Calibri"/>
              <a:sym typeface="Calibri"/>
            </a:endParaRPr>
          </a:p>
        </p:txBody>
      </p:sp>
      <p:sp>
        <p:nvSpPr>
          <p:cNvPr id="262" name="Google Shape;262;p4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pic>
        <p:nvPicPr>
          <p:cNvPr id="263" name="Google Shape;263;p48"/>
          <p:cNvPicPr preferRelativeResize="0"/>
          <p:nvPr/>
        </p:nvPicPr>
        <p:blipFill rotWithShape="1">
          <a:blip r:embed="rId3">
            <a:alphaModFix/>
          </a:blip>
          <a:srcRect b="47818"/>
          <a:stretch/>
        </p:blipFill>
        <p:spPr>
          <a:xfrm>
            <a:off x="450850" y="1161797"/>
            <a:ext cx="2645410" cy="5300703"/>
          </a:xfrm>
          <a:prstGeom prst="rect">
            <a:avLst/>
          </a:prstGeom>
          <a:noFill/>
          <a:ln>
            <a:noFill/>
          </a:ln>
        </p:spPr>
      </p:pic>
      <p:sp>
        <p:nvSpPr>
          <p:cNvPr id="264" name="Google Shape;264;p48"/>
          <p:cNvSpPr txBox="1"/>
          <p:nvPr/>
        </p:nvSpPr>
        <p:spPr>
          <a:xfrm>
            <a:off x="146050" y="526650"/>
            <a:ext cx="5463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Introducing					   					   </a:t>
            </a:r>
            <a:endParaRPr>
              <a:latin typeface="Lexend Thin"/>
              <a:ea typeface="Lexend Thin"/>
              <a:cs typeface="Lexend Thin"/>
              <a:sym typeface="Lexend Thin"/>
            </a:endParaRPr>
          </a:p>
        </p:txBody>
      </p:sp>
      <p:pic>
        <p:nvPicPr>
          <p:cNvPr id="265" name="Google Shape;265;p48"/>
          <p:cNvPicPr preferRelativeResize="0"/>
          <p:nvPr/>
        </p:nvPicPr>
        <p:blipFill>
          <a:blip r:embed="rId4">
            <a:alphaModFix/>
          </a:blip>
          <a:stretch>
            <a:fillRect/>
          </a:stretch>
        </p:blipFill>
        <p:spPr>
          <a:xfrm>
            <a:off x="2196350" y="475962"/>
            <a:ext cx="2495150" cy="655475"/>
          </a:xfrm>
          <a:prstGeom prst="rect">
            <a:avLst/>
          </a:prstGeom>
          <a:noFill/>
          <a:ln>
            <a:noFill/>
          </a:ln>
        </p:spPr>
      </p:pic>
      <p:cxnSp>
        <p:nvCxnSpPr>
          <p:cNvPr id="266" name="Google Shape;266;p48"/>
          <p:cNvCxnSpPr/>
          <p:nvPr/>
        </p:nvCxnSpPr>
        <p:spPr>
          <a:xfrm>
            <a:off x="3107714" y="1320073"/>
            <a:ext cx="2009400" cy="1805400"/>
          </a:xfrm>
          <a:prstGeom prst="bentConnector3">
            <a:avLst>
              <a:gd name="adj1" fmla="val -571"/>
            </a:avLst>
          </a:prstGeom>
          <a:noFill/>
          <a:ln w="28575" cap="flat" cmpd="sng">
            <a:solidFill>
              <a:srgbClr val="FF00FF"/>
            </a:solidFill>
            <a:prstDash val="solid"/>
            <a:round/>
            <a:headEnd type="none" w="med" len="med"/>
            <a:tailEnd type="triangle" w="med" len="med"/>
          </a:ln>
        </p:spPr>
      </p:cxnSp>
      <p:sp>
        <p:nvSpPr>
          <p:cNvPr id="267" name="Google Shape;267;p48"/>
          <p:cNvSpPr txBox="1"/>
          <p:nvPr/>
        </p:nvSpPr>
        <p:spPr>
          <a:xfrm>
            <a:off x="3395125" y="1320063"/>
            <a:ext cx="4482300" cy="1479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3200">
                <a:solidFill>
                  <a:srgbClr val="FF00FF"/>
                </a:solidFill>
                <a:latin typeface="Rochester"/>
                <a:ea typeface="Rochester"/>
                <a:cs typeface="Rochester"/>
                <a:sym typeface="Rochester"/>
              </a:rPr>
              <a:t>a health program</a:t>
            </a:r>
            <a:br>
              <a:rPr lang="en-US" sz="3200" b="1" i="1">
                <a:solidFill>
                  <a:srgbClr val="FF00FF"/>
                </a:solidFill>
                <a:latin typeface="Satisfy"/>
                <a:ea typeface="Satisfy"/>
                <a:cs typeface="Satisfy"/>
                <a:sym typeface="Satisfy"/>
              </a:rPr>
            </a:br>
            <a:r>
              <a:rPr lang="en-US" sz="2200">
                <a:solidFill>
                  <a:srgbClr val="666666"/>
                </a:solidFill>
                <a:latin typeface="Lexend Light"/>
                <a:ea typeface="Lexend Light"/>
                <a:cs typeface="Lexend Light"/>
                <a:sym typeface="Lexend Light"/>
              </a:rPr>
              <a:t>that will help you understand your body &amp; track your health.</a:t>
            </a:r>
            <a:endParaRPr/>
          </a:p>
        </p:txBody>
      </p:sp>
      <p:grpSp>
        <p:nvGrpSpPr>
          <p:cNvPr id="268" name="Google Shape;268;p48"/>
          <p:cNvGrpSpPr/>
          <p:nvPr/>
        </p:nvGrpSpPr>
        <p:grpSpPr>
          <a:xfrm>
            <a:off x="5216450" y="2974524"/>
            <a:ext cx="2268675" cy="177904"/>
            <a:chOff x="5270782" y="2722395"/>
            <a:chExt cx="2268675" cy="238126"/>
          </a:xfrm>
        </p:grpSpPr>
        <p:grpSp>
          <p:nvGrpSpPr>
            <p:cNvPr id="269" name="Google Shape;269;p48"/>
            <p:cNvGrpSpPr/>
            <p:nvPr/>
          </p:nvGrpSpPr>
          <p:grpSpPr>
            <a:xfrm>
              <a:off x="5270782" y="2722395"/>
              <a:ext cx="2029862" cy="238126"/>
              <a:chOff x="5787198" y="2975139"/>
              <a:chExt cx="2144145" cy="145385"/>
            </a:xfrm>
          </p:grpSpPr>
          <p:grpSp>
            <p:nvGrpSpPr>
              <p:cNvPr id="270" name="Google Shape;270;p48"/>
              <p:cNvGrpSpPr/>
              <p:nvPr/>
            </p:nvGrpSpPr>
            <p:grpSpPr>
              <a:xfrm>
                <a:off x="5787198" y="2975201"/>
                <a:ext cx="2018154" cy="145323"/>
                <a:chOff x="6173348" y="6347551"/>
                <a:chExt cx="2018154" cy="145323"/>
              </a:xfrm>
            </p:grpSpPr>
            <p:grpSp>
              <p:nvGrpSpPr>
                <p:cNvPr id="271" name="Google Shape;271;p48"/>
                <p:cNvGrpSpPr/>
                <p:nvPr/>
              </p:nvGrpSpPr>
              <p:grpSpPr>
                <a:xfrm>
                  <a:off x="6173348" y="6347551"/>
                  <a:ext cx="2018154" cy="145323"/>
                  <a:chOff x="3543894" y="3462475"/>
                  <a:chExt cx="4291206" cy="309000"/>
                </a:xfrm>
              </p:grpSpPr>
              <p:sp>
                <p:nvSpPr>
                  <p:cNvPr id="272" name="Google Shape;272;p48"/>
                  <p:cNvSpPr/>
                  <p:nvPr/>
                </p:nvSpPr>
                <p:spPr>
                  <a:xfrm>
                    <a:off x="40803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3" name="Google Shape;273;p48"/>
                  <p:cNvSpPr/>
                  <p:nvPr/>
                </p:nvSpPr>
                <p:spPr>
                  <a:xfrm>
                    <a:off x="4348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4" name="Google Shape;274;p48"/>
                  <p:cNvSpPr/>
                  <p:nvPr/>
                </p:nvSpPr>
                <p:spPr>
                  <a:xfrm>
                    <a:off x="4884906"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5" name="Google Shape;275;p48"/>
                  <p:cNvSpPr/>
                  <p:nvPr/>
                </p:nvSpPr>
                <p:spPr>
                  <a:xfrm>
                    <a:off x="35438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6" name="Google Shape;276;p48"/>
                  <p:cNvSpPr/>
                  <p:nvPr/>
                </p:nvSpPr>
                <p:spPr>
                  <a:xfrm>
                    <a:off x="38120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7" name="Google Shape;277;p48"/>
                  <p:cNvSpPr/>
                  <p:nvPr/>
                </p:nvSpPr>
                <p:spPr>
                  <a:xfrm>
                    <a:off x="54213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8" name="Google Shape;278;p48"/>
                  <p:cNvSpPr/>
                  <p:nvPr/>
                </p:nvSpPr>
                <p:spPr>
                  <a:xfrm>
                    <a:off x="56895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9" name="Google Shape;279;p48"/>
                  <p:cNvSpPr/>
                  <p:nvPr/>
                </p:nvSpPr>
                <p:spPr>
                  <a:xfrm>
                    <a:off x="59577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0" name="Google Shape;280;p48"/>
                  <p:cNvSpPr/>
                  <p:nvPr/>
                </p:nvSpPr>
                <p:spPr>
                  <a:xfrm>
                    <a:off x="62259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1" name="Google Shape;281;p48"/>
                  <p:cNvSpPr/>
                  <p:nvPr/>
                </p:nvSpPr>
                <p:spPr>
                  <a:xfrm>
                    <a:off x="64941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2" name="Google Shape;282;p48"/>
                  <p:cNvSpPr/>
                  <p:nvPr/>
                </p:nvSpPr>
                <p:spPr>
                  <a:xfrm>
                    <a:off x="67623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3" name="Google Shape;283;p48"/>
                  <p:cNvSpPr/>
                  <p:nvPr/>
                </p:nvSpPr>
                <p:spPr>
                  <a:xfrm>
                    <a:off x="7030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4" name="Google Shape;284;p48"/>
                  <p:cNvSpPr/>
                  <p:nvPr/>
                </p:nvSpPr>
                <p:spPr>
                  <a:xfrm>
                    <a:off x="72987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5" name="Google Shape;285;p48"/>
                  <p:cNvSpPr/>
                  <p:nvPr/>
                </p:nvSpPr>
                <p:spPr>
                  <a:xfrm>
                    <a:off x="75669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86" name="Google Shape;286;p48"/>
                <p:cNvSpPr/>
                <p:nvPr/>
              </p:nvSpPr>
              <p:spPr>
                <a:xfrm>
                  <a:off x="6930163"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87" name="Google Shape;287;p48"/>
                <p:cNvSpPr/>
                <p:nvPr/>
              </p:nvSpPr>
              <p:spPr>
                <a:xfrm>
                  <a:off x="6677891"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88" name="Google Shape;288;p48"/>
              <p:cNvSpPr/>
              <p:nvPr/>
            </p:nvSpPr>
            <p:spPr>
              <a:xfrm>
                <a:off x="7805342" y="2975139"/>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89" name="Google Shape;289;p48"/>
            <p:cNvSpPr/>
            <p:nvPr/>
          </p:nvSpPr>
          <p:spPr>
            <a:xfrm>
              <a:off x="73006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0" name="Google Shape;290;p48"/>
            <p:cNvSpPr/>
            <p:nvPr/>
          </p:nvSpPr>
          <p:spPr>
            <a:xfrm>
              <a:off x="74200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91" name="Google Shape;291;p48"/>
          <p:cNvSpPr/>
          <p:nvPr/>
        </p:nvSpPr>
        <p:spPr>
          <a:xfrm>
            <a:off x="3300950" y="5741750"/>
            <a:ext cx="119400" cy="17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2" name="Google Shape;292;p48"/>
          <p:cNvSpPr/>
          <p:nvPr/>
        </p:nvSpPr>
        <p:spPr>
          <a:xfrm>
            <a:off x="3300950" y="4631050"/>
            <a:ext cx="119400" cy="1779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3" name="Google Shape;293;p48"/>
          <p:cNvSpPr/>
          <p:nvPr/>
        </p:nvSpPr>
        <p:spPr>
          <a:xfrm>
            <a:off x="3300954" y="4075700"/>
            <a:ext cx="119400" cy="177900"/>
          </a:xfrm>
          <a:prstGeom prst="cube">
            <a:avLst>
              <a:gd name="adj" fmla="val 25000"/>
            </a:avLst>
          </a:prstGeom>
          <a:solidFill>
            <a:srgbClr val="CC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4" name="Google Shape;294;p48"/>
          <p:cNvSpPr/>
          <p:nvPr/>
        </p:nvSpPr>
        <p:spPr>
          <a:xfrm>
            <a:off x="3300944" y="5186400"/>
            <a:ext cx="119400" cy="1779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49"/>
          <p:cNvSpPr txBox="1">
            <a:spLocks noGrp="1"/>
          </p:cNvSpPr>
          <p:nvPr>
            <p:ph type="title"/>
          </p:nvPr>
        </p:nvSpPr>
        <p:spPr>
          <a:xfrm>
            <a:off x="207925" y="19843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3000">
                <a:solidFill>
                  <a:srgbClr val="FFFFFF"/>
                </a:solidFill>
                <a:latin typeface="Lexend Thin"/>
                <a:ea typeface="Lexend Thin"/>
                <a:cs typeface="Lexend Thin"/>
                <a:sym typeface="Lexend Thin"/>
              </a:rPr>
              <a:t>Activity: Positive Post-it Notes</a:t>
            </a:r>
            <a:endParaRPr>
              <a:latin typeface="Lexend Thin"/>
              <a:ea typeface="Lexend Thin"/>
              <a:cs typeface="Lexend Thin"/>
              <a:sym typeface="Lexend Thin"/>
            </a:endParaRPr>
          </a:p>
        </p:txBody>
      </p:sp>
      <p:sp>
        <p:nvSpPr>
          <p:cNvPr id="301" name="Google Shape;301;p49"/>
          <p:cNvSpPr/>
          <p:nvPr/>
        </p:nvSpPr>
        <p:spPr>
          <a:xfrm rot="270624">
            <a:off x="302880" y="2307561"/>
            <a:ext cx="2513986" cy="2513986"/>
          </a:xfrm>
          <a:prstGeom prst="rect">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2" name="Google Shape;302;p49"/>
          <p:cNvSpPr/>
          <p:nvPr/>
        </p:nvSpPr>
        <p:spPr>
          <a:xfrm rot="-10646412" flipH="1">
            <a:off x="990101" y="2149696"/>
            <a:ext cx="1551648" cy="356810"/>
          </a:xfrm>
          <a:prstGeom prst="rect">
            <a:avLst/>
          </a:prstGeom>
          <a:solidFill>
            <a:srgbClr val="9896CB">
              <a:alpha val="518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3" name="Google Shape;303;p49"/>
          <p:cNvSpPr txBox="1"/>
          <p:nvPr/>
        </p:nvSpPr>
        <p:spPr>
          <a:xfrm rot="183300">
            <a:off x="666285" y="2635239"/>
            <a:ext cx="1840716" cy="197199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100">
                <a:solidFill>
                  <a:srgbClr val="595959"/>
                </a:solidFill>
                <a:latin typeface="Nothing You Could Do"/>
                <a:ea typeface="Nothing You Could Do"/>
                <a:cs typeface="Nothing You Could Do"/>
                <a:sym typeface="Nothing You Could Do"/>
              </a:rPr>
              <a:t>You work hard in class which inspires me to try more</a:t>
            </a:r>
            <a:endParaRPr sz="2100">
              <a:solidFill>
                <a:srgbClr val="595959"/>
              </a:solidFill>
              <a:latin typeface="Nothing You Could Do"/>
              <a:ea typeface="Nothing You Could Do"/>
              <a:cs typeface="Nothing You Could Do"/>
              <a:sym typeface="Nothing You Could Do"/>
            </a:endParaRPr>
          </a:p>
        </p:txBody>
      </p:sp>
      <p:sp>
        <p:nvSpPr>
          <p:cNvPr id="304" name="Google Shape;304;p49"/>
          <p:cNvSpPr/>
          <p:nvPr/>
        </p:nvSpPr>
        <p:spPr>
          <a:xfrm rot="-236485">
            <a:off x="3349240" y="2361575"/>
            <a:ext cx="2513946" cy="2556651"/>
          </a:xfrm>
          <a:prstGeom prst="rect">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5" name="Google Shape;305;p49"/>
          <p:cNvSpPr/>
          <p:nvPr/>
        </p:nvSpPr>
        <p:spPr>
          <a:xfrm rot="-372732">
            <a:off x="3446644" y="2120839"/>
            <a:ext cx="2165214" cy="333118"/>
          </a:xfrm>
          <a:prstGeom prst="rect">
            <a:avLst/>
          </a:prstGeom>
          <a:solidFill>
            <a:srgbClr val="9896CB">
              <a:alpha val="518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6" name="Google Shape;306;p49"/>
          <p:cNvSpPr txBox="1"/>
          <p:nvPr/>
        </p:nvSpPr>
        <p:spPr>
          <a:xfrm rot="-358077">
            <a:off x="3634668" y="2631773"/>
            <a:ext cx="1840877" cy="179774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100">
                <a:solidFill>
                  <a:srgbClr val="595959"/>
                </a:solidFill>
                <a:latin typeface="Indie Flower"/>
                <a:ea typeface="Indie Flower"/>
                <a:cs typeface="Indie Flower"/>
                <a:sym typeface="Indie Flower"/>
              </a:rPr>
              <a:t>You are always kind to </a:t>
            </a:r>
            <a:r>
              <a:rPr lang="en-US" sz="3100" u="sng">
                <a:solidFill>
                  <a:srgbClr val="595959"/>
                </a:solidFill>
                <a:latin typeface="Indie Flower"/>
                <a:ea typeface="Indie Flower"/>
                <a:cs typeface="Indie Flower"/>
                <a:sym typeface="Indie Flower"/>
              </a:rPr>
              <a:t>everyone</a:t>
            </a:r>
            <a:r>
              <a:rPr lang="en-US" sz="3100">
                <a:solidFill>
                  <a:srgbClr val="595959"/>
                </a:solidFill>
                <a:latin typeface="Permanent Marker"/>
                <a:ea typeface="Permanent Marker"/>
                <a:cs typeface="Permanent Marker"/>
                <a:sym typeface="Permanent Marker"/>
              </a:rPr>
              <a:t> </a:t>
            </a:r>
            <a:endParaRPr sz="3100">
              <a:solidFill>
                <a:srgbClr val="595959"/>
              </a:solidFill>
              <a:latin typeface="Permanent Marker"/>
              <a:ea typeface="Permanent Marker"/>
              <a:cs typeface="Permanent Marker"/>
              <a:sym typeface="Permanent Marker"/>
            </a:endParaRPr>
          </a:p>
        </p:txBody>
      </p:sp>
      <p:sp>
        <p:nvSpPr>
          <p:cNvPr id="307" name="Google Shape;307;p49"/>
          <p:cNvSpPr/>
          <p:nvPr/>
        </p:nvSpPr>
        <p:spPr>
          <a:xfrm rot="-214733">
            <a:off x="6283578" y="2311825"/>
            <a:ext cx="2527930" cy="2528229"/>
          </a:xfrm>
          <a:prstGeom prst="rect">
            <a:avLst/>
          </a:prstGeom>
          <a:solidFill>
            <a:srgbClr val="E3E1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8" name="Google Shape;308;p49"/>
          <p:cNvSpPr/>
          <p:nvPr/>
        </p:nvSpPr>
        <p:spPr>
          <a:xfrm rot="-632107">
            <a:off x="6788764" y="2070949"/>
            <a:ext cx="1448823" cy="355216"/>
          </a:xfrm>
          <a:prstGeom prst="rect">
            <a:avLst/>
          </a:prstGeom>
          <a:solidFill>
            <a:srgbClr val="9896CB">
              <a:alpha val="518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9" name="Google Shape;309;p49"/>
          <p:cNvSpPr txBox="1"/>
          <p:nvPr/>
        </p:nvSpPr>
        <p:spPr>
          <a:xfrm rot="-280590">
            <a:off x="6587627" y="2760077"/>
            <a:ext cx="1850862" cy="198268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3000">
                <a:solidFill>
                  <a:srgbClr val="595959"/>
                </a:solidFill>
                <a:latin typeface="Annie Use Your Telescope"/>
                <a:ea typeface="Annie Use Your Telescope"/>
                <a:cs typeface="Annie Use Your Telescope"/>
                <a:sym typeface="Annie Use Your Telescope"/>
              </a:rPr>
              <a:t>You are so fun to be around</a:t>
            </a:r>
            <a:endParaRPr sz="3000">
              <a:solidFill>
                <a:srgbClr val="595959"/>
              </a:solidFill>
              <a:latin typeface="Annie Use Your Telescope"/>
              <a:ea typeface="Annie Use Your Telescope"/>
              <a:cs typeface="Annie Use Your Telescope"/>
              <a:sym typeface="Annie Use Your Telescop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0"/>
          <p:cNvSpPr/>
          <p:nvPr/>
        </p:nvSpPr>
        <p:spPr>
          <a:xfrm>
            <a:off x="4048925" y="2385374"/>
            <a:ext cx="2778000" cy="2778600"/>
          </a:xfrm>
          <a:prstGeom prst="rect">
            <a:avLst/>
          </a:prstGeom>
          <a:solidFill>
            <a:srgbClr val="D9EAD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15" name="Google Shape;315;p50"/>
          <p:cNvSpPr txBox="1">
            <a:spLocks noGrp="1"/>
          </p:cNvSpPr>
          <p:nvPr>
            <p:ph type="body" idx="1"/>
          </p:nvPr>
        </p:nvSpPr>
        <p:spPr>
          <a:xfrm>
            <a:off x="4253400" y="2516600"/>
            <a:ext cx="1990500" cy="2445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Liver</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Lungs</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Heart</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Kidneys</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Stomach</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Brain</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Pancreas</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Spleen</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r>
              <a:rPr lang="en-US" sz="1800">
                <a:solidFill>
                  <a:srgbClr val="666666"/>
                </a:solidFill>
                <a:latin typeface="Indie Flower"/>
                <a:ea typeface="Indie Flower"/>
                <a:cs typeface="Indie Flower"/>
                <a:sym typeface="Indie Flower"/>
              </a:rPr>
              <a:t>Large intestine</a:t>
            </a:r>
            <a:endParaRPr sz="1800">
              <a:solidFill>
                <a:srgbClr val="666666"/>
              </a:solidFill>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br>
              <a:rPr lang="en-US" sz="2300">
                <a:solidFill>
                  <a:srgbClr val="666666"/>
                </a:solidFill>
                <a:latin typeface="Lexend Light"/>
                <a:ea typeface="Lexend Light"/>
                <a:cs typeface="Lexend Light"/>
                <a:sym typeface="Lexend Light"/>
              </a:rPr>
            </a:br>
            <a:endParaRPr sz="2500">
              <a:solidFill>
                <a:srgbClr val="666666"/>
              </a:solidFill>
              <a:latin typeface="Lexend Light"/>
              <a:ea typeface="Lexend Light"/>
              <a:cs typeface="Lexend Light"/>
              <a:sym typeface="Lexend Light"/>
            </a:endParaRPr>
          </a:p>
          <a:p>
            <a:pPr marL="342900" marR="0" lvl="0" indent="-177800" algn="l" rtl="0">
              <a:lnSpc>
                <a:spcPct val="100000"/>
              </a:lnSpc>
              <a:spcBef>
                <a:spcPts val="520"/>
              </a:spcBef>
              <a:spcAft>
                <a:spcPts val="0"/>
              </a:spcAft>
              <a:buClr>
                <a:srgbClr val="595959"/>
              </a:buClr>
              <a:buSzPts val="2600"/>
              <a:buFont typeface="Arial"/>
              <a:buNone/>
            </a:pPr>
            <a:endParaRPr sz="2500" i="0" u="none">
              <a:solidFill>
                <a:srgbClr val="666666"/>
              </a:solidFill>
              <a:latin typeface="Lexend Light"/>
              <a:ea typeface="Lexend Light"/>
              <a:cs typeface="Lexend Light"/>
              <a:sym typeface="Lexend Light"/>
            </a:endParaRPr>
          </a:p>
        </p:txBody>
      </p:sp>
      <p:sp>
        <p:nvSpPr>
          <p:cNvPr id="316" name="Google Shape;316;p5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317" name="Google Shape;317;p50"/>
          <p:cNvSpPr txBox="1"/>
          <p:nvPr/>
        </p:nvSpPr>
        <p:spPr>
          <a:xfrm>
            <a:off x="146050" y="54270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Your body </a:t>
            </a:r>
            <a:endParaRPr>
              <a:latin typeface="Lexend Thin"/>
              <a:ea typeface="Lexend Thin"/>
              <a:cs typeface="Lexend Thin"/>
              <a:sym typeface="Lexend Thin"/>
            </a:endParaRPr>
          </a:p>
        </p:txBody>
      </p:sp>
      <p:pic>
        <p:nvPicPr>
          <p:cNvPr id="318" name="Google Shape;318;p50"/>
          <p:cNvPicPr preferRelativeResize="0"/>
          <p:nvPr/>
        </p:nvPicPr>
        <p:blipFill rotWithShape="1">
          <a:blip r:embed="rId3">
            <a:alphaModFix/>
          </a:blip>
          <a:srcRect l="81502" t="1839" r="3042" b="49631"/>
          <a:stretch/>
        </p:blipFill>
        <p:spPr>
          <a:xfrm>
            <a:off x="381000" y="1764744"/>
            <a:ext cx="2778131" cy="4508806"/>
          </a:xfrm>
          <a:prstGeom prst="rect">
            <a:avLst/>
          </a:prstGeom>
          <a:noFill/>
          <a:ln>
            <a:noFill/>
          </a:ln>
        </p:spPr>
      </p:pic>
      <p:pic>
        <p:nvPicPr>
          <p:cNvPr id="319" name="Google Shape;319;p50"/>
          <p:cNvPicPr preferRelativeResize="0"/>
          <p:nvPr/>
        </p:nvPicPr>
        <p:blipFill rotWithShape="1">
          <a:blip r:embed="rId3">
            <a:alphaModFix amt="60000"/>
          </a:blip>
          <a:srcRect l="3936" t="1839" r="80609" b="49631"/>
          <a:stretch/>
        </p:blipFill>
        <p:spPr>
          <a:xfrm>
            <a:off x="469642" y="1756300"/>
            <a:ext cx="2778131" cy="4508815"/>
          </a:xfrm>
          <a:prstGeom prst="rect">
            <a:avLst/>
          </a:prstGeom>
          <a:noFill/>
          <a:ln>
            <a:noFill/>
          </a:ln>
        </p:spPr>
      </p:pic>
      <p:sp>
        <p:nvSpPr>
          <p:cNvPr id="320" name="Google Shape;320;p50"/>
          <p:cNvSpPr/>
          <p:nvPr/>
        </p:nvSpPr>
        <p:spPr>
          <a:xfrm rot="3966">
            <a:off x="4869667" y="2246514"/>
            <a:ext cx="1300201" cy="318900"/>
          </a:xfrm>
          <a:prstGeom prst="rect">
            <a:avLst/>
          </a:prstGeom>
          <a:solidFill>
            <a:srgbClr val="9896CB">
              <a:alpha val="518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1" name="Google Shape;321;p50"/>
          <p:cNvSpPr txBox="1"/>
          <p:nvPr/>
        </p:nvSpPr>
        <p:spPr>
          <a:xfrm>
            <a:off x="3394775" y="1509775"/>
            <a:ext cx="44457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a:solidFill>
                  <a:srgbClr val="595959"/>
                </a:solidFill>
                <a:latin typeface="Lexend Light"/>
                <a:ea typeface="Lexend Light"/>
                <a:cs typeface="Lexend Light"/>
                <a:sym typeface="Lexend Light"/>
              </a:rPr>
              <a:t>Your body has many </a:t>
            </a:r>
            <a:r>
              <a:rPr lang="en-US" sz="2300" b="1">
                <a:solidFill>
                  <a:srgbClr val="595959"/>
                </a:solidFill>
                <a:latin typeface="Lexend"/>
                <a:ea typeface="Lexend"/>
                <a:cs typeface="Lexend"/>
                <a:sym typeface="Lexend"/>
              </a:rPr>
              <a:t>organs</a:t>
            </a:r>
            <a:r>
              <a:rPr lang="en-US" sz="2300">
                <a:solidFill>
                  <a:srgbClr val="595959"/>
                </a:solidFill>
                <a:latin typeface="Lexend Light"/>
                <a:ea typeface="Lexend Light"/>
                <a:cs typeface="Lexend Light"/>
                <a:sym typeface="Lexend Light"/>
              </a:rPr>
              <a:t>.</a:t>
            </a:r>
            <a:endParaRPr sz="2300">
              <a:solidFill>
                <a:srgbClr val="595959"/>
              </a:solidFill>
              <a:latin typeface="Lexend Light"/>
              <a:ea typeface="Lexend Light"/>
              <a:cs typeface="Lexend Light"/>
              <a:sym typeface="Lexend Light"/>
            </a:endParaRPr>
          </a:p>
        </p:txBody>
      </p:sp>
      <p:sp>
        <p:nvSpPr>
          <p:cNvPr id="322" name="Google Shape;322;p50"/>
          <p:cNvSpPr txBox="1"/>
          <p:nvPr/>
        </p:nvSpPr>
        <p:spPr>
          <a:xfrm>
            <a:off x="3454675" y="5500775"/>
            <a:ext cx="5024100" cy="76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rgbClr val="666666"/>
                </a:solidFill>
                <a:latin typeface="Lexend Thin"/>
                <a:ea typeface="Lexend Thin"/>
                <a:cs typeface="Lexend Thin"/>
                <a:sym typeface="Lexend Thin"/>
              </a:rPr>
              <a:t>All of your </a:t>
            </a:r>
            <a:r>
              <a:rPr lang="en-US" sz="1900">
                <a:solidFill>
                  <a:srgbClr val="666666"/>
                </a:solidFill>
                <a:latin typeface="Lexend Thin"/>
                <a:ea typeface="Lexend Thin"/>
                <a:cs typeface="Lexend Thin"/>
                <a:sym typeface="Lexend Thin"/>
              </a:rPr>
              <a:t>organs need to </a:t>
            </a:r>
            <a:r>
              <a:rPr lang="en-US" sz="1900" b="1">
                <a:solidFill>
                  <a:srgbClr val="666666"/>
                </a:solidFill>
                <a:latin typeface="Lexend"/>
                <a:ea typeface="Lexend"/>
                <a:cs typeface="Lexend"/>
                <a:sym typeface="Lexend"/>
              </a:rPr>
              <a:t>work </a:t>
            </a:r>
            <a:r>
              <a:rPr lang="en-US" sz="1900" b="1" u="sng">
                <a:solidFill>
                  <a:srgbClr val="666666"/>
                </a:solidFill>
                <a:latin typeface="Lexend"/>
                <a:ea typeface="Lexend"/>
                <a:cs typeface="Lexend"/>
                <a:sym typeface="Lexend"/>
              </a:rPr>
              <a:t>together</a:t>
            </a:r>
            <a:r>
              <a:rPr lang="en-US" sz="1900" b="1">
                <a:solidFill>
                  <a:srgbClr val="666666"/>
                </a:solidFill>
                <a:latin typeface="Lexend"/>
                <a:ea typeface="Lexend"/>
                <a:cs typeface="Lexend"/>
                <a:sym typeface="Lexend"/>
              </a:rPr>
              <a:t> </a:t>
            </a: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for your body to be as healthy as possible. </a:t>
            </a:r>
            <a:endParaRPr sz="1000">
              <a:latin typeface="Lexend Thin"/>
              <a:ea typeface="Lexend Thin"/>
              <a:cs typeface="Lexend Thin"/>
              <a:sym typeface="Lexend Thi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51"/>
          <p:cNvSpPr txBox="1">
            <a:spLocks noGrp="1"/>
          </p:cNvSpPr>
          <p:nvPr>
            <p:ph type="body" idx="1"/>
          </p:nvPr>
        </p:nvSpPr>
        <p:spPr>
          <a:xfrm>
            <a:off x="320550" y="5460875"/>
            <a:ext cx="8502900" cy="127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520"/>
              </a:spcBef>
              <a:spcAft>
                <a:spcPts val="0"/>
              </a:spcAft>
              <a:buClr>
                <a:srgbClr val="595959"/>
              </a:buClr>
              <a:buSzPts val="2600"/>
              <a:buFont typeface="Arial"/>
              <a:buNone/>
            </a:pPr>
            <a:br>
              <a:rPr lang="en-US" sz="2000">
                <a:solidFill>
                  <a:srgbClr val="666666"/>
                </a:solidFill>
                <a:latin typeface="Lexend Light"/>
                <a:ea typeface="Lexend Light"/>
                <a:cs typeface="Lexend Light"/>
                <a:sym typeface="Lexend Light"/>
              </a:rPr>
            </a:br>
            <a:r>
              <a:rPr lang="en-US" sz="2000" b="1">
                <a:solidFill>
                  <a:srgbClr val="666666"/>
                </a:solidFill>
                <a:latin typeface="Lexend"/>
                <a:ea typeface="Lexend"/>
                <a:cs typeface="Lexend"/>
                <a:sym typeface="Lexend"/>
              </a:rPr>
              <a:t>Your body has many systems</a:t>
            </a:r>
            <a:r>
              <a:rPr lang="en-US" sz="2000">
                <a:solidFill>
                  <a:srgbClr val="666666"/>
                </a:solidFill>
                <a:latin typeface="Lexend Light"/>
                <a:ea typeface="Lexend Light"/>
                <a:cs typeface="Lexend Light"/>
                <a:sym typeface="Lexend Light"/>
              </a:rPr>
              <a:t>, all working together for your health.</a:t>
            </a:r>
            <a:endParaRPr sz="2000">
              <a:solidFill>
                <a:srgbClr val="666666"/>
              </a:solidFill>
              <a:latin typeface="Lexend Light"/>
              <a:ea typeface="Lexend Light"/>
              <a:cs typeface="Lexend Light"/>
              <a:sym typeface="Lexend Light"/>
            </a:endParaRPr>
          </a:p>
        </p:txBody>
      </p:sp>
      <p:sp>
        <p:nvSpPr>
          <p:cNvPr id="328" name="Google Shape;328;p5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329" name="Google Shape;329;p51"/>
          <p:cNvSpPr txBox="1"/>
          <p:nvPr/>
        </p:nvSpPr>
        <p:spPr>
          <a:xfrm>
            <a:off x="231275" y="564575"/>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Your body</a:t>
            </a:r>
            <a:endParaRPr>
              <a:latin typeface="Lexend Thin"/>
              <a:ea typeface="Lexend Thin"/>
              <a:cs typeface="Lexend Thin"/>
              <a:sym typeface="Lexend Thin"/>
            </a:endParaRPr>
          </a:p>
        </p:txBody>
      </p:sp>
      <p:grpSp>
        <p:nvGrpSpPr>
          <p:cNvPr id="330" name="Google Shape;330;p51"/>
          <p:cNvGrpSpPr/>
          <p:nvPr/>
        </p:nvGrpSpPr>
        <p:grpSpPr>
          <a:xfrm>
            <a:off x="534445" y="2343120"/>
            <a:ext cx="8158415" cy="2689335"/>
            <a:chOff x="1213100" y="1508500"/>
            <a:chExt cx="5797623" cy="1911125"/>
          </a:xfrm>
        </p:grpSpPr>
        <p:pic>
          <p:nvPicPr>
            <p:cNvPr id="331" name="Google Shape;331;p51"/>
            <p:cNvPicPr preferRelativeResize="0"/>
            <p:nvPr/>
          </p:nvPicPr>
          <p:blipFill rotWithShape="1">
            <a:blip r:embed="rId3">
              <a:alphaModFix/>
            </a:blip>
            <a:srcRect l="3936" t="1839" r="80609" b="49631"/>
            <a:stretch/>
          </p:blipFill>
          <p:spPr>
            <a:xfrm>
              <a:off x="1213100" y="1514820"/>
              <a:ext cx="1173651" cy="1904804"/>
            </a:xfrm>
            <a:prstGeom prst="rect">
              <a:avLst/>
            </a:prstGeom>
            <a:noFill/>
            <a:ln>
              <a:noFill/>
            </a:ln>
          </p:spPr>
        </p:pic>
        <p:pic>
          <p:nvPicPr>
            <p:cNvPr id="332" name="Google Shape;332;p51"/>
            <p:cNvPicPr preferRelativeResize="0"/>
            <p:nvPr/>
          </p:nvPicPr>
          <p:blipFill rotWithShape="1">
            <a:blip r:embed="rId3">
              <a:alphaModFix/>
            </a:blip>
            <a:srcRect l="23289" t="3076" r="61256" b="49374"/>
            <a:stretch/>
          </p:blipFill>
          <p:spPr>
            <a:xfrm>
              <a:off x="2351392" y="1548393"/>
              <a:ext cx="1173633" cy="1866272"/>
            </a:xfrm>
            <a:prstGeom prst="rect">
              <a:avLst/>
            </a:prstGeom>
            <a:noFill/>
            <a:ln>
              <a:noFill/>
            </a:ln>
          </p:spPr>
        </p:pic>
        <p:pic>
          <p:nvPicPr>
            <p:cNvPr id="333" name="Google Shape;333;p51"/>
            <p:cNvPicPr preferRelativeResize="0"/>
            <p:nvPr/>
          </p:nvPicPr>
          <p:blipFill rotWithShape="1">
            <a:blip r:embed="rId3">
              <a:alphaModFix/>
            </a:blip>
            <a:srcRect l="42272" t="1839" r="42272" b="49631"/>
            <a:stretch/>
          </p:blipFill>
          <p:spPr>
            <a:xfrm>
              <a:off x="3525086" y="1508500"/>
              <a:ext cx="1173651" cy="1904804"/>
            </a:xfrm>
            <a:prstGeom prst="rect">
              <a:avLst/>
            </a:prstGeom>
            <a:noFill/>
            <a:ln>
              <a:noFill/>
            </a:ln>
          </p:spPr>
        </p:pic>
        <p:pic>
          <p:nvPicPr>
            <p:cNvPr id="334" name="Google Shape;334;p51"/>
            <p:cNvPicPr preferRelativeResize="0"/>
            <p:nvPr/>
          </p:nvPicPr>
          <p:blipFill rotWithShape="1">
            <a:blip r:embed="rId3">
              <a:alphaModFix/>
            </a:blip>
            <a:srcRect l="62951" t="1840" r="21594" b="50611"/>
            <a:stretch/>
          </p:blipFill>
          <p:spPr>
            <a:xfrm>
              <a:off x="4663378" y="1542073"/>
              <a:ext cx="1173633" cy="1866272"/>
            </a:xfrm>
            <a:prstGeom prst="rect">
              <a:avLst/>
            </a:prstGeom>
            <a:noFill/>
            <a:ln>
              <a:noFill/>
            </a:ln>
          </p:spPr>
        </p:pic>
        <p:pic>
          <p:nvPicPr>
            <p:cNvPr id="335" name="Google Shape;335;p51"/>
            <p:cNvPicPr preferRelativeResize="0"/>
            <p:nvPr/>
          </p:nvPicPr>
          <p:blipFill rotWithShape="1">
            <a:blip r:embed="rId3">
              <a:alphaModFix/>
            </a:blip>
            <a:srcRect l="81502" t="1839" r="3042" b="49631"/>
            <a:stretch/>
          </p:blipFill>
          <p:spPr>
            <a:xfrm>
              <a:off x="5837072" y="1514008"/>
              <a:ext cx="1173651" cy="1904804"/>
            </a:xfrm>
            <a:prstGeom prst="rect">
              <a:avLst/>
            </a:prstGeom>
            <a:noFill/>
            <a:ln>
              <a:noFill/>
            </a:ln>
          </p:spPr>
        </p:pic>
      </p:grpSp>
      <p:sp>
        <p:nvSpPr>
          <p:cNvPr id="336" name="Google Shape;336;p51"/>
          <p:cNvSpPr txBox="1"/>
          <p:nvPr/>
        </p:nvSpPr>
        <p:spPr>
          <a:xfrm>
            <a:off x="596950" y="1400538"/>
            <a:ext cx="7621500" cy="400200"/>
          </a:xfrm>
          <a:prstGeom prst="rect">
            <a:avLst/>
          </a:prstGeom>
          <a:noFill/>
          <a:ln>
            <a:noFill/>
          </a:ln>
        </p:spPr>
        <p:txBody>
          <a:bodyPr spcFirstLastPara="1" wrap="square" lIns="91425" tIns="91425" rIns="91425" bIns="91425" anchor="t" anchorCtr="0">
            <a:spAutoFit/>
          </a:bodyPr>
          <a:lstStyle/>
          <a:p>
            <a:pPr marL="685800" lvl="0" indent="0" algn="just" rtl="0">
              <a:lnSpc>
                <a:spcPct val="110000"/>
              </a:lnSpc>
              <a:spcBef>
                <a:spcPts val="0"/>
              </a:spcBef>
              <a:spcAft>
                <a:spcPts val="0"/>
              </a:spcAft>
              <a:buNone/>
            </a:pPr>
            <a:endParaRPr/>
          </a:p>
        </p:txBody>
      </p:sp>
      <p:sp>
        <p:nvSpPr>
          <p:cNvPr id="337" name="Google Shape;337;p51"/>
          <p:cNvSpPr txBox="1"/>
          <p:nvPr/>
        </p:nvSpPr>
        <p:spPr>
          <a:xfrm>
            <a:off x="596950" y="5081050"/>
            <a:ext cx="7788000" cy="23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t> 	</a:t>
            </a:r>
            <a:endParaRPr/>
          </a:p>
        </p:txBody>
      </p:sp>
      <p:sp>
        <p:nvSpPr>
          <p:cNvPr id="338" name="Google Shape;338;p51"/>
          <p:cNvSpPr txBox="1"/>
          <p:nvPr/>
        </p:nvSpPr>
        <p:spPr>
          <a:xfrm>
            <a:off x="362200" y="1060500"/>
            <a:ext cx="8502900" cy="10803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br>
              <a:rPr lang="en-US" sz="2200">
                <a:solidFill>
                  <a:schemeClr val="dk1"/>
                </a:solidFill>
                <a:latin typeface="Lexend Light"/>
                <a:ea typeface="Lexend Light"/>
                <a:cs typeface="Lexend Light"/>
                <a:sym typeface="Lexend Light"/>
              </a:rPr>
            </a:br>
            <a:r>
              <a:rPr lang="en-US" sz="1800">
                <a:solidFill>
                  <a:srgbClr val="434343"/>
                </a:solidFill>
                <a:latin typeface="Lexend Light"/>
                <a:ea typeface="Lexend Light"/>
                <a:cs typeface="Lexend Light"/>
                <a:sym typeface="Lexend Light"/>
              </a:rPr>
              <a:t>A group of organs that work together for a particular function, is a </a:t>
            </a:r>
            <a:r>
              <a:rPr lang="en-US" sz="1800" b="1">
                <a:solidFill>
                  <a:srgbClr val="434343"/>
                </a:solidFill>
                <a:latin typeface="Lexend"/>
                <a:ea typeface="Lexend"/>
                <a:cs typeface="Lexend"/>
                <a:sym typeface="Lexend"/>
              </a:rPr>
              <a:t>system</a:t>
            </a:r>
            <a:r>
              <a:rPr lang="en-US" sz="1800">
                <a:solidFill>
                  <a:srgbClr val="434343"/>
                </a:solidFill>
                <a:latin typeface="Lexend Light"/>
                <a:ea typeface="Lexend Light"/>
                <a:cs typeface="Lexend Light"/>
                <a:sym typeface="Lexend Light"/>
              </a:rPr>
              <a:t>. </a:t>
            </a:r>
            <a:endParaRPr sz="1800">
              <a:solidFill>
                <a:srgbClr val="434343"/>
              </a:solidFill>
              <a:latin typeface="Lexend Light"/>
              <a:ea typeface="Lexend Light"/>
              <a:cs typeface="Lexend Light"/>
              <a:sym typeface="Lexend Light"/>
            </a:endParaRPr>
          </a:p>
          <a:p>
            <a:pPr marL="0" lvl="0" indent="0" algn="l" rtl="0">
              <a:lnSpc>
                <a:spcPct val="110000"/>
              </a:lnSpc>
              <a:spcBef>
                <a:spcPts val="0"/>
              </a:spcBef>
              <a:spcAft>
                <a:spcPts val="0"/>
              </a:spcAft>
              <a:buClr>
                <a:schemeClr val="dk1"/>
              </a:buClr>
              <a:buSzPts val="1100"/>
              <a:buFont typeface="Arial"/>
              <a:buNone/>
            </a:pPr>
            <a:endParaRPr sz="2000" b="1">
              <a:solidFill>
                <a:schemeClr val="dk1"/>
              </a:solidFill>
              <a:latin typeface="Lexend"/>
              <a:ea typeface="Lexend"/>
              <a:cs typeface="Lexend"/>
              <a:sym typeface="Lexend"/>
            </a:endParaRPr>
          </a:p>
          <a:p>
            <a:pPr marL="0" lvl="0" indent="0" algn="l" rtl="0">
              <a:spcBef>
                <a:spcPts val="0"/>
              </a:spcBef>
              <a:spcAft>
                <a:spcPts val="0"/>
              </a:spcAft>
              <a:buNone/>
            </a:pPr>
            <a:endParaRPr/>
          </a:p>
        </p:txBody>
      </p:sp>
      <p:sp>
        <p:nvSpPr>
          <p:cNvPr id="339" name="Google Shape;339;p51"/>
          <p:cNvSpPr/>
          <p:nvPr/>
        </p:nvSpPr>
        <p:spPr>
          <a:xfrm>
            <a:off x="666375" y="2012975"/>
            <a:ext cx="1346700" cy="3585600"/>
          </a:xfrm>
          <a:prstGeom prst="ellipse">
            <a:avLst/>
          </a:prstGeom>
          <a:noFill/>
          <a:ln w="76200" cap="flat" cmpd="sng">
            <a:solidFill>
              <a:srgbClr val="9FC5E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51"/>
          <p:cNvSpPr/>
          <p:nvPr/>
        </p:nvSpPr>
        <p:spPr>
          <a:xfrm>
            <a:off x="2276750" y="2012975"/>
            <a:ext cx="1346700" cy="3585600"/>
          </a:xfrm>
          <a:prstGeom prst="ellipse">
            <a:avLst/>
          </a:prstGeom>
          <a:noFill/>
          <a:ln w="76200" cap="flat" cmpd="sng">
            <a:solidFill>
              <a:srgbClr val="FFE5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51"/>
          <p:cNvSpPr/>
          <p:nvPr/>
        </p:nvSpPr>
        <p:spPr>
          <a:xfrm>
            <a:off x="3927000" y="2012963"/>
            <a:ext cx="1346700" cy="3585600"/>
          </a:xfrm>
          <a:prstGeom prst="ellipse">
            <a:avLst/>
          </a:prstGeom>
          <a:noFill/>
          <a:ln w="76200"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51"/>
          <p:cNvSpPr/>
          <p:nvPr/>
        </p:nvSpPr>
        <p:spPr>
          <a:xfrm>
            <a:off x="7227550" y="2012975"/>
            <a:ext cx="1346700" cy="3585600"/>
          </a:xfrm>
          <a:prstGeom prst="ellipse">
            <a:avLst/>
          </a:prstGeom>
          <a:noFill/>
          <a:ln w="76200" cap="flat" cmpd="sng">
            <a:solidFill>
              <a:srgbClr val="B6D7A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51"/>
          <p:cNvSpPr/>
          <p:nvPr/>
        </p:nvSpPr>
        <p:spPr>
          <a:xfrm>
            <a:off x="5577263" y="2012975"/>
            <a:ext cx="1346700" cy="3585600"/>
          </a:xfrm>
          <a:prstGeom prst="ellipse">
            <a:avLst/>
          </a:prstGeom>
          <a:noFill/>
          <a:ln w="76200" cap="flat" cmpd="sng">
            <a:solidFill>
              <a:srgbClr val="8587C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2"/>
          <p:cNvSpPr/>
          <p:nvPr/>
        </p:nvSpPr>
        <p:spPr>
          <a:xfrm>
            <a:off x="6368779" y="5843975"/>
            <a:ext cx="27099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50" name="Google Shape;350;p5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351" name="Google Shape;351;p52"/>
          <p:cNvSpPr txBox="1"/>
          <p:nvPr/>
        </p:nvSpPr>
        <p:spPr>
          <a:xfrm>
            <a:off x="231275" y="512750"/>
            <a:ext cx="6889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I’m just going to muscle my way in…</a:t>
            </a:r>
            <a:endParaRPr i="1">
              <a:latin typeface="Lexend Thin"/>
              <a:ea typeface="Lexend Thin"/>
              <a:cs typeface="Lexend Thin"/>
              <a:sym typeface="Lexend Thin"/>
            </a:endParaRPr>
          </a:p>
        </p:txBody>
      </p:sp>
      <p:pic>
        <p:nvPicPr>
          <p:cNvPr id="352" name="Google Shape;352;p52"/>
          <p:cNvPicPr preferRelativeResize="0"/>
          <p:nvPr/>
        </p:nvPicPr>
        <p:blipFill rotWithShape="1">
          <a:blip r:embed="rId3">
            <a:alphaModFix/>
          </a:blip>
          <a:srcRect l="18625" t="13116" r="66409" b="8482"/>
          <a:stretch/>
        </p:blipFill>
        <p:spPr>
          <a:xfrm>
            <a:off x="4968514" y="1202300"/>
            <a:ext cx="1833574" cy="4849750"/>
          </a:xfrm>
          <a:prstGeom prst="rect">
            <a:avLst/>
          </a:prstGeom>
          <a:noFill/>
          <a:ln>
            <a:noFill/>
          </a:ln>
        </p:spPr>
      </p:pic>
      <p:pic>
        <p:nvPicPr>
          <p:cNvPr id="353" name="Google Shape;353;p52"/>
          <p:cNvPicPr preferRelativeResize="0"/>
          <p:nvPr/>
        </p:nvPicPr>
        <p:blipFill rotWithShape="1">
          <a:blip r:embed="rId3">
            <a:alphaModFix/>
          </a:blip>
          <a:srcRect l="35927" t="14798" r="49107" b="8484"/>
          <a:stretch/>
        </p:blipFill>
        <p:spPr>
          <a:xfrm>
            <a:off x="2339913" y="1254363"/>
            <a:ext cx="1833549" cy="4745600"/>
          </a:xfrm>
          <a:prstGeom prst="rect">
            <a:avLst/>
          </a:prstGeom>
          <a:noFill/>
          <a:ln>
            <a:noFill/>
          </a:ln>
        </p:spPr>
      </p:pic>
      <p:sp>
        <p:nvSpPr>
          <p:cNvPr id="354" name="Google Shape;354;p52"/>
          <p:cNvSpPr txBox="1"/>
          <p:nvPr/>
        </p:nvSpPr>
        <p:spPr>
          <a:xfrm>
            <a:off x="1605951" y="5987575"/>
            <a:ext cx="2868600" cy="419100"/>
          </a:xfrm>
          <a:prstGeom prst="rect">
            <a:avLst/>
          </a:prstGeom>
          <a:noFill/>
          <a:ln>
            <a:noFill/>
          </a:ln>
        </p:spPr>
        <p:txBody>
          <a:bodyPr spcFirstLastPara="1" wrap="square" lIns="91425" tIns="91425" rIns="91425" bIns="91425" anchor="t" anchorCtr="0">
            <a:noAutofit/>
          </a:bodyPr>
          <a:lstStyle/>
          <a:p>
            <a:pPr marL="457200" lvl="0" indent="-387350" algn="l" rtl="0">
              <a:spcBef>
                <a:spcPts val="0"/>
              </a:spcBef>
              <a:spcAft>
                <a:spcPts val="0"/>
              </a:spcAft>
              <a:buSzPts val="2500"/>
              <a:buFont typeface="Caveat"/>
              <a:buAutoNum type="arabicPeriod"/>
            </a:pPr>
            <a:r>
              <a:rPr lang="en-US" sz="2500">
                <a:latin typeface="Caveat"/>
                <a:ea typeface="Caveat"/>
                <a:cs typeface="Caveat"/>
                <a:sym typeface="Caveat"/>
              </a:rPr>
              <a:t>The Skeletal System</a:t>
            </a:r>
            <a:endParaRPr sz="2500">
              <a:latin typeface="Caveat"/>
              <a:ea typeface="Caveat"/>
              <a:cs typeface="Caveat"/>
              <a:sym typeface="Caveat"/>
            </a:endParaRPr>
          </a:p>
        </p:txBody>
      </p:sp>
      <p:sp>
        <p:nvSpPr>
          <p:cNvPr id="355" name="Google Shape;355;p52"/>
          <p:cNvSpPr txBox="1"/>
          <p:nvPr/>
        </p:nvSpPr>
        <p:spPr>
          <a:xfrm>
            <a:off x="4076950" y="5987575"/>
            <a:ext cx="3461100" cy="4191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500">
                <a:latin typeface="Caveat"/>
                <a:ea typeface="Caveat"/>
                <a:cs typeface="Caveat"/>
                <a:sym typeface="Caveat"/>
              </a:rPr>
              <a:t>2.  The Muscular System</a:t>
            </a:r>
            <a:endParaRPr sz="2500">
              <a:latin typeface="Caveat"/>
              <a:ea typeface="Caveat"/>
              <a:cs typeface="Caveat"/>
              <a:sym typeface="Cavea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53"/>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62" name="Google Shape;362;p5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363" name="Google Shape;363;p53"/>
          <p:cNvSpPr txBox="1"/>
          <p:nvPr/>
        </p:nvSpPr>
        <p:spPr>
          <a:xfrm>
            <a:off x="381000" y="512750"/>
            <a:ext cx="5122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You’ve got a lot of nerve!</a:t>
            </a:r>
            <a:endParaRPr i="1">
              <a:latin typeface="Lexend Thin"/>
              <a:ea typeface="Lexend Thin"/>
              <a:cs typeface="Lexend Thin"/>
              <a:sym typeface="Lexend Thin"/>
            </a:endParaRPr>
          </a:p>
        </p:txBody>
      </p:sp>
      <p:pic>
        <p:nvPicPr>
          <p:cNvPr id="364" name="Google Shape;364;p53"/>
          <p:cNvPicPr preferRelativeResize="0"/>
          <p:nvPr/>
        </p:nvPicPr>
        <p:blipFill rotWithShape="1">
          <a:blip r:embed="rId3">
            <a:alphaModFix/>
          </a:blip>
          <a:srcRect l="83979" t="13116" r="1055" b="8482"/>
          <a:stretch/>
        </p:blipFill>
        <p:spPr>
          <a:xfrm>
            <a:off x="3421402" y="1239100"/>
            <a:ext cx="1828803" cy="4830328"/>
          </a:xfrm>
          <a:prstGeom prst="rect">
            <a:avLst/>
          </a:prstGeom>
          <a:noFill/>
          <a:ln>
            <a:noFill/>
          </a:ln>
        </p:spPr>
      </p:pic>
      <p:sp>
        <p:nvSpPr>
          <p:cNvPr id="365" name="Google Shape;365;p53"/>
          <p:cNvSpPr txBox="1"/>
          <p:nvPr/>
        </p:nvSpPr>
        <p:spPr>
          <a:xfrm>
            <a:off x="1843573" y="6052450"/>
            <a:ext cx="43851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3.   The Nervous System</a:t>
            </a:r>
            <a:endParaRPr sz="2500">
              <a:latin typeface="Caveat"/>
              <a:ea typeface="Caveat"/>
              <a:cs typeface="Caveat"/>
              <a:sym typeface="Caveat"/>
            </a:endParaRPr>
          </a:p>
        </p:txBody>
      </p:sp>
      <p:sp>
        <p:nvSpPr>
          <p:cNvPr id="366" name="Google Shape;366;p53"/>
          <p:cNvSpPr/>
          <p:nvPr/>
        </p:nvSpPr>
        <p:spPr>
          <a:xfrm>
            <a:off x="945350" y="1573550"/>
            <a:ext cx="2343300" cy="887100"/>
          </a:xfrm>
          <a:prstGeom prst="wedgeRoundRectCallout">
            <a:avLst>
              <a:gd name="adj1" fmla="val 59903"/>
              <a:gd name="adj2" fmla="val -21300"/>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a:solidFill>
                  <a:srgbClr val="595959"/>
                </a:solidFill>
                <a:latin typeface="Comfortaa"/>
                <a:ea typeface="Comfortaa"/>
                <a:cs typeface="Comfortaa"/>
                <a:sym typeface="Comfortaa"/>
              </a:rPr>
              <a:t>You’ve got a lot of nerve!</a:t>
            </a:r>
            <a:endParaRPr sz="1600" b="1">
              <a:solidFill>
                <a:srgbClr val="595959"/>
              </a:solidFill>
              <a:latin typeface="Comfortaa"/>
              <a:ea typeface="Comfortaa"/>
              <a:cs typeface="Comfortaa"/>
              <a:sym typeface="Comfortaa"/>
            </a:endParaRPr>
          </a:p>
        </p:txBody>
      </p:sp>
      <p:sp>
        <p:nvSpPr>
          <p:cNvPr id="367" name="Google Shape;367;p53"/>
          <p:cNvSpPr txBox="1"/>
          <p:nvPr/>
        </p:nvSpPr>
        <p:spPr>
          <a:xfrm>
            <a:off x="945350" y="1312700"/>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 Brain</a:t>
            </a:r>
            <a:endParaRPr sz="900"/>
          </a:p>
        </p:txBody>
      </p:sp>
      <p:sp>
        <p:nvSpPr>
          <p:cNvPr id="368" name="Google Shape;368;p53"/>
          <p:cNvSpPr/>
          <p:nvPr/>
        </p:nvSpPr>
        <p:spPr>
          <a:xfrm>
            <a:off x="5587000" y="2347825"/>
            <a:ext cx="3156600" cy="1213800"/>
          </a:xfrm>
          <a:prstGeom prst="wedgeRoundRectCallout">
            <a:avLst>
              <a:gd name="adj1" fmla="val -63334"/>
              <a:gd name="adj2" fmla="val -16548"/>
              <a:gd name="adj3" fmla="val 0"/>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a:solidFill>
                  <a:schemeClr val="lt1"/>
                </a:solidFill>
                <a:latin typeface="Comfortaa"/>
                <a:ea typeface="Comfortaa"/>
                <a:cs typeface="Comfortaa"/>
                <a:sym typeface="Comfortaa"/>
              </a:rPr>
              <a:t>I know. </a:t>
            </a:r>
            <a:r>
              <a:rPr lang="en-US" sz="1600" b="1">
                <a:solidFill>
                  <a:schemeClr val="lt1"/>
                </a:solidFill>
                <a:latin typeface="Comfortaa"/>
                <a:ea typeface="Comfortaa"/>
                <a:cs typeface="Comfortaa"/>
                <a:sym typeface="Comfortaa"/>
              </a:rPr>
              <a:t>Over 7 TRILLION</a:t>
            </a:r>
            <a:br>
              <a:rPr lang="en-US" sz="1600" b="1">
                <a:solidFill>
                  <a:schemeClr val="lt1"/>
                </a:solidFill>
                <a:latin typeface="Comfortaa"/>
                <a:ea typeface="Comfortaa"/>
                <a:cs typeface="Comfortaa"/>
                <a:sym typeface="Comfortaa"/>
              </a:rPr>
            </a:br>
            <a:r>
              <a:rPr lang="en-US" sz="1600" b="1">
                <a:solidFill>
                  <a:schemeClr val="lt1"/>
                </a:solidFill>
                <a:latin typeface="Comfortaa"/>
                <a:ea typeface="Comfortaa"/>
                <a:cs typeface="Comfortaa"/>
                <a:sym typeface="Comfortaa"/>
              </a:rPr>
              <a:t>(</a:t>
            </a:r>
            <a:r>
              <a:rPr lang="en-US" sz="1600">
                <a:solidFill>
                  <a:schemeClr val="lt1"/>
                </a:solidFill>
                <a:latin typeface="Comfortaa"/>
                <a:ea typeface="Comfortaa"/>
                <a:cs typeface="Comfortaa"/>
                <a:sym typeface="Comfortaa"/>
              </a:rPr>
              <a:t>nerves) in the whole body!</a:t>
            </a:r>
            <a:endParaRPr sz="1600" b="1">
              <a:solidFill>
                <a:schemeClr val="lt1"/>
              </a:solidFill>
              <a:latin typeface="Comfortaa"/>
              <a:ea typeface="Comfortaa"/>
              <a:cs typeface="Comfortaa"/>
              <a:sym typeface="Comfortaa"/>
            </a:endParaRPr>
          </a:p>
        </p:txBody>
      </p:sp>
      <p:sp>
        <p:nvSpPr>
          <p:cNvPr id="369" name="Google Shape;369;p53"/>
          <p:cNvSpPr txBox="1"/>
          <p:nvPr/>
        </p:nvSpPr>
        <p:spPr>
          <a:xfrm>
            <a:off x="5719750" y="2086950"/>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Nervous S.</a:t>
            </a:r>
            <a:endParaRPr sz="9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4"/>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76" name="Google Shape;376;p5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377" name="Google Shape;377;p54"/>
          <p:cNvSpPr txBox="1"/>
          <p:nvPr/>
        </p:nvSpPr>
        <p:spPr>
          <a:xfrm>
            <a:off x="381000" y="512750"/>
            <a:ext cx="5701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 need to take a breather…</a:t>
            </a:r>
            <a:endParaRPr i="1">
              <a:latin typeface="Lexend Thin"/>
              <a:ea typeface="Lexend Thin"/>
              <a:cs typeface="Lexend Thin"/>
              <a:sym typeface="Lexend Thin"/>
            </a:endParaRPr>
          </a:p>
        </p:txBody>
      </p:sp>
      <p:pic>
        <p:nvPicPr>
          <p:cNvPr id="378" name="Google Shape;378;p54"/>
          <p:cNvPicPr preferRelativeResize="0"/>
          <p:nvPr/>
        </p:nvPicPr>
        <p:blipFill rotWithShape="1">
          <a:blip r:embed="rId3">
            <a:alphaModFix/>
          </a:blip>
          <a:srcRect l="4219" t="2023" r="80326" b="49446"/>
          <a:stretch/>
        </p:blipFill>
        <p:spPr>
          <a:xfrm>
            <a:off x="1867037" y="1613638"/>
            <a:ext cx="2286000" cy="3714749"/>
          </a:xfrm>
          <a:prstGeom prst="rect">
            <a:avLst/>
          </a:prstGeom>
          <a:noFill/>
          <a:ln>
            <a:noFill/>
          </a:ln>
        </p:spPr>
      </p:pic>
      <p:sp>
        <p:nvSpPr>
          <p:cNvPr id="379" name="Google Shape;379;p54"/>
          <p:cNvSpPr txBox="1"/>
          <p:nvPr/>
        </p:nvSpPr>
        <p:spPr>
          <a:xfrm>
            <a:off x="381011" y="5526975"/>
            <a:ext cx="43851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4.   The Respiratory System</a:t>
            </a:r>
            <a:endParaRPr sz="2500">
              <a:latin typeface="Caveat"/>
              <a:ea typeface="Caveat"/>
              <a:cs typeface="Caveat"/>
              <a:sym typeface="Caveat"/>
            </a:endParaRPr>
          </a:p>
        </p:txBody>
      </p:sp>
      <p:sp>
        <p:nvSpPr>
          <p:cNvPr id="380" name="Google Shape;380;p54"/>
          <p:cNvSpPr/>
          <p:nvPr/>
        </p:nvSpPr>
        <p:spPr>
          <a:xfrm>
            <a:off x="6327225" y="1713225"/>
            <a:ext cx="2343300" cy="887100"/>
          </a:xfrm>
          <a:prstGeom prst="wedgeRoundRectCallout">
            <a:avLst>
              <a:gd name="adj1" fmla="val 59903"/>
              <a:gd name="adj2" fmla="val -21300"/>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i="1">
                <a:solidFill>
                  <a:srgbClr val="595959"/>
                </a:solidFill>
                <a:latin typeface="Comfortaa"/>
                <a:ea typeface="Comfortaa"/>
                <a:cs typeface="Comfortaa"/>
                <a:sym typeface="Comfortaa"/>
              </a:rPr>
              <a:t>You know what’s        </a:t>
            </a:r>
            <a:r>
              <a:rPr lang="en-US" sz="1600" b="1" i="1">
                <a:solidFill>
                  <a:srgbClr val="595959"/>
                </a:solidFill>
                <a:latin typeface="Comfortaa"/>
                <a:ea typeface="Comfortaa"/>
                <a:cs typeface="Comfortaa"/>
                <a:sym typeface="Comfortaa"/>
              </a:rPr>
              <a:t>BREATHTAKING?</a:t>
            </a:r>
            <a:endParaRPr sz="1600" b="1" i="1">
              <a:solidFill>
                <a:srgbClr val="595959"/>
              </a:solidFill>
              <a:latin typeface="Comfortaa"/>
              <a:ea typeface="Comfortaa"/>
              <a:cs typeface="Comfortaa"/>
              <a:sym typeface="Comfortaa"/>
            </a:endParaRPr>
          </a:p>
        </p:txBody>
      </p:sp>
      <p:sp>
        <p:nvSpPr>
          <p:cNvPr id="381" name="Google Shape;381;p54"/>
          <p:cNvSpPr txBox="1"/>
          <p:nvPr/>
        </p:nvSpPr>
        <p:spPr>
          <a:xfrm>
            <a:off x="6519425" y="146632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 Brain</a:t>
            </a:r>
            <a:endParaRPr sz="900"/>
          </a:p>
        </p:txBody>
      </p:sp>
      <p:sp>
        <p:nvSpPr>
          <p:cNvPr id="382" name="Google Shape;382;p54"/>
          <p:cNvSpPr/>
          <p:nvPr/>
        </p:nvSpPr>
        <p:spPr>
          <a:xfrm>
            <a:off x="5091425" y="3134400"/>
            <a:ext cx="1428000" cy="614400"/>
          </a:xfrm>
          <a:prstGeom prst="wedgeRoundRectCallout">
            <a:avLst>
              <a:gd name="adj1" fmla="val -63334"/>
              <a:gd name="adj2" fmla="val -16548"/>
              <a:gd name="adj3" fmla="val 0"/>
            </a:avLst>
          </a:prstGeom>
          <a:solidFill>
            <a:srgbClr val="9FC5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a:solidFill>
                  <a:schemeClr val="lt1"/>
                </a:solidFill>
                <a:latin typeface="Comfortaa"/>
                <a:ea typeface="Comfortaa"/>
                <a:cs typeface="Comfortaa"/>
                <a:sym typeface="Comfortaa"/>
              </a:rPr>
              <a:t>You.</a:t>
            </a:r>
            <a:endParaRPr sz="1600" b="1">
              <a:solidFill>
                <a:schemeClr val="lt1"/>
              </a:solidFill>
              <a:latin typeface="Comfortaa"/>
              <a:ea typeface="Comfortaa"/>
              <a:cs typeface="Comfortaa"/>
              <a:sym typeface="Comfortaa"/>
            </a:endParaRPr>
          </a:p>
        </p:txBody>
      </p:sp>
      <p:sp>
        <p:nvSpPr>
          <p:cNvPr id="383" name="Google Shape;383;p54"/>
          <p:cNvSpPr/>
          <p:nvPr/>
        </p:nvSpPr>
        <p:spPr>
          <a:xfrm>
            <a:off x="5363625" y="4282875"/>
            <a:ext cx="3306900" cy="1202100"/>
          </a:xfrm>
          <a:prstGeom prst="wedgeRoundRectCallout">
            <a:avLst>
              <a:gd name="adj1" fmla="val 59903"/>
              <a:gd name="adj2" fmla="val -21300"/>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i="1">
                <a:solidFill>
                  <a:srgbClr val="595959"/>
                </a:solidFill>
                <a:latin typeface="Comfortaa"/>
                <a:ea typeface="Comfortaa"/>
                <a:cs typeface="Comfortaa"/>
                <a:sym typeface="Comfortaa"/>
              </a:rPr>
              <a:t>But seriously, YOU</a:t>
            </a:r>
            <a:r>
              <a:rPr lang="en-US" sz="1600" b="1" i="1">
                <a:solidFill>
                  <a:srgbClr val="595959"/>
                </a:solidFill>
                <a:latin typeface="Comfortaa"/>
                <a:ea typeface="Comfortaa"/>
                <a:cs typeface="Comfortaa"/>
                <a:sym typeface="Comfortaa"/>
              </a:rPr>
              <a:t> </a:t>
            </a:r>
            <a:r>
              <a:rPr lang="en-US" sz="1600" i="1">
                <a:solidFill>
                  <a:srgbClr val="595959"/>
                </a:solidFill>
                <a:latin typeface="Comfortaa"/>
                <a:ea typeface="Comfortaa"/>
                <a:cs typeface="Comfortaa"/>
                <a:sym typeface="Comfortaa"/>
              </a:rPr>
              <a:t>take</a:t>
            </a:r>
            <a:r>
              <a:rPr lang="en-US" sz="1600" b="1" i="1">
                <a:solidFill>
                  <a:srgbClr val="595959"/>
                </a:solidFill>
                <a:latin typeface="Comfortaa"/>
                <a:ea typeface="Comfortaa"/>
                <a:cs typeface="Comfortaa"/>
                <a:sym typeface="Comfortaa"/>
              </a:rPr>
              <a:t> </a:t>
            </a:r>
            <a:br>
              <a:rPr lang="en-US" sz="1600" b="1" i="1">
                <a:solidFill>
                  <a:srgbClr val="595959"/>
                </a:solidFill>
                <a:latin typeface="Comfortaa"/>
                <a:ea typeface="Comfortaa"/>
                <a:cs typeface="Comfortaa"/>
                <a:sym typeface="Comfortaa"/>
              </a:rPr>
            </a:br>
            <a:r>
              <a:rPr lang="en-US" sz="1600" b="1" i="1">
                <a:solidFill>
                  <a:srgbClr val="595959"/>
                </a:solidFill>
                <a:latin typeface="Comfortaa"/>
                <a:ea typeface="Comfortaa"/>
                <a:cs typeface="Comfortaa"/>
                <a:sym typeface="Comfortaa"/>
              </a:rPr>
              <a:t>22 thousand breaths a day!</a:t>
            </a:r>
            <a:endParaRPr sz="1600" b="1" i="1">
              <a:solidFill>
                <a:srgbClr val="595959"/>
              </a:solidFill>
              <a:latin typeface="Comfortaa"/>
              <a:ea typeface="Comfortaa"/>
              <a:cs typeface="Comfortaa"/>
              <a:sym typeface="Comfortaa"/>
            </a:endParaRPr>
          </a:p>
        </p:txBody>
      </p:sp>
      <p:sp>
        <p:nvSpPr>
          <p:cNvPr id="384" name="Google Shape;384;p54"/>
          <p:cNvSpPr txBox="1"/>
          <p:nvPr/>
        </p:nvSpPr>
        <p:spPr>
          <a:xfrm>
            <a:off x="5091425" y="2887500"/>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Respiratory S.</a:t>
            </a:r>
            <a:endParaRPr sz="900"/>
          </a:p>
        </p:txBody>
      </p:sp>
      <p:sp>
        <p:nvSpPr>
          <p:cNvPr id="385" name="Google Shape;385;p54"/>
          <p:cNvSpPr txBox="1"/>
          <p:nvPr/>
        </p:nvSpPr>
        <p:spPr>
          <a:xfrm>
            <a:off x="5597725" y="40359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 Brain</a:t>
            </a:r>
            <a:endParaRPr sz="9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55"/>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392" name="Google Shape;392;p5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393" name="Google Shape;393;p55"/>
          <p:cNvSpPr txBox="1"/>
          <p:nvPr/>
        </p:nvSpPr>
        <p:spPr>
          <a:xfrm>
            <a:off x="381000" y="512750"/>
            <a:ext cx="5359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I’ll need time to digest this … </a:t>
            </a:r>
            <a:endParaRPr i="1">
              <a:latin typeface="Lexend Thin"/>
              <a:ea typeface="Lexend Thin"/>
              <a:cs typeface="Lexend Thin"/>
              <a:sym typeface="Lexend Thin"/>
            </a:endParaRPr>
          </a:p>
        </p:txBody>
      </p:sp>
      <p:pic>
        <p:nvPicPr>
          <p:cNvPr id="394" name="Google Shape;394;p55"/>
          <p:cNvPicPr preferRelativeResize="0"/>
          <p:nvPr/>
        </p:nvPicPr>
        <p:blipFill rotWithShape="1">
          <a:blip r:embed="rId3">
            <a:alphaModFix/>
          </a:blip>
          <a:srcRect l="81502" t="1839" r="3042" b="49631"/>
          <a:stretch/>
        </p:blipFill>
        <p:spPr>
          <a:xfrm>
            <a:off x="3429000" y="1500363"/>
            <a:ext cx="2286000" cy="3703319"/>
          </a:xfrm>
          <a:prstGeom prst="rect">
            <a:avLst/>
          </a:prstGeom>
          <a:noFill/>
          <a:ln>
            <a:noFill/>
          </a:ln>
        </p:spPr>
      </p:pic>
      <p:sp>
        <p:nvSpPr>
          <p:cNvPr id="395" name="Google Shape;395;p55"/>
          <p:cNvSpPr txBox="1"/>
          <p:nvPr/>
        </p:nvSpPr>
        <p:spPr>
          <a:xfrm>
            <a:off x="2150250" y="5399350"/>
            <a:ext cx="39291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5.   The Digestive System</a:t>
            </a:r>
            <a:endParaRPr sz="2500">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6"/>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02" name="Google Shape;402;p5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03" name="Google Shape;403;p56"/>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 gotta go</a:t>
            </a:r>
            <a:endParaRPr i="1">
              <a:latin typeface="Lexend Thin"/>
              <a:ea typeface="Lexend Thin"/>
              <a:cs typeface="Lexend Thin"/>
              <a:sym typeface="Lexend Thin"/>
            </a:endParaRPr>
          </a:p>
        </p:txBody>
      </p:sp>
      <p:pic>
        <p:nvPicPr>
          <p:cNvPr id="404" name="Google Shape;404;p56"/>
          <p:cNvPicPr preferRelativeResize="0"/>
          <p:nvPr/>
        </p:nvPicPr>
        <p:blipFill rotWithShape="1">
          <a:blip r:embed="rId3">
            <a:alphaModFix/>
          </a:blip>
          <a:srcRect l="23289" t="3076" r="61256" b="49374"/>
          <a:stretch/>
        </p:blipFill>
        <p:spPr>
          <a:xfrm>
            <a:off x="3429000" y="1292925"/>
            <a:ext cx="2286000" cy="3634740"/>
          </a:xfrm>
          <a:prstGeom prst="rect">
            <a:avLst/>
          </a:prstGeom>
          <a:noFill/>
          <a:ln>
            <a:noFill/>
          </a:ln>
        </p:spPr>
      </p:pic>
      <p:sp>
        <p:nvSpPr>
          <p:cNvPr id="405" name="Google Shape;405;p56"/>
          <p:cNvSpPr txBox="1"/>
          <p:nvPr/>
        </p:nvSpPr>
        <p:spPr>
          <a:xfrm>
            <a:off x="2171275" y="5153750"/>
            <a:ext cx="42024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6. The Urinary System</a:t>
            </a:r>
            <a:endParaRPr sz="2500">
              <a:latin typeface="Caveat"/>
              <a:ea typeface="Caveat"/>
              <a:cs typeface="Caveat"/>
              <a:sym typeface="Cavea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57"/>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12" name="Google Shape;412;p5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13" name="Google Shape;413;p57"/>
          <p:cNvSpPr txBox="1"/>
          <p:nvPr/>
        </p:nvSpPr>
        <p:spPr>
          <a:xfrm>
            <a:off x="381000" y="512750"/>
            <a:ext cx="6295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 need to circulate </a:t>
            </a:r>
            <a:endParaRPr i="1">
              <a:latin typeface="Lexend Thin"/>
              <a:ea typeface="Lexend Thin"/>
              <a:cs typeface="Lexend Thin"/>
              <a:sym typeface="Lexend Thin"/>
            </a:endParaRPr>
          </a:p>
        </p:txBody>
      </p:sp>
      <p:pic>
        <p:nvPicPr>
          <p:cNvPr id="414" name="Google Shape;414;p57"/>
          <p:cNvPicPr preferRelativeResize="0"/>
          <p:nvPr/>
        </p:nvPicPr>
        <p:blipFill rotWithShape="1">
          <a:blip r:embed="rId3">
            <a:alphaModFix/>
          </a:blip>
          <a:srcRect l="67899" t="13116" r="17135" b="8482"/>
          <a:stretch/>
        </p:blipFill>
        <p:spPr>
          <a:xfrm>
            <a:off x="3554688" y="1278325"/>
            <a:ext cx="1828803" cy="4830328"/>
          </a:xfrm>
          <a:prstGeom prst="rect">
            <a:avLst/>
          </a:prstGeom>
          <a:noFill/>
          <a:ln>
            <a:noFill/>
          </a:ln>
        </p:spPr>
      </p:pic>
      <p:sp>
        <p:nvSpPr>
          <p:cNvPr id="415" name="Google Shape;415;p57"/>
          <p:cNvSpPr txBox="1"/>
          <p:nvPr/>
        </p:nvSpPr>
        <p:spPr>
          <a:xfrm>
            <a:off x="1693675" y="5894650"/>
            <a:ext cx="59694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7.   The Circulatory System </a:t>
            </a:r>
            <a:br>
              <a:rPr lang="en-US" sz="2500">
                <a:latin typeface="Caveat"/>
                <a:ea typeface="Caveat"/>
                <a:cs typeface="Caveat"/>
                <a:sym typeface="Caveat"/>
              </a:rPr>
            </a:br>
            <a:r>
              <a:rPr lang="en-US" sz="2500">
                <a:latin typeface="Caveat"/>
                <a:ea typeface="Caveat"/>
                <a:cs typeface="Caveat"/>
                <a:sym typeface="Caveat"/>
              </a:rPr>
              <a:t>(or the Cardiovascular System)</a:t>
            </a:r>
            <a:endParaRPr sz="2500">
              <a:latin typeface="Caveat"/>
              <a:ea typeface="Caveat"/>
              <a:cs typeface="Caveat"/>
              <a:sym typeface="Caveat"/>
            </a:endParaRPr>
          </a:p>
        </p:txBody>
      </p:sp>
      <p:sp>
        <p:nvSpPr>
          <p:cNvPr id="416" name="Google Shape;416;p57"/>
          <p:cNvSpPr/>
          <p:nvPr/>
        </p:nvSpPr>
        <p:spPr>
          <a:xfrm>
            <a:off x="711950" y="1642050"/>
            <a:ext cx="2506500" cy="887100"/>
          </a:xfrm>
          <a:prstGeom prst="wedgeRoundRectCallout">
            <a:avLst>
              <a:gd name="adj1" fmla="val 59903"/>
              <a:gd name="adj2" fmla="val -21300"/>
              <a:gd name="adj3" fmla="val 0"/>
            </a:avLst>
          </a:prstGeom>
          <a:solidFill>
            <a:srgbClr val="EFEF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US" sz="1600">
                <a:solidFill>
                  <a:srgbClr val="595959"/>
                </a:solidFill>
                <a:latin typeface="Comfortaa"/>
                <a:ea typeface="Comfortaa"/>
                <a:cs typeface="Comfortaa"/>
                <a:sym typeface="Comfortaa"/>
              </a:rPr>
              <a:t>Listen to any good beats lately?</a:t>
            </a:r>
            <a:endParaRPr sz="1600" b="1">
              <a:solidFill>
                <a:srgbClr val="595959"/>
              </a:solidFill>
              <a:latin typeface="Comfortaa"/>
              <a:ea typeface="Comfortaa"/>
              <a:cs typeface="Comfortaa"/>
              <a:sym typeface="Comfortaa"/>
            </a:endParaRPr>
          </a:p>
        </p:txBody>
      </p:sp>
      <p:sp>
        <p:nvSpPr>
          <p:cNvPr id="417" name="Google Shape;417;p57"/>
          <p:cNvSpPr txBox="1"/>
          <p:nvPr/>
        </p:nvSpPr>
        <p:spPr>
          <a:xfrm>
            <a:off x="875125" y="1381200"/>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 Brain</a:t>
            </a:r>
            <a:endParaRPr sz="900"/>
          </a:p>
        </p:txBody>
      </p:sp>
      <p:sp>
        <p:nvSpPr>
          <p:cNvPr id="418" name="Google Shape;418;p57"/>
          <p:cNvSpPr/>
          <p:nvPr/>
        </p:nvSpPr>
        <p:spPr>
          <a:xfrm>
            <a:off x="5719750" y="2166250"/>
            <a:ext cx="3156600" cy="1395600"/>
          </a:xfrm>
          <a:prstGeom prst="wedgeRoundRectCallout">
            <a:avLst>
              <a:gd name="adj1" fmla="val -63334"/>
              <a:gd name="adj2" fmla="val -16548"/>
              <a:gd name="adj3" fmla="val 0"/>
            </a:avLst>
          </a:prstGeom>
          <a:solidFill>
            <a:srgbClr val="E066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a:solidFill>
                  <a:schemeClr val="lt1"/>
                </a:solidFill>
                <a:latin typeface="Comfortaa"/>
                <a:ea typeface="Comfortaa"/>
                <a:cs typeface="Comfortaa"/>
                <a:sym typeface="Comfortaa"/>
              </a:rPr>
              <a:t>I drop around 10,000 beats per day </a:t>
            </a:r>
            <a:r>
              <a:rPr lang="en-US" sz="1600" b="1">
                <a:solidFill>
                  <a:schemeClr val="lt1"/>
                </a:solidFill>
                <a:latin typeface="Comfortaa"/>
                <a:ea typeface="Comfortaa"/>
                <a:cs typeface="Comfortaa"/>
                <a:sym typeface="Comfortaa"/>
              </a:rPr>
              <a:t>and</a:t>
            </a:r>
            <a:r>
              <a:rPr lang="en-US" sz="1600">
                <a:solidFill>
                  <a:schemeClr val="lt1"/>
                </a:solidFill>
                <a:latin typeface="Comfortaa"/>
                <a:ea typeface="Comfortaa"/>
                <a:cs typeface="Comfortaa"/>
                <a:sym typeface="Comfortaa"/>
              </a:rPr>
              <a:t> my surround Circulatory System pumps about five litres of blood.</a:t>
            </a:r>
            <a:endParaRPr sz="1600" b="1">
              <a:solidFill>
                <a:schemeClr val="lt1"/>
              </a:solidFill>
              <a:latin typeface="Comfortaa"/>
              <a:ea typeface="Comfortaa"/>
              <a:cs typeface="Comfortaa"/>
              <a:sym typeface="Comfortaa"/>
            </a:endParaRPr>
          </a:p>
        </p:txBody>
      </p:sp>
      <p:sp>
        <p:nvSpPr>
          <p:cNvPr id="419" name="Google Shape;419;p57"/>
          <p:cNvSpPr txBox="1"/>
          <p:nvPr/>
        </p:nvSpPr>
        <p:spPr>
          <a:xfrm>
            <a:off x="5852500" y="19053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Circulatory S.</a:t>
            </a:r>
            <a:endParaRPr sz="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8"/>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26" name="Google Shape;426;p5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27" name="Google Shape;427;p58"/>
          <p:cNvSpPr txBox="1"/>
          <p:nvPr/>
        </p:nvSpPr>
        <p:spPr>
          <a:xfrm>
            <a:off x="381000" y="512750"/>
            <a:ext cx="723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I’m more vital than you think!</a:t>
            </a:r>
            <a:endParaRPr i="1">
              <a:latin typeface="Lexend Thin"/>
              <a:ea typeface="Lexend Thin"/>
              <a:cs typeface="Lexend Thin"/>
              <a:sym typeface="Lexend Thin"/>
            </a:endParaRPr>
          </a:p>
        </p:txBody>
      </p:sp>
      <p:pic>
        <p:nvPicPr>
          <p:cNvPr id="428" name="Google Shape;428;p58"/>
          <p:cNvPicPr preferRelativeResize="0"/>
          <p:nvPr/>
        </p:nvPicPr>
        <p:blipFill rotWithShape="1">
          <a:blip r:embed="rId3">
            <a:alphaModFix/>
          </a:blip>
          <a:srcRect l="42272" t="1839" r="42272" b="49631"/>
          <a:stretch/>
        </p:blipFill>
        <p:spPr>
          <a:xfrm>
            <a:off x="3429000" y="1501700"/>
            <a:ext cx="2286000" cy="3714749"/>
          </a:xfrm>
          <a:prstGeom prst="rect">
            <a:avLst/>
          </a:prstGeom>
          <a:noFill/>
          <a:ln>
            <a:noFill/>
          </a:ln>
        </p:spPr>
      </p:pic>
      <p:sp>
        <p:nvSpPr>
          <p:cNvPr id="429" name="Google Shape;429;p58"/>
          <p:cNvSpPr txBox="1"/>
          <p:nvPr/>
        </p:nvSpPr>
        <p:spPr>
          <a:xfrm>
            <a:off x="2016298" y="5308025"/>
            <a:ext cx="43851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8.   The Reproductive System</a:t>
            </a:r>
            <a:endParaRPr sz="2500">
              <a:latin typeface="Caveat"/>
              <a:ea typeface="Caveat"/>
              <a:cs typeface="Caveat"/>
              <a:sym typeface="Cavea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59"/>
          <p:cNvSpPr/>
          <p:nvPr/>
        </p:nvSpPr>
        <p:spPr>
          <a:xfrm>
            <a:off x="7109625" y="5818450"/>
            <a:ext cx="2034600" cy="887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Arial"/>
              <a:ea typeface="Arial"/>
              <a:cs typeface="Arial"/>
              <a:sym typeface="Arial"/>
            </a:endParaRPr>
          </a:p>
        </p:txBody>
      </p:sp>
      <p:sp>
        <p:nvSpPr>
          <p:cNvPr id="436" name="Google Shape;436;p5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437" name="Google Shape;437;p59"/>
          <p:cNvSpPr txBox="1"/>
          <p:nvPr/>
        </p:nvSpPr>
        <p:spPr>
          <a:xfrm>
            <a:off x="381000" y="512750"/>
            <a:ext cx="7133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1">
                <a:solidFill>
                  <a:srgbClr val="FFFFFF"/>
                </a:solidFill>
                <a:latin typeface="Lexend Thin"/>
                <a:ea typeface="Lexend Thin"/>
                <a:cs typeface="Lexend Thin"/>
                <a:sym typeface="Lexend Thin"/>
              </a:rPr>
              <a:t>I’ve just gotta get a message to you </a:t>
            </a:r>
            <a:endParaRPr i="1">
              <a:latin typeface="Lexend Thin"/>
              <a:ea typeface="Lexend Thin"/>
              <a:cs typeface="Lexend Thin"/>
              <a:sym typeface="Lexend Thin"/>
            </a:endParaRPr>
          </a:p>
        </p:txBody>
      </p:sp>
      <p:pic>
        <p:nvPicPr>
          <p:cNvPr id="438" name="Google Shape;438;p59"/>
          <p:cNvPicPr preferRelativeResize="0"/>
          <p:nvPr/>
        </p:nvPicPr>
        <p:blipFill rotWithShape="1">
          <a:blip r:embed="rId3">
            <a:alphaModFix/>
          </a:blip>
          <a:srcRect l="62951" t="1840" r="21594" b="50611"/>
          <a:stretch/>
        </p:blipFill>
        <p:spPr>
          <a:xfrm>
            <a:off x="3428990" y="1379050"/>
            <a:ext cx="2286000" cy="3634740"/>
          </a:xfrm>
          <a:prstGeom prst="rect">
            <a:avLst/>
          </a:prstGeom>
          <a:noFill/>
          <a:ln>
            <a:noFill/>
          </a:ln>
        </p:spPr>
      </p:pic>
      <p:sp>
        <p:nvSpPr>
          <p:cNvPr id="439" name="Google Shape;439;p59"/>
          <p:cNvSpPr txBox="1"/>
          <p:nvPr/>
        </p:nvSpPr>
        <p:spPr>
          <a:xfrm>
            <a:off x="2093850" y="5139775"/>
            <a:ext cx="4202400" cy="419100"/>
          </a:xfrm>
          <a:prstGeom prst="rect">
            <a:avLst/>
          </a:prstGeom>
          <a:noFill/>
          <a:ln>
            <a:noFill/>
          </a:ln>
        </p:spPr>
        <p:txBody>
          <a:bodyPr spcFirstLastPara="1" wrap="square" lIns="91425" tIns="91425" rIns="91425" bIns="91425" anchor="t" anchorCtr="0">
            <a:noAutofit/>
          </a:bodyPr>
          <a:lstStyle/>
          <a:p>
            <a:pPr marL="914400" lvl="0" indent="0" algn="l" rtl="0">
              <a:spcBef>
                <a:spcPts val="0"/>
              </a:spcBef>
              <a:spcAft>
                <a:spcPts val="0"/>
              </a:spcAft>
              <a:buNone/>
            </a:pPr>
            <a:r>
              <a:rPr lang="en-US" sz="2500">
                <a:latin typeface="Caveat"/>
                <a:ea typeface="Caveat"/>
                <a:cs typeface="Caveat"/>
                <a:sym typeface="Caveat"/>
              </a:rPr>
              <a:t>9.   The Endocrine System</a:t>
            </a:r>
            <a:endParaRPr sz="2500">
              <a:latin typeface="Caveat"/>
              <a:ea typeface="Caveat"/>
              <a:cs typeface="Caveat"/>
              <a:sym typeface="Cave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60"/>
          <p:cNvSpPr txBox="1"/>
          <p:nvPr/>
        </p:nvSpPr>
        <p:spPr>
          <a:xfrm>
            <a:off x="381000" y="512750"/>
            <a:ext cx="57648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Body Systems Worksheet</a:t>
            </a:r>
            <a:endParaRPr>
              <a:latin typeface="Lexend Thin"/>
              <a:ea typeface="Lexend Thin"/>
              <a:cs typeface="Lexend Thin"/>
              <a:sym typeface="Lexend Thin"/>
            </a:endParaRPr>
          </a:p>
        </p:txBody>
      </p:sp>
      <p:pic>
        <p:nvPicPr>
          <p:cNvPr id="446" name="Google Shape;446;p60"/>
          <p:cNvPicPr preferRelativeResize="0"/>
          <p:nvPr/>
        </p:nvPicPr>
        <p:blipFill>
          <a:blip r:embed="rId3">
            <a:alphaModFix/>
          </a:blip>
          <a:stretch>
            <a:fillRect/>
          </a:stretch>
        </p:blipFill>
        <p:spPr>
          <a:xfrm>
            <a:off x="2081338" y="1267625"/>
            <a:ext cx="4804013" cy="5486349"/>
          </a:xfrm>
          <a:prstGeom prst="rect">
            <a:avLst/>
          </a:prstGeom>
          <a:noFill/>
          <a:ln>
            <a:noFill/>
          </a:ln>
          <a:effectLst>
            <a:outerShdw blurRad="1257300" dist="438150" dir="5400000" algn="bl" rotWithShape="0">
              <a:srgbClr val="000000">
                <a:alpha val="50000"/>
              </a:srgbClr>
            </a:outerShdw>
          </a:effectLst>
        </p:spPr>
      </p:pic>
      <p:sp>
        <p:nvSpPr>
          <p:cNvPr id="447" name="Google Shape;447;p60"/>
          <p:cNvSpPr/>
          <p:nvPr/>
        </p:nvSpPr>
        <p:spPr>
          <a:xfrm>
            <a:off x="1228950" y="3205625"/>
            <a:ext cx="6508800" cy="1089300"/>
          </a:xfrm>
          <a:prstGeom prst="rect">
            <a:avLst/>
          </a:prstGeom>
          <a:solidFill>
            <a:srgbClr val="8F92BC"/>
          </a:solidFill>
          <a:ln w="9525" cap="flat" cmpd="sng">
            <a:solidFill>
              <a:srgbClr val="8587C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60"/>
          <p:cNvSpPr txBox="1"/>
          <p:nvPr/>
        </p:nvSpPr>
        <p:spPr>
          <a:xfrm>
            <a:off x="1367250" y="3519800"/>
            <a:ext cx="6257100" cy="68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i="1">
                <a:solidFill>
                  <a:schemeClr val="lt1"/>
                </a:solidFill>
                <a:latin typeface="Lexend ExtraLight"/>
                <a:ea typeface="Lexend ExtraLight"/>
                <a:cs typeface="Lexend ExtraLight"/>
                <a:sym typeface="Lexend ExtraLight"/>
              </a:rPr>
              <a:t>Can you name 9 systems at work in your body?</a:t>
            </a:r>
            <a:endParaRPr sz="2200" i="1">
              <a:solidFill>
                <a:schemeClr val="lt1"/>
              </a:solidFill>
              <a:latin typeface="Lexend ExtraLight"/>
              <a:ea typeface="Lexend ExtraLight"/>
              <a:cs typeface="Lexend ExtraLight"/>
              <a:sym typeface="Lexend Extra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2"/>
        <p:cNvGrpSpPr/>
        <p:nvPr/>
      </p:nvGrpSpPr>
      <p:grpSpPr>
        <a:xfrm>
          <a:off x="0" y="0"/>
          <a:ext cx="0" cy="0"/>
          <a:chOff x="0" y="0"/>
          <a:chExt cx="0" cy="0"/>
        </a:xfrm>
      </p:grpSpPr>
      <p:sp>
        <p:nvSpPr>
          <p:cNvPr id="453" name="Google Shape;453;p61"/>
          <p:cNvSpPr/>
          <p:nvPr/>
        </p:nvSpPr>
        <p:spPr>
          <a:xfrm>
            <a:off x="4176350" y="1987600"/>
            <a:ext cx="3895800" cy="3896400"/>
          </a:xfrm>
          <a:prstGeom prst="rect">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54" name="Google Shape;454;p61"/>
          <p:cNvPicPr preferRelativeResize="0"/>
          <p:nvPr/>
        </p:nvPicPr>
        <p:blipFill>
          <a:blip r:embed="rId4">
            <a:alphaModFix/>
          </a:blip>
          <a:stretch>
            <a:fillRect/>
          </a:stretch>
        </p:blipFill>
        <p:spPr>
          <a:xfrm>
            <a:off x="435825" y="1258400"/>
            <a:ext cx="3285126" cy="5348450"/>
          </a:xfrm>
          <a:prstGeom prst="rect">
            <a:avLst/>
          </a:prstGeom>
          <a:noFill/>
          <a:ln>
            <a:noFill/>
          </a:ln>
        </p:spPr>
      </p:pic>
      <p:sp>
        <p:nvSpPr>
          <p:cNvPr id="455" name="Google Shape;455;p6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456" name="Google Shape;456;p61"/>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457" name="Google Shape;457;p61"/>
          <p:cNvSpPr txBox="1"/>
          <p:nvPr/>
        </p:nvSpPr>
        <p:spPr>
          <a:xfrm>
            <a:off x="4411475" y="1835150"/>
            <a:ext cx="4325100" cy="1735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2400">
              <a:solidFill>
                <a:srgbClr val="3F3F3F"/>
              </a:solidFill>
              <a:latin typeface="Calibri"/>
              <a:ea typeface="Calibri"/>
              <a:cs typeface="Calibri"/>
              <a:sym typeface="Calibri"/>
            </a:endParaRPr>
          </a:p>
        </p:txBody>
      </p:sp>
      <p:sp>
        <p:nvSpPr>
          <p:cNvPr id="458" name="Google Shape;458;p61"/>
          <p:cNvSpPr txBox="1"/>
          <p:nvPr/>
        </p:nvSpPr>
        <p:spPr>
          <a:xfrm>
            <a:off x="381000" y="5127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a:t>
            </a:r>
            <a:endParaRPr>
              <a:latin typeface="Lexend Thin"/>
              <a:ea typeface="Lexend Thin"/>
              <a:cs typeface="Lexend Thin"/>
              <a:sym typeface="Lexend Thin"/>
            </a:endParaRPr>
          </a:p>
        </p:txBody>
      </p:sp>
      <p:sp>
        <p:nvSpPr>
          <p:cNvPr id="459" name="Google Shape;459;p61"/>
          <p:cNvSpPr txBox="1"/>
          <p:nvPr/>
        </p:nvSpPr>
        <p:spPr>
          <a:xfrm>
            <a:off x="4425050" y="2389075"/>
            <a:ext cx="3398400" cy="3140100"/>
          </a:xfrm>
          <a:prstGeom prst="rect">
            <a:avLst/>
          </a:prstGeom>
          <a:noFill/>
          <a:ln>
            <a:noFill/>
          </a:ln>
        </p:spPr>
        <p:txBody>
          <a:bodyPr spcFirstLastPara="1" wrap="square" lIns="91425" tIns="91425" rIns="91425" bIns="91425" anchor="t" anchorCtr="0">
            <a:spAutoFit/>
          </a:bodyPr>
          <a:lstStyle/>
          <a:p>
            <a:pPr marL="457200" lvl="0" indent="-381000" algn="l" rtl="0">
              <a:spcBef>
                <a:spcPts val="0"/>
              </a:spcBef>
              <a:spcAft>
                <a:spcPts val="0"/>
              </a:spcAft>
              <a:buClr>
                <a:srgbClr val="595959"/>
              </a:buClr>
              <a:buSzPts val="2400"/>
              <a:buFont typeface="Indie Flower"/>
              <a:buAutoNum type="arabicPeriod"/>
            </a:pPr>
            <a:r>
              <a:rPr lang="en-US" sz="2400" b="1" u="sng">
                <a:solidFill>
                  <a:srgbClr val="595959"/>
                </a:solidFill>
                <a:latin typeface="Indie Flower"/>
                <a:ea typeface="Indie Flower"/>
                <a:cs typeface="Indie Flower"/>
                <a:sym typeface="Indie Flower"/>
              </a:rPr>
              <a:t>Hormones </a:t>
            </a:r>
            <a:r>
              <a:rPr lang="en-US" sz="2400" u="sng">
                <a:solidFill>
                  <a:srgbClr val="595959"/>
                </a:solidFill>
                <a:latin typeface="Indie Flower"/>
                <a:ea typeface="Indie Flower"/>
                <a:cs typeface="Indie Flower"/>
                <a:sym typeface="Indie Flower"/>
              </a:rPr>
              <a:t>are signals </a:t>
            </a:r>
            <a:r>
              <a:rPr lang="en-US" sz="2400">
                <a:solidFill>
                  <a:srgbClr val="595959"/>
                </a:solidFill>
                <a:latin typeface="Indie Flower"/>
                <a:ea typeface="Indie Flower"/>
                <a:cs typeface="Indie Flower"/>
                <a:sym typeface="Indie Flower"/>
              </a:rPr>
              <a:t>sent throughout the body to tell each system what to do.</a:t>
            </a:r>
            <a:br>
              <a:rPr lang="en-US" sz="2400">
                <a:solidFill>
                  <a:srgbClr val="595959"/>
                </a:solidFill>
                <a:latin typeface="Indie Flower"/>
                <a:ea typeface="Indie Flower"/>
                <a:cs typeface="Indie Flower"/>
                <a:sym typeface="Indie Flower"/>
              </a:rPr>
            </a:br>
            <a:endParaRPr sz="2400">
              <a:solidFill>
                <a:srgbClr val="595959"/>
              </a:solidFill>
              <a:latin typeface="Indie Flower"/>
              <a:ea typeface="Indie Flower"/>
              <a:cs typeface="Indie Flower"/>
              <a:sym typeface="Indie Flower"/>
            </a:endParaRPr>
          </a:p>
          <a:p>
            <a:pPr marL="457200" lvl="0" indent="-381000" algn="l" rtl="0">
              <a:spcBef>
                <a:spcPts val="0"/>
              </a:spcBef>
              <a:spcAft>
                <a:spcPts val="0"/>
              </a:spcAft>
              <a:buClr>
                <a:srgbClr val="595959"/>
              </a:buClr>
              <a:buSzPts val="2400"/>
              <a:buFont typeface="Indie Flower"/>
              <a:buAutoNum type="arabicPeriod"/>
            </a:pPr>
            <a:r>
              <a:rPr lang="en-US" sz="2400" u="sng">
                <a:solidFill>
                  <a:srgbClr val="595959"/>
                </a:solidFill>
                <a:latin typeface="Indie Flower"/>
                <a:ea typeface="Indie Flower"/>
                <a:cs typeface="Indie Flower"/>
                <a:sym typeface="Indie Flower"/>
              </a:rPr>
              <a:t>Hormones are controlled by the brain. </a:t>
            </a:r>
            <a:endParaRPr sz="2400" u="sng">
              <a:solidFill>
                <a:srgbClr val="595959"/>
              </a:solidFill>
              <a:latin typeface="Indie Flower"/>
              <a:ea typeface="Indie Flower"/>
              <a:cs typeface="Indie Flower"/>
              <a:sym typeface="Indie Flower"/>
            </a:endParaRPr>
          </a:p>
        </p:txBody>
      </p:sp>
      <p:sp>
        <p:nvSpPr>
          <p:cNvPr id="460" name="Google Shape;460;p61"/>
          <p:cNvSpPr/>
          <p:nvPr/>
        </p:nvSpPr>
        <p:spPr>
          <a:xfrm rot="145958">
            <a:off x="5212486" y="1792781"/>
            <a:ext cx="1823543" cy="447087"/>
          </a:xfrm>
          <a:prstGeom prst="rect">
            <a:avLst/>
          </a:prstGeom>
          <a:solidFill>
            <a:srgbClr val="9896CB">
              <a:alpha val="518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62"/>
          <p:cNvSpPr/>
          <p:nvPr/>
        </p:nvSpPr>
        <p:spPr>
          <a:xfrm>
            <a:off x="4940375" y="2686325"/>
            <a:ext cx="3535500" cy="3439800"/>
          </a:xfrm>
          <a:prstGeom prst="rect">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66" name="Google Shape;466;p62"/>
          <p:cNvSpPr txBox="1">
            <a:spLocks noGrp="1"/>
          </p:cNvSpPr>
          <p:nvPr>
            <p:ph type="body" idx="1"/>
          </p:nvPr>
        </p:nvSpPr>
        <p:spPr>
          <a:xfrm>
            <a:off x="4847850" y="1990850"/>
            <a:ext cx="3645900" cy="2814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endParaRPr sz="2500">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endParaRPr sz="2500">
              <a:latin typeface="Indie Flower"/>
              <a:ea typeface="Indie Flower"/>
              <a:cs typeface="Indie Flower"/>
              <a:sym typeface="Indie Flower"/>
            </a:endParaRPr>
          </a:p>
          <a:p>
            <a:pPr marL="0" lvl="0" indent="0" algn="l" rtl="0">
              <a:lnSpc>
                <a:spcPct val="100000"/>
              </a:lnSpc>
              <a:spcBef>
                <a:spcPts val="0"/>
              </a:spcBef>
              <a:spcAft>
                <a:spcPts val="0"/>
              </a:spcAft>
              <a:buClr>
                <a:schemeClr val="dk1"/>
              </a:buClr>
              <a:buSzPts val="1100"/>
              <a:buFont typeface="Arial"/>
              <a:buNone/>
            </a:pPr>
            <a:endParaRPr sz="2500">
              <a:latin typeface="Indie Flower"/>
              <a:ea typeface="Indie Flower"/>
              <a:cs typeface="Indie Flower"/>
              <a:sym typeface="Indie Flower"/>
            </a:endParaRPr>
          </a:p>
          <a:p>
            <a:pPr marL="457200" lvl="0" indent="-387350" algn="l" rtl="0">
              <a:lnSpc>
                <a:spcPct val="100000"/>
              </a:lnSpc>
              <a:spcBef>
                <a:spcPts val="0"/>
              </a:spcBef>
              <a:spcAft>
                <a:spcPts val="0"/>
              </a:spcAft>
              <a:buSzPts val="2500"/>
              <a:buFont typeface="Indie Flower"/>
              <a:buChar char="-"/>
            </a:pPr>
            <a:r>
              <a:rPr lang="en-US" sz="2500">
                <a:latin typeface="Indie Flower"/>
                <a:ea typeface="Indie Flower"/>
                <a:cs typeface="Indie Flower"/>
                <a:sym typeface="Indie Flower"/>
              </a:rPr>
              <a:t>Your body changes</a:t>
            </a:r>
            <a:endParaRPr sz="2500">
              <a:latin typeface="Indie Flower"/>
              <a:ea typeface="Indie Flower"/>
              <a:cs typeface="Indie Flower"/>
              <a:sym typeface="Indie Flower"/>
            </a:endParaRPr>
          </a:p>
          <a:p>
            <a:pPr marL="457200" lvl="0" indent="-387350" algn="l" rtl="0">
              <a:lnSpc>
                <a:spcPct val="100000"/>
              </a:lnSpc>
              <a:spcBef>
                <a:spcPts val="0"/>
              </a:spcBef>
              <a:spcAft>
                <a:spcPts val="0"/>
              </a:spcAft>
              <a:buSzPts val="2500"/>
              <a:buFont typeface="Indie Flower"/>
              <a:buChar char="-"/>
            </a:pPr>
            <a:r>
              <a:rPr lang="en-US" sz="2500">
                <a:latin typeface="Indie Flower"/>
                <a:ea typeface="Indie Flower"/>
                <a:cs typeface="Indie Flower"/>
                <a:sym typeface="Indie Flower"/>
              </a:rPr>
              <a:t>You get taller</a:t>
            </a:r>
            <a:endParaRPr sz="2500">
              <a:latin typeface="Indie Flower"/>
              <a:ea typeface="Indie Flower"/>
              <a:cs typeface="Indie Flower"/>
              <a:sym typeface="Indie Flower"/>
            </a:endParaRPr>
          </a:p>
          <a:p>
            <a:pPr marL="457200" lvl="0" indent="-387350" algn="l" rtl="0">
              <a:lnSpc>
                <a:spcPct val="100000"/>
              </a:lnSpc>
              <a:spcBef>
                <a:spcPts val="0"/>
              </a:spcBef>
              <a:spcAft>
                <a:spcPts val="0"/>
              </a:spcAft>
              <a:buSzPts val="2500"/>
              <a:buFont typeface="Indie Flower"/>
              <a:buChar char="-"/>
            </a:pPr>
            <a:r>
              <a:rPr lang="en-US" sz="2500">
                <a:latin typeface="Indie Flower"/>
                <a:ea typeface="Indie Flower"/>
                <a:cs typeface="Indie Flower"/>
                <a:sym typeface="Indie Flower"/>
              </a:rPr>
              <a:t>Your breasts and hips develop</a:t>
            </a:r>
            <a:endParaRPr sz="2500">
              <a:latin typeface="Indie Flower"/>
              <a:ea typeface="Indie Flower"/>
              <a:cs typeface="Indie Flower"/>
              <a:sym typeface="Indie Flower"/>
            </a:endParaRPr>
          </a:p>
          <a:p>
            <a:pPr marL="457200" lvl="0" indent="-387350" algn="l" rtl="0">
              <a:lnSpc>
                <a:spcPct val="100000"/>
              </a:lnSpc>
              <a:spcBef>
                <a:spcPts val="0"/>
              </a:spcBef>
              <a:spcAft>
                <a:spcPts val="0"/>
              </a:spcAft>
              <a:buSzPts val="2500"/>
              <a:buFont typeface="Indie Flower"/>
              <a:buChar char="-"/>
            </a:pPr>
            <a:r>
              <a:rPr lang="en-US" sz="2500">
                <a:latin typeface="Indie Flower"/>
                <a:ea typeface="Indie Flower"/>
                <a:cs typeface="Indie Flower"/>
                <a:sym typeface="Indie Flower"/>
              </a:rPr>
              <a:t>Increased body hair </a:t>
            </a:r>
            <a:endParaRPr sz="2500">
              <a:latin typeface="Indie Flower"/>
              <a:ea typeface="Indie Flower"/>
              <a:cs typeface="Indie Flower"/>
              <a:sym typeface="Indie Flower"/>
            </a:endParaRPr>
          </a:p>
          <a:p>
            <a:pPr marL="0" marR="0" lvl="0" indent="0" algn="l" rtl="0">
              <a:lnSpc>
                <a:spcPct val="100000"/>
              </a:lnSpc>
              <a:spcBef>
                <a:spcPts val="520"/>
              </a:spcBef>
              <a:spcAft>
                <a:spcPts val="0"/>
              </a:spcAft>
              <a:buClr>
                <a:srgbClr val="666473"/>
              </a:buClr>
              <a:buSzPts val="2600"/>
              <a:buFont typeface="Arial"/>
              <a:buNone/>
            </a:pPr>
            <a:endParaRPr sz="2500">
              <a:latin typeface="Indie Flower"/>
              <a:ea typeface="Indie Flower"/>
              <a:cs typeface="Indie Flower"/>
              <a:sym typeface="Indie Flower"/>
            </a:endParaRPr>
          </a:p>
          <a:p>
            <a:pPr marL="0" lvl="0" indent="0" algn="l" rtl="0">
              <a:spcBef>
                <a:spcPts val="0"/>
              </a:spcBef>
              <a:spcAft>
                <a:spcPts val="0"/>
              </a:spcAft>
              <a:buClr>
                <a:schemeClr val="dk1"/>
              </a:buClr>
              <a:buSzPts val="1100"/>
              <a:buFont typeface="Arial"/>
              <a:buNone/>
            </a:pPr>
            <a:br>
              <a:rPr lang="en-US" sz="2500" i="1">
                <a:latin typeface="Indie Flower"/>
                <a:ea typeface="Indie Flower"/>
                <a:cs typeface="Indie Flower"/>
                <a:sym typeface="Indie Flower"/>
              </a:rPr>
            </a:br>
            <a:br>
              <a:rPr lang="en-US" sz="2500" i="1">
                <a:latin typeface="Indie Flower"/>
                <a:ea typeface="Indie Flower"/>
                <a:cs typeface="Indie Flower"/>
                <a:sym typeface="Indie Flower"/>
              </a:rPr>
            </a:br>
            <a:endParaRPr sz="1800" i="1" u="none">
              <a:latin typeface="Indie Flower"/>
              <a:ea typeface="Indie Flower"/>
              <a:cs typeface="Indie Flower"/>
              <a:sym typeface="Indie Flower"/>
            </a:endParaRPr>
          </a:p>
        </p:txBody>
      </p:sp>
      <p:sp>
        <p:nvSpPr>
          <p:cNvPr id="467" name="Google Shape;467;p6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468" name="Google Shape;468;p62"/>
          <p:cNvSpPr txBox="1"/>
          <p:nvPr/>
        </p:nvSpPr>
        <p:spPr>
          <a:xfrm>
            <a:off x="278400" y="512775"/>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Puberty</a:t>
            </a:r>
            <a:endParaRPr>
              <a:latin typeface="Lexend Thin"/>
              <a:ea typeface="Lexend Thin"/>
              <a:cs typeface="Lexend Thin"/>
              <a:sym typeface="Lexend Thin"/>
            </a:endParaRPr>
          </a:p>
        </p:txBody>
      </p:sp>
      <p:pic>
        <p:nvPicPr>
          <p:cNvPr id="469" name="Google Shape;469;p62"/>
          <p:cNvPicPr preferRelativeResize="0"/>
          <p:nvPr/>
        </p:nvPicPr>
        <p:blipFill>
          <a:blip r:embed="rId3">
            <a:alphaModFix/>
          </a:blip>
          <a:stretch>
            <a:fillRect/>
          </a:stretch>
        </p:blipFill>
        <p:spPr>
          <a:xfrm>
            <a:off x="655225" y="2765338"/>
            <a:ext cx="3486050" cy="2029060"/>
          </a:xfrm>
          <a:prstGeom prst="rect">
            <a:avLst/>
          </a:prstGeom>
          <a:noFill/>
          <a:ln>
            <a:noFill/>
          </a:ln>
        </p:spPr>
      </p:pic>
      <p:sp>
        <p:nvSpPr>
          <p:cNvPr id="470" name="Google Shape;470;p62"/>
          <p:cNvSpPr txBox="1"/>
          <p:nvPr/>
        </p:nvSpPr>
        <p:spPr>
          <a:xfrm>
            <a:off x="278400" y="1319125"/>
            <a:ext cx="8003400" cy="86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500" b="1">
                <a:solidFill>
                  <a:srgbClr val="8587C2"/>
                </a:solidFill>
                <a:latin typeface="Lexend"/>
                <a:ea typeface="Lexend"/>
                <a:cs typeface="Lexend"/>
                <a:sym typeface="Lexend"/>
              </a:rPr>
              <a:t>Puberty</a:t>
            </a:r>
            <a:r>
              <a:rPr lang="en-US" sz="2500">
                <a:solidFill>
                  <a:srgbClr val="8587C2"/>
                </a:solidFill>
                <a:latin typeface="Lexend Thin"/>
                <a:ea typeface="Lexend Thin"/>
                <a:cs typeface="Lexend Thin"/>
                <a:sym typeface="Lexend Thin"/>
              </a:rPr>
              <a:t> </a:t>
            </a:r>
            <a:r>
              <a:rPr lang="en-US" sz="2500">
                <a:solidFill>
                  <a:srgbClr val="8587C2"/>
                </a:solidFill>
                <a:latin typeface="Lexend ExtraLight"/>
                <a:ea typeface="Lexend ExtraLight"/>
                <a:cs typeface="Lexend ExtraLight"/>
                <a:sym typeface="Lexend ExtraLight"/>
              </a:rPr>
              <a:t>is a time when your body matures from childhood towards adulthood.</a:t>
            </a:r>
            <a:r>
              <a:rPr lang="en-US" sz="2500">
                <a:solidFill>
                  <a:srgbClr val="666666"/>
                </a:solidFill>
                <a:latin typeface="Lexend ExtraLight"/>
                <a:ea typeface="Lexend ExtraLight"/>
                <a:cs typeface="Lexend ExtraLight"/>
                <a:sym typeface="Lexend ExtraLight"/>
              </a:rPr>
              <a:t> </a:t>
            </a:r>
            <a:endParaRPr>
              <a:latin typeface="Lexend ExtraLight"/>
              <a:ea typeface="Lexend ExtraLight"/>
              <a:cs typeface="Lexend ExtraLight"/>
              <a:sym typeface="Lexend ExtraLight"/>
            </a:endParaRPr>
          </a:p>
        </p:txBody>
      </p:sp>
      <p:sp>
        <p:nvSpPr>
          <p:cNvPr id="471" name="Google Shape;471;p62"/>
          <p:cNvSpPr txBox="1"/>
          <p:nvPr/>
        </p:nvSpPr>
        <p:spPr>
          <a:xfrm>
            <a:off x="1890050" y="5073725"/>
            <a:ext cx="3150000" cy="866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a:solidFill>
                  <a:srgbClr val="595959"/>
                </a:solidFill>
                <a:latin typeface="Indie Flower"/>
                <a:ea typeface="Indie Flower"/>
                <a:cs typeface="Indie Flower"/>
                <a:sym typeface="Indie Flower"/>
              </a:rPr>
              <a:t>Hello</a:t>
            </a:r>
            <a:r>
              <a:rPr lang="en-US" sz="2100">
                <a:latin typeface="Indie Flower"/>
                <a:ea typeface="Indie Flower"/>
                <a:cs typeface="Indie Flower"/>
                <a:sym typeface="Indie Flower"/>
              </a:rPr>
              <a:t> </a:t>
            </a:r>
            <a:r>
              <a:rPr lang="en-US" sz="2100" b="1">
                <a:solidFill>
                  <a:srgbClr val="8F92BC"/>
                </a:solidFill>
                <a:latin typeface="Indie Flower"/>
                <a:ea typeface="Indie Flower"/>
                <a:cs typeface="Indie Flower"/>
                <a:sym typeface="Indie Flower"/>
              </a:rPr>
              <a:t>teenFEMM</a:t>
            </a:r>
            <a:r>
              <a:rPr lang="en-US" sz="2100">
                <a:latin typeface="Indie Flower"/>
                <a:ea typeface="Indie Flower"/>
                <a:cs typeface="Indie Flower"/>
                <a:sym typeface="Indie Flower"/>
              </a:rPr>
              <a:t> </a:t>
            </a:r>
            <a:r>
              <a:rPr lang="en-US" sz="2100">
                <a:solidFill>
                  <a:srgbClr val="595959"/>
                </a:solidFill>
                <a:latin typeface="Indie Flower"/>
                <a:ea typeface="Indie Flower"/>
                <a:cs typeface="Indie Flower"/>
                <a:sym typeface="Indie Flower"/>
              </a:rPr>
              <a:t>student, you are here.</a:t>
            </a:r>
            <a:endParaRPr sz="2100">
              <a:solidFill>
                <a:srgbClr val="595959"/>
              </a:solidFill>
              <a:latin typeface="Indie Flower"/>
              <a:ea typeface="Indie Flower"/>
              <a:cs typeface="Indie Flower"/>
              <a:sym typeface="Indie Flower"/>
            </a:endParaRPr>
          </a:p>
        </p:txBody>
      </p:sp>
      <p:sp>
        <p:nvSpPr>
          <p:cNvPr id="472" name="Google Shape;472;p62"/>
          <p:cNvSpPr txBox="1"/>
          <p:nvPr/>
        </p:nvSpPr>
        <p:spPr>
          <a:xfrm>
            <a:off x="5121525" y="5377750"/>
            <a:ext cx="3486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i="1">
                <a:solidFill>
                  <a:srgbClr val="595959"/>
                </a:solidFill>
                <a:latin typeface="Indie Flower"/>
                <a:ea typeface="Indie Flower"/>
                <a:cs typeface="Indie Flower"/>
                <a:sym typeface="Indie Flower"/>
              </a:rPr>
              <a:t>You can also experience more oily skin, </a:t>
            </a:r>
            <a:endParaRPr i="1">
              <a:solidFill>
                <a:srgbClr val="595959"/>
              </a:solidFill>
              <a:latin typeface="Indie Flower"/>
              <a:ea typeface="Indie Flower"/>
              <a:cs typeface="Indie Flower"/>
              <a:sym typeface="Indie Flower"/>
            </a:endParaRPr>
          </a:p>
          <a:p>
            <a:pPr marL="0" lvl="0" indent="0" algn="l" rtl="0">
              <a:spcBef>
                <a:spcPts val="0"/>
              </a:spcBef>
              <a:spcAft>
                <a:spcPts val="0"/>
              </a:spcAft>
              <a:buNone/>
            </a:pPr>
            <a:r>
              <a:rPr lang="en-US" i="1">
                <a:solidFill>
                  <a:srgbClr val="595959"/>
                </a:solidFill>
                <a:latin typeface="Indie Flower"/>
                <a:ea typeface="Indie Flower"/>
                <a:cs typeface="Indie Flower"/>
                <a:sym typeface="Indie Flower"/>
              </a:rPr>
              <a:t>body odour, emotional changes, etc. </a:t>
            </a:r>
            <a:endParaRPr i="1">
              <a:solidFill>
                <a:srgbClr val="595959"/>
              </a:solidFill>
              <a:latin typeface="Indie Flower"/>
              <a:ea typeface="Indie Flower"/>
              <a:cs typeface="Indie Flower"/>
              <a:sym typeface="Indie Flower"/>
            </a:endParaRPr>
          </a:p>
        </p:txBody>
      </p:sp>
      <p:sp>
        <p:nvSpPr>
          <p:cNvPr id="473" name="Google Shape;473;p62"/>
          <p:cNvSpPr/>
          <p:nvPr/>
        </p:nvSpPr>
        <p:spPr>
          <a:xfrm rot="145958">
            <a:off x="5811886" y="2404069"/>
            <a:ext cx="1823543" cy="447087"/>
          </a:xfrm>
          <a:prstGeom prst="rect">
            <a:avLst/>
          </a:prstGeom>
          <a:solidFill>
            <a:srgbClr val="9896CB">
              <a:alpha val="51819"/>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474" name="Google Shape;474;p62"/>
          <p:cNvCxnSpPr/>
          <p:nvPr/>
        </p:nvCxnSpPr>
        <p:spPr>
          <a:xfrm rot="-5400000" flipH="1">
            <a:off x="-166525" y="3012066"/>
            <a:ext cx="2831400" cy="1234800"/>
          </a:xfrm>
          <a:prstGeom prst="bentConnector3">
            <a:avLst>
              <a:gd name="adj1" fmla="val 99710"/>
            </a:avLst>
          </a:prstGeom>
          <a:noFill/>
          <a:ln w="28575" cap="flat" cmpd="sng">
            <a:solidFill>
              <a:srgbClr val="FF00FF"/>
            </a:solidFill>
            <a:prstDash val="dot"/>
            <a:round/>
            <a:headEnd type="none" w="med" len="med"/>
            <a:tailEnd type="triangle" w="med" len="med"/>
          </a:ln>
        </p:spPr>
      </p:cxnSp>
      <p:grpSp>
        <p:nvGrpSpPr>
          <p:cNvPr id="475" name="Google Shape;475;p62"/>
          <p:cNvGrpSpPr/>
          <p:nvPr/>
        </p:nvGrpSpPr>
        <p:grpSpPr>
          <a:xfrm>
            <a:off x="1982450" y="4921449"/>
            <a:ext cx="2268675" cy="177904"/>
            <a:chOff x="5270782" y="2722395"/>
            <a:chExt cx="2268675" cy="238126"/>
          </a:xfrm>
        </p:grpSpPr>
        <p:grpSp>
          <p:nvGrpSpPr>
            <p:cNvPr id="476" name="Google Shape;476;p62"/>
            <p:cNvGrpSpPr/>
            <p:nvPr/>
          </p:nvGrpSpPr>
          <p:grpSpPr>
            <a:xfrm>
              <a:off x="5270782" y="2722395"/>
              <a:ext cx="2029862" cy="238126"/>
              <a:chOff x="5787198" y="2975139"/>
              <a:chExt cx="2144145" cy="145385"/>
            </a:xfrm>
          </p:grpSpPr>
          <p:grpSp>
            <p:nvGrpSpPr>
              <p:cNvPr id="477" name="Google Shape;477;p62"/>
              <p:cNvGrpSpPr/>
              <p:nvPr/>
            </p:nvGrpSpPr>
            <p:grpSpPr>
              <a:xfrm>
                <a:off x="5787198" y="2975201"/>
                <a:ext cx="2018154" cy="145323"/>
                <a:chOff x="6173348" y="6347551"/>
                <a:chExt cx="2018154" cy="145323"/>
              </a:xfrm>
            </p:grpSpPr>
            <p:grpSp>
              <p:nvGrpSpPr>
                <p:cNvPr id="478" name="Google Shape;478;p62"/>
                <p:cNvGrpSpPr/>
                <p:nvPr/>
              </p:nvGrpSpPr>
              <p:grpSpPr>
                <a:xfrm>
                  <a:off x="6173348" y="6347551"/>
                  <a:ext cx="2018154" cy="145323"/>
                  <a:chOff x="3543894" y="3462475"/>
                  <a:chExt cx="4291206" cy="309000"/>
                </a:xfrm>
              </p:grpSpPr>
              <p:sp>
                <p:nvSpPr>
                  <p:cNvPr id="479" name="Google Shape;479;p62"/>
                  <p:cNvSpPr/>
                  <p:nvPr/>
                </p:nvSpPr>
                <p:spPr>
                  <a:xfrm>
                    <a:off x="40803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0" name="Google Shape;480;p62"/>
                  <p:cNvSpPr/>
                  <p:nvPr/>
                </p:nvSpPr>
                <p:spPr>
                  <a:xfrm>
                    <a:off x="4348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1" name="Google Shape;481;p62"/>
                  <p:cNvSpPr/>
                  <p:nvPr/>
                </p:nvSpPr>
                <p:spPr>
                  <a:xfrm>
                    <a:off x="4884906"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2" name="Google Shape;482;p62"/>
                  <p:cNvSpPr/>
                  <p:nvPr/>
                </p:nvSpPr>
                <p:spPr>
                  <a:xfrm>
                    <a:off x="35438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3" name="Google Shape;483;p62"/>
                  <p:cNvSpPr/>
                  <p:nvPr/>
                </p:nvSpPr>
                <p:spPr>
                  <a:xfrm>
                    <a:off x="3812094" y="3462475"/>
                    <a:ext cx="268200" cy="309000"/>
                  </a:xfrm>
                  <a:prstGeom prst="cube">
                    <a:avLst>
                      <a:gd name="adj" fmla="val 25000"/>
                    </a:avLst>
                  </a:prstGeom>
                  <a:solidFill>
                    <a:srgbClr val="E066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4" name="Google Shape;484;p62"/>
                  <p:cNvSpPr/>
                  <p:nvPr/>
                </p:nvSpPr>
                <p:spPr>
                  <a:xfrm>
                    <a:off x="54213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5" name="Google Shape;485;p62"/>
                  <p:cNvSpPr/>
                  <p:nvPr/>
                </p:nvSpPr>
                <p:spPr>
                  <a:xfrm>
                    <a:off x="56895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6" name="Google Shape;486;p62"/>
                  <p:cNvSpPr/>
                  <p:nvPr/>
                </p:nvSpPr>
                <p:spPr>
                  <a:xfrm>
                    <a:off x="59577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7" name="Google Shape;487;p62"/>
                  <p:cNvSpPr/>
                  <p:nvPr/>
                </p:nvSpPr>
                <p:spPr>
                  <a:xfrm>
                    <a:off x="6225900" y="3462475"/>
                    <a:ext cx="268200" cy="309000"/>
                  </a:xfrm>
                  <a:prstGeom prst="cube">
                    <a:avLst>
                      <a:gd name="adj" fmla="val 25000"/>
                    </a:avLst>
                  </a:prstGeom>
                  <a:solidFill>
                    <a:srgbClr val="FFF2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8" name="Google Shape;488;p62"/>
                  <p:cNvSpPr/>
                  <p:nvPr/>
                </p:nvSpPr>
                <p:spPr>
                  <a:xfrm>
                    <a:off x="64941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89" name="Google Shape;489;p62"/>
                  <p:cNvSpPr/>
                  <p:nvPr/>
                </p:nvSpPr>
                <p:spPr>
                  <a:xfrm>
                    <a:off x="6762300" y="3462475"/>
                    <a:ext cx="268200" cy="309000"/>
                  </a:xfrm>
                  <a:prstGeom prst="cube">
                    <a:avLst>
                      <a:gd name="adj" fmla="val 25000"/>
                    </a:avLst>
                  </a:prstGeom>
                  <a:solidFill>
                    <a:srgbClr val="4A86E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0" name="Google Shape;490;p62"/>
                  <p:cNvSpPr/>
                  <p:nvPr/>
                </p:nvSpPr>
                <p:spPr>
                  <a:xfrm>
                    <a:off x="70305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1" name="Google Shape;491;p62"/>
                  <p:cNvSpPr/>
                  <p:nvPr/>
                </p:nvSpPr>
                <p:spPr>
                  <a:xfrm>
                    <a:off x="72987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2" name="Google Shape;492;p62"/>
                  <p:cNvSpPr/>
                  <p:nvPr/>
                </p:nvSpPr>
                <p:spPr>
                  <a:xfrm>
                    <a:off x="7566900" y="3462475"/>
                    <a:ext cx="268200" cy="3090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93" name="Google Shape;493;p62"/>
                <p:cNvSpPr/>
                <p:nvPr/>
              </p:nvSpPr>
              <p:spPr>
                <a:xfrm>
                  <a:off x="6930163"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4" name="Google Shape;494;p62"/>
                <p:cNvSpPr/>
                <p:nvPr/>
              </p:nvSpPr>
              <p:spPr>
                <a:xfrm>
                  <a:off x="6677891" y="6347551"/>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95" name="Google Shape;495;p62"/>
              <p:cNvSpPr/>
              <p:nvPr/>
            </p:nvSpPr>
            <p:spPr>
              <a:xfrm>
                <a:off x="7805342" y="2975139"/>
                <a:ext cx="126000" cy="1452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496" name="Google Shape;496;p62"/>
            <p:cNvSpPr/>
            <p:nvPr/>
          </p:nvSpPr>
          <p:spPr>
            <a:xfrm>
              <a:off x="73006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97" name="Google Shape;497;p62"/>
            <p:cNvSpPr/>
            <p:nvPr/>
          </p:nvSpPr>
          <p:spPr>
            <a:xfrm>
              <a:off x="7420057" y="2722510"/>
              <a:ext cx="119400" cy="237900"/>
            </a:xfrm>
            <a:prstGeom prst="cube">
              <a:avLst>
                <a:gd name="adj" fmla="val 25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1"/>
        <p:cNvGrpSpPr/>
        <p:nvPr/>
      </p:nvGrpSpPr>
      <p:grpSpPr>
        <a:xfrm>
          <a:off x="0" y="0"/>
          <a:ext cx="0" cy="0"/>
          <a:chOff x="0" y="0"/>
          <a:chExt cx="0" cy="0"/>
        </a:xfrm>
      </p:grpSpPr>
      <p:pic>
        <p:nvPicPr>
          <p:cNvPr id="502" name="Google Shape;502;p63"/>
          <p:cNvPicPr preferRelativeResize="0"/>
          <p:nvPr/>
        </p:nvPicPr>
        <p:blipFill>
          <a:blip r:embed="rId4">
            <a:alphaModFix/>
          </a:blip>
          <a:stretch>
            <a:fillRect/>
          </a:stretch>
        </p:blipFill>
        <p:spPr>
          <a:xfrm>
            <a:off x="435825" y="1258400"/>
            <a:ext cx="3285126" cy="5348450"/>
          </a:xfrm>
          <a:prstGeom prst="rect">
            <a:avLst/>
          </a:prstGeom>
          <a:noFill/>
          <a:ln>
            <a:noFill/>
          </a:ln>
        </p:spPr>
      </p:pic>
      <p:sp>
        <p:nvSpPr>
          <p:cNvPr id="503" name="Google Shape;503;p6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504" name="Google Shape;504;p63"/>
          <p:cNvSpPr txBox="1"/>
          <p:nvPr/>
        </p:nvSpPr>
        <p:spPr>
          <a:xfrm>
            <a:off x="3486150" y="1385887"/>
            <a:ext cx="1857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505" name="Google Shape;505;p63"/>
          <p:cNvSpPr txBox="1"/>
          <p:nvPr/>
        </p:nvSpPr>
        <p:spPr>
          <a:xfrm>
            <a:off x="152400" y="512750"/>
            <a:ext cx="8489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messages from your brain</a:t>
            </a:r>
            <a:endParaRPr>
              <a:latin typeface="Lexend Thin"/>
              <a:ea typeface="Lexend Thin"/>
              <a:cs typeface="Lexend Thin"/>
              <a:sym typeface="Lexend Thin"/>
            </a:endParaRPr>
          </a:p>
        </p:txBody>
      </p:sp>
      <p:sp>
        <p:nvSpPr>
          <p:cNvPr id="506" name="Google Shape;506;p63"/>
          <p:cNvSpPr/>
          <p:nvPr/>
        </p:nvSpPr>
        <p:spPr>
          <a:xfrm>
            <a:off x="4085825" y="1428850"/>
            <a:ext cx="3013800" cy="1202100"/>
          </a:xfrm>
          <a:prstGeom prst="wedgeRoundRectCallout">
            <a:avLst>
              <a:gd name="adj1" fmla="val -73798"/>
              <a:gd name="adj2" fmla="val -16153"/>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i="1">
                <a:solidFill>
                  <a:srgbClr val="595959"/>
                </a:solidFill>
                <a:latin typeface="Comfortaa"/>
                <a:ea typeface="Comfortaa"/>
                <a:cs typeface="Comfortaa"/>
                <a:sym typeface="Comfortaa"/>
              </a:rPr>
              <a:t>Reproductive System, hello, come in, do you read me?</a:t>
            </a:r>
            <a:endParaRPr sz="1800" i="1">
              <a:solidFill>
                <a:srgbClr val="595959"/>
              </a:solidFill>
              <a:latin typeface="Comfortaa"/>
              <a:ea typeface="Comfortaa"/>
              <a:cs typeface="Comfortaa"/>
              <a:sym typeface="Comfortaa"/>
            </a:endParaRPr>
          </a:p>
        </p:txBody>
      </p:sp>
      <p:sp>
        <p:nvSpPr>
          <p:cNvPr id="507" name="Google Shape;507;p63"/>
          <p:cNvSpPr/>
          <p:nvPr/>
        </p:nvSpPr>
        <p:spPr>
          <a:xfrm>
            <a:off x="5551900" y="2733025"/>
            <a:ext cx="3013800" cy="711000"/>
          </a:xfrm>
          <a:prstGeom prst="wedgeRoundRectCallout">
            <a:avLst>
              <a:gd name="adj1" fmla="val 60642"/>
              <a:gd name="adj2" fmla="val 35040"/>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i="1">
                <a:solidFill>
                  <a:srgbClr val="351C75"/>
                </a:solidFill>
                <a:latin typeface="Comfortaa"/>
                <a:ea typeface="Comfortaa"/>
                <a:cs typeface="Comfortaa"/>
                <a:sym typeface="Comfortaa"/>
              </a:rPr>
              <a:t>Roger that, Brian.</a:t>
            </a:r>
            <a:endParaRPr sz="1800" i="1">
              <a:solidFill>
                <a:srgbClr val="351C75"/>
              </a:solidFill>
              <a:latin typeface="Comfortaa"/>
              <a:ea typeface="Comfortaa"/>
              <a:cs typeface="Comfortaa"/>
              <a:sym typeface="Comfortaa"/>
            </a:endParaRPr>
          </a:p>
        </p:txBody>
      </p:sp>
      <p:sp>
        <p:nvSpPr>
          <p:cNvPr id="508" name="Google Shape;508;p63"/>
          <p:cNvSpPr/>
          <p:nvPr/>
        </p:nvSpPr>
        <p:spPr>
          <a:xfrm>
            <a:off x="4085825" y="4361578"/>
            <a:ext cx="3013800" cy="711000"/>
          </a:xfrm>
          <a:prstGeom prst="wedgeRoundRectCallout">
            <a:avLst>
              <a:gd name="adj1" fmla="val -58333"/>
              <a:gd name="adj2" fmla="val 47758"/>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i="1">
                <a:solidFill>
                  <a:srgbClr val="595959"/>
                </a:solidFill>
                <a:latin typeface="Comfortaa"/>
                <a:ea typeface="Comfortaa"/>
                <a:cs typeface="Comfortaa"/>
                <a:sym typeface="Comfortaa"/>
              </a:rPr>
              <a:t>Increase Estrogen,  Ovary and out.</a:t>
            </a:r>
            <a:endParaRPr sz="1800" i="1">
              <a:solidFill>
                <a:srgbClr val="595959"/>
              </a:solidFill>
              <a:latin typeface="Comfortaa"/>
              <a:ea typeface="Comfortaa"/>
              <a:cs typeface="Comfortaa"/>
              <a:sym typeface="Comfortaa"/>
            </a:endParaRPr>
          </a:p>
        </p:txBody>
      </p:sp>
      <p:sp>
        <p:nvSpPr>
          <p:cNvPr id="509" name="Google Shape;509;p63"/>
          <p:cNvSpPr/>
          <p:nvPr/>
        </p:nvSpPr>
        <p:spPr>
          <a:xfrm>
            <a:off x="7099625" y="3513175"/>
            <a:ext cx="1479900" cy="711000"/>
          </a:xfrm>
          <a:prstGeom prst="wedgeRoundRectCallout">
            <a:avLst>
              <a:gd name="adj1" fmla="val 68797"/>
              <a:gd name="adj2" fmla="val 31596"/>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i="1">
                <a:solidFill>
                  <a:srgbClr val="351C75"/>
                </a:solidFill>
                <a:latin typeface="Comfortaa"/>
                <a:ea typeface="Comfortaa"/>
                <a:cs typeface="Comfortaa"/>
                <a:sym typeface="Comfortaa"/>
              </a:rPr>
              <a:t>*BRAIN</a:t>
            </a:r>
            <a:endParaRPr sz="1800" i="1">
              <a:solidFill>
                <a:srgbClr val="351C75"/>
              </a:solidFill>
              <a:latin typeface="Comfortaa"/>
              <a:ea typeface="Comfortaa"/>
              <a:cs typeface="Comfortaa"/>
              <a:sym typeface="Comfortaa"/>
            </a:endParaRPr>
          </a:p>
        </p:txBody>
      </p:sp>
      <p:sp>
        <p:nvSpPr>
          <p:cNvPr id="510" name="Google Shape;510;p63"/>
          <p:cNvSpPr txBox="1"/>
          <p:nvPr/>
        </p:nvSpPr>
        <p:spPr>
          <a:xfrm>
            <a:off x="4073175" y="11939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 Brain</a:t>
            </a:r>
            <a:endParaRPr sz="900"/>
          </a:p>
        </p:txBody>
      </p:sp>
      <p:sp>
        <p:nvSpPr>
          <p:cNvPr id="511" name="Google Shape;511;p63"/>
          <p:cNvSpPr txBox="1"/>
          <p:nvPr/>
        </p:nvSpPr>
        <p:spPr>
          <a:xfrm>
            <a:off x="7909300" y="2493175"/>
            <a:ext cx="9612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900"/>
              <a:t>Repro S.</a:t>
            </a:r>
            <a:endParaRPr sz="900"/>
          </a:p>
        </p:txBody>
      </p:sp>
      <p:sp>
        <p:nvSpPr>
          <p:cNvPr id="512" name="Google Shape;512;p63"/>
          <p:cNvSpPr/>
          <p:nvPr/>
        </p:nvSpPr>
        <p:spPr>
          <a:xfrm>
            <a:off x="7177450" y="5361425"/>
            <a:ext cx="1479900" cy="711000"/>
          </a:xfrm>
          <a:prstGeom prst="wedgeRoundRectCallout">
            <a:avLst>
              <a:gd name="adj1" fmla="val 68797"/>
              <a:gd name="adj2" fmla="val 31596"/>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a:solidFill>
                  <a:srgbClr val="351C75"/>
                </a:solidFill>
                <a:latin typeface="Comfortaa"/>
                <a:ea typeface="Comfortaa"/>
                <a:cs typeface="Comfortaa"/>
                <a:sym typeface="Comfortaa"/>
              </a:rPr>
              <a:t>Lolz 🙄</a:t>
            </a:r>
            <a:endParaRPr sz="1800">
              <a:solidFill>
                <a:srgbClr val="351C75"/>
              </a:solidFill>
              <a:latin typeface="Comfortaa"/>
              <a:ea typeface="Comfortaa"/>
              <a:cs typeface="Comfortaa"/>
              <a:sym typeface="Comforta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6"/>
        <p:cNvGrpSpPr/>
        <p:nvPr/>
      </p:nvGrpSpPr>
      <p:grpSpPr>
        <a:xfrm>
          <a:off x="0" y="0"/>
          <a:ext cx="0" cy="0"/>
          <a:chOff x="0" y="0"/>
          <a:chExt cx="0" cy="0"/>
        </a:xfrm>
      </p:grpSpPr>
      <p:sp>
        <p:nvSpPr>
          <p:cNvPr id="517" name="Google Shape;517;p6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518" name="Google Shape;518;p64"/>
          <p:cNvSpPr txBox="1"/>
          <p:nvPr/>
        </p:nvSpPr>
        <p:spPr>
          <a:xfrm>
            <a:off x="546150" y="1212025"/>
            <a:ext cx="8051700" cy="5135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8587C2"/>
              </a:buClr>
              <a:buSzPts val="2800"/>
              <a:buFont typeface="Calibri"/>
              <a:buNone/>
            </a:pPr>
            <a:endParaRPr sz="2700">
              <a:solidFill>
                <a:srgbClr val="8587C2"/>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Calibri"/>
              <a:buChar char="●"/>
            </a:pPr>
            <a:r>
              <a:rPr lang="en-US" sz="2400">
                <a:solidFill>
                  <a:srgbClr val="595959"/>
                </a:solidFill>
                <a:latin typeface="Lexend ExtraLight"/>
                <a:ea typeface="Lexend ExtraLight"/>
                <a:cs typeface="Lexend ExtraLight"/>
                <a:sym typeface="Lexend ExtraLight"/>
              </a:rPr>
              <a:t>All body systems are important for overall growth.</a:t>
            </a:r>
            <a:br>
              <a:rPr lang="en-US" sz="2400">
                <a:solidFill>
                  <a:srgbClr val="595959"/>
                </a:solidFill>
                <a:latin typeface="Lexend ExtraLight"/>
                <a:ea typeface="Lexend ExtraLight"/>
                <a:cs typeface="Lexend ExtraLight"/>
                <a:sym typeface="Lexend ExtraLight"/>
              </a:rPr>
            </a:br>
            <a:endParaRPr sz="2400">
              <a:solidFill>
                <a:srgbClr val="595959"/>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Calibri"/>
              <a:buChar char="●"/>
            </a:pPr>
            <a:r>
              <a:rPr lang="en-US" sz="2400">
                <a:solidFill>
                  <a:srgbClr val="595959"/>
                </a:solidFill>
                <a:latin typeface="Lexend ExtraLight"/>
                <a:ea typeface="Lexend ExtraLight"/>
                <a:cs typeface="Lexend ExtraLight"/>
                <a:sym typeface="Lexend ExtraLight"/>
              </a:rPr>
              <a:t>A healthy reproductive system is an important indicator of your body’s overall health.</a:t>
            </a:r>
            <a:br>
              <a:rPr lang="en-US" sz="2400">
                <a:solidFill>
                  <a:srgbClr val="595959"/>
                </a:solidFill>
                <a:latin typeface="Lexend ExtraLight"/>
                <a:ea typeface="Lexend ExtraLight"/>
                <a:cs typeface="Lexend ExtraLight"/>
                <a:sym typeface="Lexend ExtraLight"/>
              </a:rPr>
            </a:br>
            <a:endParaRPr sz="2400">
              <a:solidFill>
                <a:srgbClr val="595959"/>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Calibri"/>
              <a:buChar char="●"/>
            </a:pPr>
            <a:r>
              <a:rPr lang="en-US" sz="2400">
                <a:solidFill>
                  <a:srgbClr val="595959"/>
                </a:solidFill>
                <a:latin typeface="Lexend ExtraLight"/>
                <a:ea typeface="Lexend ExtraLight"/>
                <a:cs typeface="Lexend ExtraLight"/>
                <a:sym typeface="Lexend ExtraLight"/>
              </a:rPr>
              <a:t>Your brain and reproductive system are linked by chemical messengers called hormones.</a:t>
            </a:r>
            <a:br>
              <a:rPr lang="en-US" sz="2400">
                <a:solidFill>
                  <a:srgbClr val="595959"/>
                </a:solidFill>
                <a:latin typeface="Lexend ExtraLight"/>
                <a:ea typeface="Lexend ExtraLight"/>
                <a:cs typeface="Lexend ExtraLight"/>
                <a:sym typeface="Lexend ExtraLight"/>
              </a:rPr>
            </a:br>
            <a:endParaRPr sz="2400">
              <a:solidFill>
                <a:srgbClr val="595959"/>
              </a:solidFill>
              <a:latin typeface="Lexend ExtraLight"/>
              <a:ea typeface="Lexend ExtraLight"/>
              <a:cs typeface="Lexend ExtraLight"/>
              <a:sym typeface="Lexend ExtraLight"/>
            </a:endParaRPr>
          </a:p>
          <a:p>
            <a:pPr marL="457200" marR="0" lvl="0" indent="-381000" algn="l" rtl="0">
              <a:lnSpc>
                <a:spcPct val="120000"/>
              </a:lnSpc>
              <a:spcBef>
                <a:spcPts val="0"/>
              </a:spcBef>
              <a:spcAft>
                <a:spcPts val="0"/>
              </a:spcAft>
              <a:buClr>
                <a:srgbClr val="595959"/>
              </a:buClr>
              <a:buSzPts val="2400"/>
              <a:buFont typeface="Calibri"/>
              <a:buChar char="●"/>
            </a:pPr>
            <a:r>
              <a:rPr lang="en-US" sz="2400">
                <a:solidFill>
                  <a:srgbClr val="595959"/>
                </a:solidFill>
                <a:latin typeface="Lexend ExtraLight"/>
                <a:ea typeface="Lexend ExtraLight"/>
                <a:cs typeface="Lexend ExtraLight"/>
                <a:sym typeface="Lexend ExtraLight"/>
              </a:rPr>
              <a:t>Puberty is a time when your body grows to full maturity.</a:t>
            </a:r>
            <a:endParaRPr sz="2400">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None/>
            </a:pPr>
            <a:endParaRPr sz="2800" i="1" u="none">
              <a:solidFill>
                <a:srgbClr val="8587C2"/>
              </a:solidFill>
              <a:latin typeface="Lexend ExtraLight"/>
              <a:ea typeface="Lexend ExtraLight"/>
              <a:cs typeface="Lexend ExtraLight"/>
              <a:sym typeface="Lexend ExtraLight"/>
            </a:endParaRPr>
          </a:p>
        </p:txBody>
      </p:sp>
      <p:sp>
        <p:nvSpPr>
          <p:cNvPr id="519" name="Google Shape;519;p64"/>
          <p:cNvSpPr txBox="1"/>
          <p:nvPr/>
        </p:nvSpPr>
        <p:spPr>
          <a:xfrm>
            <a:off x="381000" y="512750"/>
            <a:ext cx="4671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23"/>
        <p:cNvGrpSpPr/>
        <p:nvPr/>
      </p:nvGrpSpPr>
      <p:grpSpPr>
        <a:xfrm>
          <a:off x="0" y="0"/>
          <a:ext cx="0" cy="0"/>
          <a:chOff x="0" y="0"/>
          <a:chExt cx="0" cy="0"/>
        </a:xfrm>
      </p:grpSpPr>
      <p:sp>
        <p:nvSpPr>
          <p:cNvPr id="524" name="Google Shape;524;p6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25" name="Google Shape;525;p65"/>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26" name="Google Shape;526;p65"/>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27" name="Google Shape;527;p6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528" name="Google Shape;528;p6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1886</Words>
  <Application>Microsoft Office PowerPoint</Application>
  <PresentationFormat>On-screen Show (4:3)</PresentationFormat>
  <Paragraphs>158</Paragraphs>
  <Slides>19</Slides>
  <Notes>19</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19</vt:i4>
      </vt:variant>
    </vt:vector>
  </HeadingPairs>
  <TitlesOfParts>
    <vt:vector size="38" baseType="lpstr">
      <vt:lpstr>Lexend Medium</vt:lpstr>
      <vt:lpstr>Lexend Thin</vt:lpstr>
      <vt:lpstr>Nothing You Could Do</vt:lpstr>
      <vt:lpstr>Permanent Marker</vt:lpstr>
      <vt:lpstr>Calibri</vt:lpstr>
      <vt:lpstr>Comfortaa</vt:lpstr>
      <vt:lpstr>Lexend ExtraLight</vt:lpstr>
      <vt:lpstr>Caveat</vt:lpstr>
      <vt:lpstr>Indie Flower</vt:lpstr>
      <vt:lpstr>Annie Use Your Telescope</vt:lpstr>
      <vt:lpstr>Satisfy</vt:lpstr>
      <vt:lpstr>Lexend Light</vt:lpstr>
      <vt:lpstr>Lexend</vt:lpstr>
      <vt:lpstr>Rochester</vt:lpstr>
      <vt:lpstr>Arial</vt:lpstr>
      <vt:lpstr>3_femmtrial</vt:lpstr>
      <vt:lpstr>4_FEMM Powerpoint_VER02</vt:lpstr>
      <vt:lpstr>1_femmtrial</vt:lpstr>
      <vt:lpstr>5_femmtrial</vt:lpstr>
      <vt:lpstr>Grade 7</vt:lpstr>
      <vt:lpstr>PowerPoint Presentation</vt:lpstr>
      <vt:lpstr>Activity: Positive Post-it Notes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2024-11-19T04:53:44Z</dcterms:modified>
</cp:coreProperties>
</file>