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 id="2147483691" r:id="rId2"/>
    <p:sldMasterId id="2147483692" r:id="rId3"/>
    <p:sldMasterId id="2147483693" r:id="rId4"/>
  </p:sldMasterIdLst>
  <p:notesMasterIdLst>
    <p:notesMasterId r:id="rId2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9144000" cy="6858000" type="screen4x3"/>
  <p:notesSz cx="6858000" cy="9144000"/>
  <p:embeddedFontLst>
    <p:embeddedFont>
      <p:font typeface="Annie Use Your Telescope" panose="02000000000000000000" pitchFamily="2" charset="0"/>
      <p:regular r:id="rId21"/>
    </p:embeddedFont>
    <p:embeddedFont>
      <p:font typeface="Comfortaa" pitchFamily="2" charset="0"/>
      <p:regular r:id="rId22"/>
      <p:bold r:id="rId23"/>
    </p:embeddedFont>
    <p:embeddedFont>
      <p:font typeface="Helvetica Neue" panose="02000503040000020004" pitchFamily="50" charset="-52"/>
      <p:regular r:id="rId24"/>
      <p:bold r:id="rId25"/>
    </p:embeddedFont>
    <p:embeddedFont>
      <p:font typeface="Lexend" pitchFamily="2" charset="0"/>
      <p:regular r:id="rId26"/>
      <p:bold r:id="rId27"/>
    </p:embeddedFont>
    <p:embeddedFont>
      <p:font typeface="Lexend ExtraLight" pitchFamily="2" charset="0"/>
      <p:regular r:id="rId28"/>
      <p:bold r:id="rId29"/>
    </p:embeddedFont>
    <p:embeddedFont>
      <p:font typeface="Lexend Light" pitchFamily="2" charset="0"/>
      <p:regular r:id="rId30"/>
      <p:bold r:id="rId31"/>
    </p:embeddedFont>
    <p:embeddedFont>
      <p:font typeface="Lexend Medium" pitchFamily="2" charset="0"/>
      <p:regular r:id="rId32"/>
      <p:bold r:id="rId33"/>
    </p:embeddedFont>
    <p:embeddedFont>
      <p:font typeface="Lexend Thin" pitchFamily="2" charset="0"/>
      <p:regular r:id="rId34"/>
      <p:bold r:id="rId35"/>
    </p:embeddedFont>
    <p:embeddedFont>
      <p:font typeface="Open Sans" panose="020B0606030504020204" pitchFamily="34" charset="0"/>
      <p:regular r:id="rId36"/>
    </p:embeddedFont>
    <p:embeddedFont>
      <p:font typeface="Rochester" panose="02000504000000020002" pitchFamily="2" charset="0"/>
      <p:regular r:id="rId37"/>
    </p:embeddedFont>
    <p:embeddedFont>
      <p:font typeface="Satisfy" panose="02000000000000000000" pitchFamily="2" charset="0"/>
      <p:regular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9" Type="http://schemas.openxmlformats.org/officeDocument/2006/relationships/presProps" Target="presProps.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1.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1cfc0bfa6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g1cfc0bfa692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ee70f48f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1 (5 minutes):  </a:t>
            </a:r>
            <a:r>
              <a:rPr lang="en-US" sz="1300" b="1" i="1">
                <a:solidFill>
                  <a:srgbClr val="757AA8"/>
                </a:solidFill>
                <a:latin typeface="Calibri"/>
                <a:ea typeface="Calibri"/>
                <a:cs typeface="Calibri"/>
                <a:sym typeface="Calibri"/>
              </a:rPr>
              <a:t>Introduce teenFEMM health program</a:t>
            </a:r>
            <a:br>
              <a:rPr lang="en-US" sz="1300" b="1">
                <a:solidFill>
                  <a:srgbClr val="757AA8"/>
                </a:solidFill>
                <a:latin typeface="Calibri"/>
                <a:ea typeface="Calibri"/>
                <a:cs typeface="Calibri"/>
                <a:sym typeface="Calibri"/>
              </a:rPr>
            </a:br>
            <a:r>
              <a:rPr lang="en-US" sz="1300" b="1">
                <a:solidFill>
                  <a:srgbClr val="757AA8"/>
                </a:solidFill>
                <a:latin typeface="Calibri"/>
                <a:ea typeface="Calibri"/>
                <a:cs typeface="Calibri"/>
                <a:sym typeface="Calibri"/>
              </a:rPr>
              <a:t>teenFEMM</a:t>
            </a:r>
            <a:r>
              <a:rPr lang="en-US" sz="1300">
                <a:solidFill>
                  <a:schemeClr val="dk1"/>
                </a:solidFill>
                <a:latin typeface="Calibri"/>
                <a:ea typeface="Calibri"/>
                <a:cs typeface="Calibri"/>
                <a:sym typeface="Calibri"/>
              </a:rPr>
              <a:t> is a health program that will help you understand your body and track your health as you grow and mature. Through this course, you will learn that ovulation is an important sign of health. You will also continue to learn about how important it is to chart and create a health record for yourself. Identifying your body’s ovulation within two years of the onset of your first menstruation is important, as ovulation is a sign of overall health and wellness.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This course will also teach you about the many fascinating things that hormones do. You probably already know about estrogen and progesterone, but there are two other extremely important reproductive hormones, called: Follicle Stimulating Hormone (FSH) and Luteinizing Hormone (LH). For women and men, hormones impact every system in the body. So, we have a lot to cover!</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By the time this course is over, you will be a hormonal health expert!</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a:solidFill>
                <a:srgbClr val="9498CB"/>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259" name="Google Shape;259;g2ee70f48f4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2ee70f48f49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2 (5 minutes): </a:t>
            </a:r>
            <a:r>
              <a:rPr lang="en-US" sz="1300" b="1" i="1">
                <a:solidFill>
                  <a:srgbClr val="757AA8"/>
                </a:solidFill>
                <a:latin typeface="Calibri"/>
                <a:ea typeface="Calibri"/>
                <a:cs typeface="Calibri"/>
                <a:sym typeface="Calibri"/>
              </a:rPr>
              <a:t>Healthy Body </a:t>
            </a:r>
            <a:br>
              <a:rPr lang="en-US" sz="1300" i="1">
                <a:solidFill>
                  <a:srgbClr val="434343"/>
                </a:solidFill>
                <a:latin typeface="Calibri"/>
                <a:ea typeface="Calibri"/>
                <a:cs typeface="Calibri"/>
                <a:sym typeface="Calibri"/>
              </a:rPr>
            </a:br>
            <a:r>
              <a:rPr lang="en-US" sz="1300">
                <a:solidFill>
                  <a:srgbClr val="434343"/>
                </a:solidFill>
                <a:latin typeface="Calibri"/>
                <a:ea typeface="Calibri"/>
                <a:cs typeface="Calibri"/>
                <a:sym typeface="Calibri"/>
              </a:rPr>
              <a:t>As you know,  your body is made up of many organs. Each organ has a particular and important job to do, and all of your organs need to work together for your body to be as healthy as possible. When certain parts work together for a similar purpose, they are called a </a:t>
            </a:r>
            <a:r>
              <a:rPr lang="en-US" sz="1300" b="1">
                <a:solidFill>
                  <a:srgbClr val="757AA8"/>
                </a:solidFill>
                <a:latin typeface="Calibri"/>
                <a:ea typeface="Calibri"/>
                <a:cs typeface="Calibri"/>
                <a:sym typeface="Calibri"/>
              </a:rPr>
              <a:t>system</a:t>
            </a:r>
            <a:r>
              <a:rPr lang="en-US" sz="1300">
                <a:solidFill>
                  <a:srgbClr val="434343"/>
                </a:solidFill>
                <a:latin typeface="Calibri"/>
                <a:ea typeface="Calibri"/>
                <a:cs typeface="Calibri"/>
                <a:sym typeface="Calibri"/>
              </a:rPr>
              <a:t>. Your body has many</a:t>
            </a:r>
            <a:r>
              <a:rPr lang="en-US" sz="1300">
                <a:solidFill>
                  <a:srgbClr val="757AA8"/>
                </a:solidFill>
                <a:latin typeface="Calibri"/>
                <a:ea typeface="Calibri"/>
                <a:cs typeface="Calibri"/>
                <a:sym typeface="Calibri"/>
              </a:rPr>
              <a:t> </a:t>
            </a:r>
            <a:r>
              <a:rPr lang="en-US" sz="1300" b="1">
                <a:solidFill>
                  <a:srgbClr val="757AA8"/>
                </a:solidFill>
                <a:latin typeface="Calibri"/>
                <a:ea typeface="Calibri"/>
                <a:cs typeface="Calibri"/>
                <a:sym typeface="Calibri"/>
              </a:rPr>
              <a:t>systems</a:t>
            </a:r>
            <a:r>
              <a:rPr lang="en-US" sz="1300">
                <a:solidFill>
                  <a:srgbClr val="757AA8"/>
                </a:solidFill>
                <a:latin typeface="Calibri"/>
                <a:ea typeface="Calibri"/>
                <a:cs typeface="Calibri"/>
                <a:sym typeface="Calibri"/>
              </a:rPr>
              <a:t>,</a:t>
            </a:r>
            <a:r>
              <a:rPr lang="en-US" sz="1300">
                <a:solidFill>
                  <a:srgbClr val="434343"/>
                </a:solidFill>
                <a:latin typeface="Calibri"/>
                <a:ea typeface="Calibri"/>
                <a:cs typeface="Calibri"/>
                <a:sym typeface="Calibri"/>
              </a:rPr>
              <a:t> all working together to make sure you function well. </a:t>
            </a:r>
            <a:br>
              <a:rPr lang="en-US" sz="1300">
                <a:solidFill>
                  <a:srgbClr val="434343"/>
                </a:solidFill>
                <a:latin typeface="Calibri"/>
                <a:ea typeface="Calibri"/>
                <a:cs typeface="Calibri"/>
                <a:sym typeface="Calibri"/>
              </a:rPr>
            </a:b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rgbClr val="434343"/>
              </a:solidFill>
              <a:latin typeface="Calibri"/>
              <a:ea typeface="Calibri"/>
              <a:cs typeface="Calibri"/>
              <a:sym typeface="Calibri"/>
            </a:endParaRPr>
          </a:p>
        </p:txBody>
      </p:sp>
      <p:sp>
        <p:nvSpPr>
          <p:cNvPr id="297" name="Google Shape;297;g2ee70f48f49_0_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2c5278783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7" name="Google Shape;317;g2c5278783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br>
              <a:rPr lang="en-US" sz="1300">
                <a:solidFill>
                  <a:srgbClr val="434343"/>
                </a:solidFill>
                <a:latin typeface="Calibri"/>
                <a:ea typeface="Calibri"/>
                <a:cs typeface="Calibri"/>
                <a:sym typeface="Calibri"/>
              </a:rPr>
            </a:br>
            <a:r>
              <a:rPr lang="en-US" sz="1300" b="1">
                <a:solidFill>
                  <a:srgbClr val="757AA8"/>
                </a:solidFill>
                <a:latin typeface="Calibri"/>
                <a:ea typeface="Calibri"/>
                <a:cs typeface="Calibri"/>
                <a:sym typeface="Calibri"/>
              </a:rPr>
              <a:t>Step 3 (10 minutes): </a:t>
            </a:r>
            <a:r>
              <a:rPr lang="en-US" sz="1300" i="1">
                <a:solidFill>
                  <a:srgbClr val="757AA8"/>
                </a:solidFill>
                <a:latin typeface="Calibri"/>
                <a:ea typeface="Calibri"/>
                <a:cs typeface="Calibri"/>
                <a:sym typeface="Calibri"/>
              </a:rPr>
              <a:t>Review 9 systems covered in grade 7 + Introduce 2 new systems</a:t>
            </a:r>
            <a:endParaRPr sz="1300">
              <a:solidFill>
                <a:srgbClr val="757AA8"/>
              </a:solidFill>
              <a:latin typeface="Calibri"/>
              <a:ea typeface="Calibri"/>
              <a:cs typeface="Calibri"/>
              <a:sym typeface="Calibri"/>
            </a:endParaRPr>
          </a:p>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We learned nine systems in class last year:</a:t>
            </a:r>
            <a:br>
              <a:rPr lang="en-US" sz="1300" i="1">
                <a:solidFill>
                  <a:srgbClr val="757AA8"/>
                </a:solidFill>
                <a:latin typeface="Calibri"/>
                <a:ea typeface="Calibri"/>
                <a:cs typeface="Calibri"/>
                <a:sym typeface="Calibri"/>
              </a:rPr>
            </a:br>
            <a:endParaRPr sz="1300" i="1">
              <a:solidFill>
                <a:srgbClr val="757AA8"/>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Helvetica Neue"/>
              <a:buChar char="●"/>
            </a:pPr>
            <a:r>
              <a:rPr lang="en-US" sz="1300" b="1">
                <a:solidFill>
                  <a:schemeClr val="dk1"/>
                </a:solidFill>
                <a:latin typeface="Calibri"/>
                <a:ea typeface="Calibri"/>
                <a:cs typeface="Calibri"/>
                <a:sym typeface="Calibri"/>
              </a:rPr>
              <a:t>The muscular and skeletal systems (also known as the musculoskeletal system): </a:t>
            </a:r>
            <a:r>
              <a:rPr lang="en-US" sz="1300">
                <a:solidFill>
                  <a:schemeClr val="dk1"/>
                </a:solidFill>
                <a:latin typeface="Calibri"/>
                <a:ea typeface="Calibri"/>
                <a:cs typeface="Calibri"/>
                <a:sym typeface="Calibri"/>
              </a:rPr>
              <a:t>Sometimes these two systems are listed as one because they are so interconnected. The muscles, bones, and joints are attached to each other by different tissues. Ligaments are found at your joints, and their job is to hold bones together. Tendons are found at the ends of muscles, and their job is to connect muscles to bones. </a:t>
            </a:r>
            <a:endParaRPr sz="1300">
              <a:solidFill>
                <a:schemeClr val="dk1"/>
              </a:solidFill>
              <a:latin typeface="Calibri"/>
              <a:ea typeface="Calibri"/>
              <a:cs typeface="Calibri"/>
              <a:sym typeface="Calibri"/>
            </a:endParaRPr>
          </a:p>
          <a:p>
            <a:pPr marL="45720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Open Sans"/>
              <a:buChar char="●"/>
            </a:pPr>
            <a:r>
              <a:rPr lang="en-US" sz="1300" b="1">
                <a:solidFill>
                  <a:schemeClr val="dk1"/>
                </a:solidFill>
                <a:latin typeface="Calibri"/>
                <a:ea typeface="Calibri"/>
                <a:cs typeface="Calibri"/>
                <a:sym typeface="Calibri"/>
              </a:rPr>
              <a:t>The nervous system: </a:t>
            </a:r>
            <a:r>
              <a:rPr lang="en-US" sz="1300">
                <a:solidFill>
                  <a:schemeClr val="dk1"/>
                </a:solidFill>
                <a:latin typeface="Calibri"/>
                <a:ea typeface="Calibri"/>
                <a:cs typeface="Calibri"/>
                <a:sym typeface="Calibri"/>
              </a:rPr>
              <a:t>The nervous system controls everything you do, including breathing, walking, thinking, and feeling. This system is made up of your brain, spinal cord, and all the nerves of your body. The brain is the control center and the spinal cord is the major highway to and from the brain. The nerves carry the messages to and from the body, so the brain can interpret them and take action.</a:t>
            </a:r>
            <a:endParaRPr sz="1300">
              <a:solidFill>
                <a:schemeClr val="dk1"/>
              </a:solidFill>
              <a:latin typeface="Calibri"/>
              <a:ea typeface="Calibri"/>
              <a:cs typeface="Calibri"/>
              <a:sym typeface="Calibri"/>
            </a:endParaRPr>
          </a:p>
          <a:p>
            <a:pPr marL="45720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Open Sans"/>
              <a:buChar char="●"/>
            </a:pPr>
            <a:r>
              <a:rPr lang="en-US" sz="1300" b="1">
                <a:solidFill>
                  <a:schemeClr val="dk1"/>
                </a:solidFill>
                <a:latin typeface="Calibri"/>
                <a:ea typeface="Calibri"/>
                <a:cs typeface="Calibri"/>
                <a:sym typeface="Calibri"/>
              </a:rPr>
              <a:t>The respiratory system: </a:t>
            </a:r>
            <a:r>
              <a:rPr lang="en-US" sz="1300">
                <a:solidFill>
                  <a:schemeClr val="dk1"/>
                </a:solidFill>
                <a:latin typeface="Calibri"/>
                <a:ea typeface="Calibri"/>
                <a:cs typeface="Calibri"/>
                <a:sym typeface="Calibri"/>
              </a:rPr>
              <a:t>The respiratory system consists of the airways, the lungs and the respiratory muscles that move air in and out of the body.</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Open Sans"/>
              <a:buChar char="●"/>
            </a:pPr>
            <a:r>
              <a:rPr lang="en-US" sz="1300" b="1">
                <a:solidFill>
                  <a:schemeClr val="dk1"/>
                </a:solidFill>
                <a:latin typeface="Calibri"/>
                <a:ea typeface="Calibri"/>
                <a:cs typeface="Calibri"/>
                <a:sym typeface="Calibri"/>
              </a:rPr>
              <a:t>The circulatory system: </a:t>
            </a:r>
            <a:r>
              <a:rPr lang="en-US" sz="1300">
                <a:solidFill>
                  <a:schemeClr val="dk1"/>
                </a:solidFill>
                <a:latin typeface="Calibri"/>
                <a:ea typeface="Calibri"/>
                <a:cs typeface="Calibri"/>
                <a:sym typeface="Calibri"/>
              </a:rPr>
              <a:t>The circulatory system is made up of blood vessels that carry blood, away from and towards the heart. Arteries carry blood away from the heart and veins carry blood back to the heart. The circulatory system carries oxygen, nutrients, and hormones to cells, and removes waste products, like carbon dioxide.</a:t>
            </a:r>
            <a:endParaRPr sz="1300">
              <a:solidFill>
                <a:schemeClr val="dk1"/>
              </a:solidFill>
              <a:latin typeface="Calibri"/>
              <a:ea typeface="Calibri"/>
              <a:cs typeface="Calibri"/>
              <a:sym typeface="Calibri"/>
            </a:endParaRPr>
          </a:p>
          <a:p>
            <a:pPr marL="45720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Open Sans"/>
              <a:buChar char="●"/>
            </a:pPr>
            <a:r>
              <a:rPr lang="en-US" sz="1300" b="1">
                <a:solidFill>
                  <a:schemeClr val="dk1"/>
                </a:solidFill>
                <a:latin typeface="Calibri"/>
                <a:ea typeface="Calibri"/>
                <a:cs typeface="Calibri"/>
                <a:sym typeface="Calibri"/>
              </a:rPr>
              <a:t>The digestive system: </a:t>
            </a:r>
            <a:r>
              <a:rPr lang="en-US" sz="1300">
                <a:solidFill>
                  <a:schemeClr val="dk1"/>
                </a:solidFill>
                <a:latin typeface="Calibri"/>
                <a:ea typeface="Calibri"/>
                <a:cs typeface="Calibri"/>
                <a:sym typeface="Calibri"/>
              </a:rPr>
              <a:t>Digestion (your body using food for energy and growth) takes place in a series of organs that together are called the alimentary canal, or digestive tract. The digestive system consists of a group of connected organs—the mouth, pharynx, esophagus, stomach, small and large intestines, and anus. Through these structures, food is processed via mechanical and chemical action into usable nutrients and expendable waste. Although the liver, gallbladder, and pancreas play a critical role in digestion, they are not part of the digestive tract itself.</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Open Sans"/>
              <a:buChar char="●"/>
            </a:pPr>
            <a:r>
              <a:rPr lang="en-US" sz="1300" b="1">
                <a:solidFill>
                  <a:schemeClr val="dk1"/>
                </a:solidFill>
                <a:latin typeface="Calibri"/>
                <a:ea typeface="Calibri"/>
                <a:cs typeface="Calibri"/>
                <a:sym typeface="Calibri"/>
              </a:rPr>
              <a:t>The urinary system: </a:t>
            </a:r>
            <a:r>
              <a:rPr lang="en-US" sz="1300">
                <a:solidFill>
                  <a:schemeClr val="dk1"/>
                </a:solidFill>
                <a:latin typeface="Calibri"/>
                <a:ea typeface="Calibri"/>
                <a:cs typeface="Calibri"/>
                <a:sym typeface="Calibri"/>
              </a:rPr>
              <a:t>The various activities of the body create waste by-products that must be expelled in order to maintain health. To excrete fluid wastes, the body has a specialized filtering and recycling system, involving the kidneys, ureter tubes, bladder and urethra. </a:t>
            </a:r>
            <a:r>
              <a:rPr lang="en-US" sz="1300">
                <a:solidFill>
                  <a:schemeClr val="dk1"/>
                </a:solidFill>
                <a:highlight>
                  <a:srgbClr val="FFFFFF"/>
                </a:highlight>
                <a:latin typeface="Calibri"/>
                <a:ea typeface="Calibri"/>
                <a:cs typeface="Calibri"/>
                <a:sym typeface="Calibri"/>
              </a:rPr>
              <a:t>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Open Sans"/>
              <a:buChar char="●"/>
            </a:pPr>
            <a:r>
              <a:rPr lang="en-US" sz="1300" b="1">
                <a:solidFill>
                  <a:schemeClr val="dk1"/>
                </a:solidFill>
                <a:latin typeface="Calibri"/>
                <a:ea typeface="Calibri"/>
                <a:cs typeface="Calibri"/>
                <a:sym typeface="Calibri"/>
              </a:rPr>
              <a:t>The endocrine system:  </a:t>
            </a:r>
            <a:r>
              <a:rPr lang="en-US" sz="1300">
                <a:solidFill>
                  <a:schemeClr val="dk1"/>
                </a:solidFill>
                <a:latin typeface="Calibri"/>
                <a:ea typeface="Calibri"/>
                <a:cs typeface="Calibri"/>
                <a:sym typeface="Calibri"/>
              </a:rPr>
              <a:t>controls and regulates body processes by means of chemical messengers called hormones. The system is composed of a group of ductless glands located throughout the body that produce hormones in response to the body’s needs. Once released, hormones may act on nearby structures, or they may travel in the blood to distant target organs.</a:t>
            </a:r>
            <a:endParaRPr sz="1300">
              <a:solidFill>
                <a:schemeClr val="dk1"/>
              </a:solidFill>
              <a:latin typeface="Calibri"/>
              <a:ea typeface="Calibri"/>
              <a:cs typeface="Calibri"/>
              <a:sym typeface="Calibri"/>
            </a:endParaRPr>
          </a:p>
          <a:p>
            <a:pPr marL="45720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Open Sans"/>
              <a:buChar char="●"/>
            </a:pPr>
            <a:r>
              <a:rPr lang="en-US" sz="1300" b="1">
                <a:solidFill>
                  <a:schemeClr val="dk1"/>
                </a:solidFill>
                <a:latin typeface="Calibri"/>
                <a:ea typeface="Calibri"/>
                <a:cs typeface="Calibri"/>
                <a:sym typeface="Calibri"/>
              </a:rPr>
              <a:t>The reproductive system </a:t>
            </a:r>
            <a:r>
              <a:rPr lang="en-US" sz="1300">
                <a:solidFill>
                  <a:schemeClr val="dk1"/>
                </a:solidFill>
                <a:latin typeface="Calibri"/>
                <a:ea typeface="Calibri"/>
                <a:cs typeface="Calibri"/>
                <a:sym typeface="Calibri"/>
              </a:rPr>
              <a:t>is</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key to our overall health, as healthy hormone levels have an impact on our whole body. It is also responsible for bringing about a new life. In women, it includes the ovaries, fallopian tubes, the uterus, vagina, and breasts. In men, the reproductive system includes the testes, scrotum, penis, and all the tubes through which sperm travels. </a:t>
            </a:r>
            <a:endParaRPr sz="1300">
              <a:solidFill>
                <a:schemeClr val="dk1"/>
              </a:solidFill>
              <a:latin typeface="Calibri"/>
              <a:ea typeface="Calibri"/>
              <a:cs typeface="Calibri"/>
              <a:sym typeface="Calibri"/>
            </a:endParaRPr>
          </a:p>
          <a:p>
            <a:pPr marL="45720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rgbClr val="757AA8"/>
              </a:solidFill>
              <a:latin typeface="Calibri"/>
              <a:ea typeface="Calibri"/>
              <a:cs typeface="Calibri"/>
              <a:sym typeface="Calibri"/>
            </a:endParaRPr>
          </a:p>
        </p:txBody>
      </p:sp>
      <p:sp>
        <p:nvSpPr>
          <p:cNvPr id="318" name="Google Shape;318;g2c5278783d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1c89278eb2f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3" name="Google Shape;333;g1c89278eb2f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There are two additional body systems to learn about, bringing us to a total of 11 systems:</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lymphatic system</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is a network of organs which works to balance body fluid and fight against infection. It is part of the immune system. It consists of lymph vessels which connect to all of the lymph nodes throughout the body.</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integumentary system</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is made up of the organs which form the outermost layer of our bodies. These organs are the skin, hair and nails. This system has many important functions which include providing protection to internal organs, sensing the world around us, regulating body temperature, preventing moisture loss, and synthesizing vitamin D. As you know by now, this system goes through some big changes during puberty. Increased oil production by glands in the skin during puberty due to hormonal changes is one of the more noticeable (and sometimes frustrating) things teenagers often face.</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334" name="Google Shape;334;g1c89278eb2f_0_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5</a:t>
            </a:fld>
            <a:endParaRPr sz="12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c8cefd9ec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1" name="Google Shape;351;g1c8cefd9ec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Now let’s look at all of the body systems and name them. </a:t>
            </a: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Hand out the </a:t>
            </a:r>
            <a:r>
              <a:rPr lang="en-US" sz="1300" b="1" i="1">
                <a:solidFill>
                  <a:srgbClr val="757AA8"/>
                </a:solidFill>
                <a:latin typeface="Calibri"/>
                <a:ea typeface="Calibri"/>
                <a:cs typeface="Calibri"/>
                <a:sym typeface="Calibri"/>
              </a:rPr>
              <a:t>Body Systems Worksheet</a:t>
            </a:r>
            <a:r>
              <a:rPr lang="en-US" sz="1300" i="1">
                <a:solidFill>
                  <a:schemeClr val="dk1"/>
                </a:solidFill>
                <a:latin typeface="Calibri"/>
                <a:ea typeface="Calibri"/>
                <a:cs typeface="Calibri"/>
                <a:sym typeface="Calibri"/>
              </a:rPr>
              <a:t> for students. </a:t>
            </a: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Give students a few minutes to fill in the blanks and name as many systems as they can. Then, go over the </a:t>
            </a:r>
            <a:r>
              <a:rPr lang="en-US" sz="1300" b="1" i="1">
                <a:solidFill>
                  <a:schemeClr val="dk1"/>
                </a:solidFill>
                <a:latin typeface="Calibri"/>
                <a:ea typeface="Calibri"/>
                <a:cs typeface="Calibri"/>
                <a:sym typeface="Calibri"/>
              </a:rPr>
              <a:t>answers</a:t>
            </a:r>
            <a:r>
              <a:rPr lang="en-US" sz="1300" i="1">
                <a:solidFill>
                  <a:schemeClr val="dk1"/>
                </a:solidFill>
                <a:latin typeface="Calibri"/>
                <a:ea typeface="Calibri"/>
                <a:cs typeface="Calibri"/>
                <a:sym typeface="Calibri"/>
              </a:rPr>
              <a:t> together as a class using the next slide. </a:t>
            </a:r>
            <a:br>
              <a:rPr lang="en-US" sz="1300" i="1">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endParaRPr sz="1200" b="0" i="0" u="none" strike="noStrike" cap="none">
              <a:solidFill>
                <a:schemeClr val="dk1"/>
              </a:solidFill>
              <a:latin typeface="Arial"/>
              <a:ea typeface="Arial"/>
              <a:cs typeface="Arial"/>
              <a:sym typeface="Arial"/>
            </a:endParaRPr>
          </a:p>
        </p:txBody>
      </p:sp>
      <p:sp>
        <p:nvSpPr>
          <p:cNvPr id="352" name="Google Shape;352;g1c8cefd9ec8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6</a:t>
            </a:fld>
            <a:endParaRPr sz="12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1e62997f92b_0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79" name="Google Shape;379;g1e62997f92b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body is made up of many systems. Every system of the body must function properly for the body to be healthy.</a:t>
            </a:r>
            <a:endParaRPr sz="1500">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br>
              <a:rPr lang="en-US" sz="1300" b="1">
                <a:solidFill>
                  <a:srgbClr val="636796"/>
                </a:solidFill>
                <a:latin typeface="Calibri"/>
                <a:ea typeface="Calibri"/>
                <a:cs typeface="Calibri"/>
                <a:sym typeface="Calibri"/>
              </a:rPr>
            </a:b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Arial"/>
              <a:buNone/>
            </a:pPr>
            <a:endParaRPr sz="1200" b="1">
              <a:solidFill>
                <a:schemeClr val="dk1"/>
              </a:solidFill>
            </a:endParaRPr>
          </a:p>
        </p:txBody>
      </p:sp>
      <p:sp>
        <p:nvSpPr>
          <p:cNvPr id="380" name="Google Shape;380;g1e62997f92b_0_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7</a:t>
            </a:fld>
            <a:endParaRPr sz="12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1c8cefd9ec8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8" name="Google Shape;418;g1c8cefd9ec8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636796"/>
                </a:solidFill>
                <a:latin typeface="Calibri"/>
                <a:ea typeface="Calibri"/>
                <a:cs typeface="Calibri"/>
                <a:sym typeface="Calibri"/>
              </a:rPr>
              <a:t>Step 4 (5 minutes)</a:t>
            </a:r>
            <a:r>
              <a:rPr lang="en-US" sz="1300">
                <a:solidFill>
                  <a:srgbClr val="636796"/>
                </a:solidFill>
                <a:latin typeface="Calibri"/>
                <a:ea typeface="Calibri"/>
                <a:cs typeface="Calibri"/>
                <a:sym typeface="Calibri"/>
              </a:rPr>
              <a:t>:</a:t>
            </a:r>
            <a:r>
              <a:rPr lang="en-US" sz="1300" i="1">
                <a:solidFill>
                  <a:srgbClr val="636796"/>
                </a:solidFill>
                <a:latin typeface="Calibri"/>
                <a:ea typeface="Calibri"/>
                <a:cs typeface="Calibri"/>
                <a:sym typeface="Calibri"/>
              </a:rPr>
              <a:t> “</a:t>
            </a:r>
            <a:r>
              <a:rPr lang="en-US" sz="1300" b="1">
                <a:solidFill>
                  <a:srgbClr val="757AA8"/>
                </a:solidFill>
                <a:latin typeface="Calibri"/>
                <a:ea typeface="Calibri"/>
                <a:cs typeface="Calibri"/>
                <a:sym typeface="Calibri"/>
              </a:rPr>
              <a:t>Who Am I?” Activity</a:t>
            </a:r>
            <a:br>
              <a:rPr lang="en-US" sz="1300" b="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Cut out the cards on the dotted line on the</a:t>
            </a:r>
            <a:r>
              <a:rPr lang="en-US" sz="1300" b="1" i="1">
                <a:solidFill>
                  <a:schemeClr val="dk1"/>
                </a:solidFill>
                <a:latin typeface="Calibri"/>
                <a:ea typeface="Calibri"/>
                <a:cs typeface="Calibri"/>
                <a:sym typeface="Calibri"/>
              </a:rPr>
              <a:t> “Who Am I”? Worksheet</a:t>
            </a:r>
            <a:endParaRPr sz="1300" b="1"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i="1">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Calibri"/>
              <a:buChar char="●"/>
            </a:pPr>
            <a:r>
              <a:rPr lang="en-US" sz="1300" i="1">
                <a:solidFill>
                  <a:schemeClr val="dk1"/>
                </a:solidFill>
                <a:latin typeface="Calibri"/>
                <a:ea typeface="Calibri"/>
                <a:cs typeface="Calibri"/>
                <a:sym typeface="Calibri"/>
              </a:rPr>
              <a:t>Ask for student volunteers for the activity  </a:t>
            </a:r>
            <a:endParaRPr sz="1300" i="1">
              <a:solidFill>
                <a:srgbClr val="757AA8"/>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Calibri"/>
              <a:buChar char="●"/>
            </a:pPr>
            <a:r>
              <a:rPr lang="en-US" sz="1300" i="1">
                <a:solidFill>
                  <a:schemeClr val="dk1"/>
                </a:solidFill>
                <a:latin typeface="Calibri"/>
                <a:ea typeface="Calibri"/>
                <a:cs typeface="Calibri"/>
                <a:sym typeface="Calibri"/>
              </a:rPr>
              <a:t>Provide each volunteer with one card containing a riddle</a:t>
            </a:r>
            <a:endParaRPr sz="1300" i="1">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Calibri"/>
              <a:buChar char="●"/>
            </a:pPr>
            <a:r>
              <a:rPr lang="en-US" sz="1300" i="1">
                <a:solidFill>
                  <a:schemeClr val="dk1"/>
                </a:solidFill>
                <a:latin typeface="Calibri"/>
                <a:ea typeface="Calibri"/>
                <a:cs typeface="Calibri"/>
                <a:sym typeface="Calibri"/>
              </a:rPr>
              <a:t>Have the volunteer read their card aloud to the class and ask the class to guess the system.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Answers are at the bottom of the worksheet page.</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i="1">
              <a:solidFill>
                <a:schemeClr val="dk1"/>
              </a:solidFill>
              <a:latin typeface="Calibri"/>
              <a:ea typeface="Calibri"/>
              <a:cs typeface="Calibri"/>
              <a:sym typeface="Calibri"/>
            </a:endParaRPr>
          </a:p>
        </p:txBody>
      </p:sp>
      <p:sp>
        <p:nvSpPr>
          <p:cNvPr id="419" name="Google Shape;419;g1c8cefd9ec8_0_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8</a:t>
            </a:fld>
            <a:endParaRPr sz="1200">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1f8d9b2a92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5 (5 minutes)</a:t>
            </a:r>
            <a:r>
              <a:rPr lang="en-US" sz="1300">
                <a:solidFill>
                  <a:srgbClr val="757AA8"/>
                </a:solidFill>
                <a:latin typeface="Calibri"/>
                <a:ea typeface="Calibri"/>
                <a:cs typeface="Calibri"/>
                <a:sym typeface="Calibri"/>
              </a:rPr>
              <a:t>:</a:t>
            </a:r>
            <a:r>
              <a:rPr lang="en-US" sz="1300" i="1">
                <a:solidFill>
                  <a:srgbClr val="757AA8"/>
                </a:solidFill>
                <a:latin typeface="Calibri"/>
                <a:ea typeface="Calibri"/>
                <a:cs typeface="Calibri"/>
                <a:sym typeface="Calibri"/>
              </a:rPr>
              <a:t> </a:t>
            </a:r>
            <a:r>
              <a:rPr lang="en-US" sz="1300" b="1" i="1">
                <a:solidFill>
                  <a:srgbClr val="757AA8"/>
                </a:solidFill>
                <a:latin typeface="Calibri"/>
                <a:ea typeface="Calibri"/>
                <a:cs typeface="Calibri"/>
                <a:sym typeface="Calibri"/>
              </a:rPr>
              <a:t>Introduce the concept of homeostasis.</a:t>
            </a:r>
            <a:endParaRPr sz="1300" b="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When all of the body systems are functioning well, we feel really good and healthy! The maintenance of an organism’s internal environment </a:t>
            </a:r>
            <a:r>
              <a:rPr lang="en-US" sz="1300" i="1">
                <a:solidFill>
                  <a:schemeClr val="dk1"/>
                </a:solidFill>
                <a:latin typeface="Calibri"/>
                <a:ea typeface="Calibri"/>
                <a:cs typeface="Calibri"/>
                <a:sym typeface="Calibri"/>
              </a:rPr>
              <a:t>(i.e. our body)</a:t>
            </a:r>
            <a:r>
              <a:rPr lang="en-US" sz="1300">
                <a:solidFill>
                  <a:schemeClr val="dk1"/>
                </a:solidFill>
                <a:latin typeface="Calibri"/>
                <a:ea typeface="Calibri"/>
                <a:cs typeface="Calibri"/>
                <a:sym typeface="Calibri"/>
              </a:rPr>
              <a:t> is called homeostasis. When all systems are working together, despite changes in our external world, this is called </a:t>
            </a:r>
            <a:r>
              <a:rPr lang="en-US" sz="1300" b="1">
                <a:solidFill>
                  <a:srgbClr val="757AA8"/>
                </a:solidFill>
                <a:latin typeface="Calibri"/>
                <a:ea typeface="Calibri"/>
                <a:cs typeface="Calibri"/>
                <a:sym typeface="Calibri"/>
              </a:rPr>
              <a:t>homeostasis.</a:t>
            </a:r>
            <a:r>
              <a:rPr lang="en-US" sz="1300" b="1">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(Homeo comes from the Greek for “similar” and stasis means “stable.”)</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450" name="Google Shape;450;g1f8d9b2a927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2ee70f48f49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Let’s say we go outside after school on a really hot day for a sports practice; eventually we will start to sweat. </a:t>
            </a:r>
            <a:r>
              <a:rPr lang="en-US" sz="1300" i="1">
                <a:solidFill>
                  <a:schemeClr val="dk1"/>
                </a:solidFill>
                <a:latin typeface="Calibri"/>
                <a:ea typeface="Calibri"/>
                <a:cs typeface="Calibri"/>
                <a:sym typeface="Calibri"/>
              </a:rPr>
              <a:t>Sweating is controlled by which system? </a:t>
            </a:r>
            <a:r>
              <a:rPr lang="en-US" sz="1300">
                <a:solidFill>
                  <a:schemeClr val="dk1"/>
                </a:solidFill>
                <a:latin typeface="Calibri"/>
                <a:ea typeface="Calibri"/>
                <a:cs typeface="Calibri"/>
                <a:sym typeface="Calibri"/>
              </a:rPr>
              <a:t>Our</a:t>
            </a:r>
            <a:r>
              <a:rPr lang="en-US" sz="1300" i="1">
                <a:solidFill>
                  <a:schemeClr val="dk1"/>
                </a:solidFill>
                <a:latin typeface="Calibri"/>
                <a:ea typeface="Calibri"/>
                <a:cs typeface="Calibri"/>
                <a:sym typeface="Calibri"/>
              </a:rPr>
              <a:t> integumentary system! </a:t>
            </a:r>
            <a:r>
              <a:rPr lang="en-US" sz="1300">
                <a:solidFill>
                  <a:schemeClr val="dk1"/>
                </a:solidFill>
                <a:latin typeface="Calibri"/>
                <a:ea typeface="Calibri"/>
                <a:cs typeface="Calibri"/>
                <a:sym typeface="Calibri"/>
              </a:rPr>
              <a:t> The fact that we start to sweat is a healthy sign!</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 </a:t>
            </a: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Sweating is an important function of the integumentary system as if we didn’t sweat, our body would overheat, causing other systems to start to malfunction. When the body gets too warm, sweat glands (located all over the body, but in particular the forehead, armpits and groin area) produce sweat. Sweat is mostly water and salt. When the sweat evaporates from the skin’s surface, the body is cooled as body heat is dissipated. </a:t>
            </a:r>
            <a:br>
              <a:rPr lang="en-US" sz="1300">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p:txBody>
      </p:sp>
      <p:sp>
        <p:nvSpPr>
          <p:cNvPr id="457" name="Google Shape;457;g2ee70f48f49_0_1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f8d9b2a927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However, maybe you have noticed that when you’re hot, you get a bit red in the face. </a:t>
            </a:r>
            <a:r>
              <a:rPr lang="en-US" sz="1300" i="1">
                <a:solidFill>
                  <a:schemeClr val="dk1"/>
                </a:solidFill>
                <a:latin typeface="Calibri"/>
                <a:ea typeface="Calibri"/>
                <a:cs typeface="Calibri"/>
                <a:sym typeface="Calibri"/>
              </a:rPr>
              <a:t>Why?</a:t>
            </a:r>
            <a:r>
              <a:rPr lang="en-US" sz="1300">
                <a:solidFill>
                  <a:schemeClr val="dk1"/>
                </a:solidFill>
                <a:latin typeface="Calibri"/>
                <a:ea typeface="Calibri"/>
                <a:cs typeface="Calibri"/>
                <a:sym typeface="Calibri"/>
              </a:rPr>
              <a:t> It’s an amazing reason, actually. When our body temperature increases, our blood vessels expand towards the skin's surface to release excess heat. This is why someone looks “flushed”. It’s a way that the integumentary and the circulatory system work together to bring our body temperature back to a normal range to achieve… </a:t>
            </a:r>
            <a:r>
              <a:rPr lang="en-US" sz="1300" i="1">
                <a:solidFill>
                  <a:schemeClr val="dk1"/>
                </a:solidFill>
                <a:latin typeface="Calibri"/>
                <a:ea typeface="Calibri"/>
                <a:cs typeface="Calibri"/>
                <a:sym typeface="Calibri"/>
              </a:rPr>
              <a:t>homeostasis</a:t>
            </a:r>
            <a:r>
              <a:rPr lang="en-US" sz="1300">
                <a:solidFill>
                  <a:schemeClr val="dk1"/>
                </a:solidFill>
                <a:latin typeface="Calibri"/>
                <a:ea typeface="Calibri"/>
                <a:cs typeface="Calibri"/>
                <a:sym typeface="Calibri"/>
              </a:rPr>
              <a:t>!</a:t>
            </a:r>
            <a:br>
              <a:rPr lang="en-US" sz="1300">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The reaction of our integumentary system to produce sweat, is a way of coo</a:t>
            </a:r>
            <a:r>
              <a:rPr lang="en-US" sz="1300">
                <a:solidFill>
                  <a:schemeClr val="dk1"/>
                </a:solidFill>
                <a:latin typeface="Calibri"/>
                <a:ea typeface="Calibri"/>
                <a:cs typeface="Calibri"/>
                <a:sym typeface="Calibri"/>
              </a:rPr>
              <a:t>ling off the body in order to maintain its ideal temperature. This internal balance that our body maintains (thanks to our 11 body systems), is </a:t>
            </a:r>
            <a:r>
              <a:rPr lang="en-US" sz="1300" b="1">
                <a:solidFill>
                  <a:schemeClr val="dk1"/>
                </a:solidFill>
                <a:latin typeface="Calibri"/>
                <a:ea typeface="Calibri"/>
                <a:cs typeface="Calibri"/>
                <a:sym typeface="Calibri"/>
              </a:rPr>
              <a:t>homeostasis</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472" name="Google Shape;472;g1f8d9b2a927_0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2c772dc71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6 (5 minutes): </a:t>
            </a:r>
            <a:r>
              <a:rPr lang="en-US" sz="1300" b="1" i="1">
                <a:solidFill>
                  <a:srgbClr val="757AA8"/>
                </a:solidFill>
                <a:latin typeface="Calibri"/>
                <a:ea typeface="Calibri"/>
                <a:cs typeface="Calibri"/>
                <a:sym typeface="Calibri"/>
              </a:rPr>
              <a:t>Connect homeostasis and the hormonal axis.</a:t>
            </a:r>
            <a:r>
              <a:rPr lang="en-US" sz="1300" i="1">
                <a:solidFill>
                  <a:srgbClr val="757AA8"/>
                </a:solidFill>
                <a:latin typeface="Calibri"/>
                <a:ea typeface="Calibri"/>
                <a:cs typeface="Calibri"/>
                <a:sym typeface="Calibri"/>
              </a:rPr>
              <a:t> </a:t>
            </a:r>
            <a:br>
              <a:rPr lang="en-US" sz="1300" b="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It’s important to remember that our reproductive system is an integral part of our overall health, too. The reproductive system is not just for some far-off day in the future when we want to reproduce. It’s an important system of our body that affects every other body system, today and now. So, just as the example of sweating is a necessary function of the integumentary system, the process of the ovulatory cycle every month in a woman’s body is an indicator of the health and balance of hormones in the reproductive system.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Our endocrine system (which controls our hormones) affects our nervous system. And our nervous system controls almost all of the body’s processes! So, if all of these messages between the brain and reproductive system are not being sent or properly received, it will affect our mental and physical health, as well as our growth and development!</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 special link between the brain and the reproductive system is called the </a:t>
            </a:r>
            <a:r>
              <a:rPr lang="en-US" sz="1300" b="1">
                <a:solidFill>
                  <a:srgbClr val="757AA8"/>
                </a:solidFill>
                <a:latin typeface="Calibri"/>
                <a:ea typeface="Calibri"/>
                <a:cs typeface="Calibri"/>
                <a:sym typeface="Calibri"/>
              </a:rPr>
              <a:t>hormonal axis.</a:t>
            </a:r>
            <a:br>
              <a:rPr lang="en-US" sz="1300" b="1">
                <a:solidFill>
                  <a:srgbClr val="757AA8"/>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488" name="Google Shape;488;g2c772dc711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1f8c4679e46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hormonal axis is a way of describing this invisible arc (as shown on the slide) linking the brain and the ovaries in particular communication throughout a woman’s life, from puberty and beyond.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Write the following vocabulary definition on the board:</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b="1">
                <a:solidFill>
                  <a:srgbClr val="757AA8"/>
                </a:solidFill>
                <a:latin typeface="Calibri"/>
                <a:ea typeface="Calibri"/>
                <a:cs typeface="Calibri"/>
                <a:sym typeface="Calibri"/>
              </a:rPr>
              <a:t>Hormonal Axis:</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The system of communication between a woman’s brain and ovaries; it regulates female hormones that affect the reproductive system and overall health.</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a:solidFill>
                <a:srgbClr val="757AA8"/>
              </a:solidFill>
              <a:latin typeface="Calibri"/>
              <a:ea typeface="Calibri"/>
              <a:cs typeface="Calibri"/>
              <a:sym typeface="Calibri"/>
            </a:endParaRPr>
          </a:p>
        </p:txBody>
      </p:sp>
      <p:sp>
        <p:nvSpPr>
          <p:cNvPr id="503" name="Google Shape;503;g1f8c4679e46_0_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1c8cefd9ec8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636796"/>
                </a:solidFill>
                <a:latin typeface="Calibri"/>
                <a:ea typeface="Calibri"/>
                <a:cs typeface="Calibri"/>
                <a:sym typeface="Calibri"/>
              </a:rPr>
              <a:t>CONCLUSION</a:t>
            </a:r>
            <a:br>
              <a:rPr lang="en-US" sz="1300" b="1">
                <a:solidFill>
                  <a:srgbClr val="636796"/>
                </a:solidFill>
                <a:latin typeface="Calibri"/>
                <a:ea typeface="Calibri"/>
                <a:cs typeface="Calibri"/>
                <a:sym typeface="Calibri"/>
              </a:rPr>
            </a:br>
            <a:r>
              <a:rPr lang="en-US" sz="1300">
                <a:solidFill>
                  <a:schemeClr val="dk1"/>
                </a:solidFill>
                <a:latin typeface="Calibri"/>
                <a:ea typeface="Calibri"/>
                <a:cs typeface="Calibri"/>
                <a:sym typeface="Calibri"/>
              </a:rPr>
              <a:t>Every human person has the eleven body systems we’ve discussed in this class. The health of every individual depends on all of these systems properly working together in the state called </a:t>
            </a:r>
            <a:r>
              <a:rPr lang="en-US" sz="1300" b="1">
                <a:solidFill>
                  <a:srgbClr val="757AA8"/>
                </a:solidFill>
                <a:latin typeface="Calibri"/>
                <a:ea typeface="Calibri"/>
                <a:cs typeface="Calibri"/>
                <a:sym typeface="Calibri"/>
              </a:rPr>
              <a:t>homeostasis</a:t>
            </a:r>
            <a:r>
              <a:rPr lang="en-US" sz="1300">
                <a:solidFill>
                  <a:srgbClr val="757AA8"/>
                </a:solidFill>
                <a:latin typeface="Calibri"/>
                <a:ea typeface="Calibri"/>
                <a:cs typeface="Calibri"/>
                <a:sym typeface="Calibri"/>
              </a:rPr>
              <a:t>.</a:t>
            </a:r>
            <a:r>
              <a:rPr lang="en-US" sz="1300">
                <a:solidFill>
                  <a:schemeClr val="dk1"/>
                </a:solidFill>
                <a:latin typeface="Calibri"/>
                <a:ea typeface="Calibri"/>
                <a:cs typeface="Calibri"/>
                <a:sym typeface="Calibri"/>
              </a:rPr>
              <a:t> This is why a healthy reproductive system is an important indicator of the health for the rest of the body’s systems (as one system impacts all of the others). The way that the brain and the reproductive system are linked is called the </a:t>
            </a:r>
            <a:r>
              <a:rPr lang="en-US" sz="1300" b="1">
                <a:solidFill>
                  <a:srgbClr val="757AA8"/>
                </a:solidFill>
                <a:latin typeface="Calibri"/>
                <a:ea typeface="Calibri"/>
                <a:cs typeface="Calibri"/>
                <a:sym typeface="Calibri"/>
              </a:rPr>
              <a:t>hormonal axis</a:t>
            </a:r>
            <a:r>
              <a:rPr lang="en-US" sz="1300">
                <a:solidFill>
                  <a:srgbClr val="757AA8"/>
                </a:solidFill>
                <a:latin typeface="Calibri"/>
                <a:ea typeface="Calibri"/>
                <a:cs typeface="Calibri"/>
                <a:sym typeface="Calibri"/>
              </a:rPr>
              <a:t>.</a:t>
            </a:r>
            <a:r>
              <a:rPr lang="en-US" sz="1300">
                <a:solidFill>
                  <a:schemeClr val="dk1"/>
                </a:solidFill>
                <a:latin typeface="Calibri"/>
                <a:ea typeface="Calibri"/>
                <a:cs typeface="Calibri"/>
                <a:sym typeface="Calibri"/>
              </a:rPr>
              <a:t> When the hormonal axis works properly, all of its components are able to do their jobs and help adolescents grow to full </a:t>
            </a:r>
            <a:r>
              <a:rPr lang="en-US" sz="1300" b="1">
                <a:solidFill>
                  <a:srgbClr val="757AA8"/>
                </a:solidFill>
                <a:latin typeface="Calibri"/>
                <a:ea typeface="Calibri"/>
                <a:cs typeface="Calibri"/>
                <a:sym typeface="Calibri"/>
              </a:rPr>
              <a:t>maturity</a:t>
            </a:r>
            <a:r>
              <a:rPr lang="en-US" sz="1300">
                <a:solidFill>
                  <a:schemeClr val="dk1"/>
                </a:solidFill>
                <a:latin typeface="Calibri"/>
                <a:ea typeface="Calibri"/>
                <a:cs typeface="Calibri"/>
                <a:sym typeface="Calibri"/>
              </a:rPr>
              <a:t>. In the next lesson, we will review female reproductive system anatomy and male reproductive anatomy.</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a:solidFill>
                <a:srgbClr val="636796"/>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300">
              <a:solidFill>
                <a:schemeClr val="dk1"/>
              </a:solidFill>
              <a:latin typeface="Calibri"/>
              <a:ea typeface="Calibri"/>
              <a:cs typeface="Calibri"/>
              <a:sym typeface="Calibri"/>
            </a:endParaRPr>
          </a:p>
        </p:txBody>
      </p:sp>
      <p:sp>
        <p:nvSpPr>
          <p:cNvPr id="515" name="Google Shape;515;g1c8cefd9ec8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1d6dcc1df7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2" name="Google Shape;522;g1d6dcc1df71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3"/>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subTitle" idx="1"/>
          </p:nvPr>
        </p:nvSpPr>
        <p:spPr>
          <a:xfrm>
            <a:off x="1371600" y="3886200"/>
            <a:ext cx="6400799"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1" name="Google Shape;41;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rotWithShape="1">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6" name="Google Shape;46;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Google Shape;48;p7"/>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rotWithShape="1">
          <a:blip r:embed="rId2">
            <a:alphaModFix/>
          </a:blip>
          <a:stretch>
            <a:fillRect/>
          </a:stretch>
        </a:blipFill>
        <a:effectLst/>
      </p:bgPr>
    </p:bg>
    <p:spTree>
      <p:nvGrpSpPr>
        <p:cNvPr id="1" name="Shape 49"/>
        <p:cNvGrpSpPr/>
        <p:nvPr/>
      </p:nvGrpSpPr>
      <p:grpSpPr>
        <a:xfrm>
          <a:off x="0" y="0"/>
          <a:ext cx="0" cy="0"/>
          <a:chOff x="0" y="0"/>
          <a:chExt cx="0" cy="0"/>
        </a:xfrm>
      </p:grpSpPr>
      <p:sp>
        <p:nvSpPr>
          <p:cNvPr id="50" name="Google Shape;50;p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1" name="Google Shape;51;p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2" name="Google Shape;52;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 name="Google Shape;54;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7" name="Google Shape;57;p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rotWithShape="1">
          <a:blip r:embed="rId2">
            <a:alphaModFix/>
          </a:blip>
          <a:stretch>
            <a:fillRect/>
          </a:stretch>
        </a:blipFill>
        <a:effectLst/>
      </p:bgPr>
    </p:bg>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3" name="Google Shape;63;p10"/>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 name="Google Shape;65;p10"/>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6" name="Google Shape;66;p10"/>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rotWithShape="1">
          <a:blip r:embed="rId2">
            <a:alphaModFix/>
          </a:blip>
          <a:stretch>
            <a:fillRect/>
          </a:stretch>
        </a:blipFill>
        <a:effectLst/>
      </p:bgPr>
    </p:bg>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9" name="Google Shape;69;p11"/>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Google Shape;71;p11"/>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rotWithShape="1">
          <a:blip r:embed="rId2">
            <a:alphaModFix/>
          </a:blip>
          <a:stretch>
            <a:fillRect/>
          </a:stretch>
        </a:blipFill>
        <a:effectLst/>
      </p:bgPr>
    </p:bg>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74" name="Google Shape;74;p12"/>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75" name="Google Shape;75;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Google Shape;77;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80" name="Google Shape;80;p13"/>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87" name="Google Shape;87;p14"/>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8" name="Google Shape;88;p14"/>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3" name="Google Shape;93;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4"/>
        <p:cNvGrpSpPr/>
        <p:nvPr/>
      </p:nvGrpSpPr>
      <p:grpSpPr>
        <a:xfrm>
          <a:off x="0" y="0"/>
          <a:ext cx="0" cy="0"/>
          <a:chOff x="0" y="0"/>
          <a:chExt cx="0" cy="0"/>
        </a:xfrm>
      </p:grpSpPr>
      <p:sp>
        <p:nvSpPr>
          <p:cNvPr id="95" name="Google Shape;95;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7" name="Google Shape;97;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00" name="Google Shape;100;p16"/>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1" name="Google Shape;101;p16"/>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02" name="Google Shape;102;p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3" name="Google Shape;103;p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4" name="Google Shape;104;p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blipFill rotWithShape="1">
          <a:blip r:embed="rId2">
            <a:alphaModFix/>
          </a:blip>
          <a:stretch>
            <a:fillRect/>
          </a:stretch>
        </a:blipFill>
        <a:effectLst/>
      </p:bgPr>
    </p:bg>
    <p:spTree>
      <p:nvGrpSpPr>
        <p:cNvPr id="1" name="Shape 105"/>
        <p:cNvGrpSpPr/>
        <p:nvPr/>
      </p:nvGrpSpPr>
      <p:grpSpPr>
        <a:xfrm>
          <a:off x="0" y="0"/>
          <a:ext cx="0" cy="0"/>
          <a:chOff x="0" y="0"/>
          <a:chExt cx="0" cy="0"/>
        </a:xfrm>
      </p:grpSpPr>
      <p:sp>
        <p:nvSpPr>
          <p:cNvPr id="106" name="Google Shape;106;p17"/>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07" name="Google Shape;107;p17"/>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8" name="Google Shape;108;p17"/>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09" name="Google Shape;109;p1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0" name="Google Shape;110;p1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1" name="Google Shape;111;p1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2"/>
        <p:cNvGrpSpPr/>
        <p:nvPr/>
      </p:nvGrpSpPr>
      <p:grpSpPr>
        <a:xfrm>
          <a:off x="0" y="0"/>
          <a:ext cx="0" cy="0"/>
          <a:chOff x="0" y="0"/>
          <a:chExt cx="0" cy="0"/>
        </a:xfrm>
      </p:grpSpPr>
      <p:sp>
        <p:nvSpPr>
          <p:cNvPr id="113" name="Google Shape;113;p1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14" name="Google Shape;114;p18"/>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5" name="Google Shape;115;p1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6" name="Google Shape;116;p1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7" name="Google Shape;117;p1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20"/>
        <p:cNvGrpSpPr/>
        <p:nvPr/>
      </p:nvGrpSpPr>
      <p:grpSpPr>
        <a:xfrm>
          <a:off x="0" y="0"/>
          <a:ext cx="0" cy="0"/>
          <a:chOff x="0" y="0"/>
          <a:chExt cx="0" cy="0"/>
        </a:xfrm>
      </p:grpSpPr>
      <p:cxnSp>
        <p:nvCxnSpPr>
          <p:cNvPr id="121" name="Google Shape;121;p20"/>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122" name="Google Shape;122;p20"/>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3" name="Google Shape;123;p2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24"/>
        <p:cNvGrpSpPr/>
        <p:nvPr/>
      </p:nvGrpSpPr>
      <p:grpSpPr>
        <a:xfrm>
          <a:off x="0" y="0"/>
          <a:ext cx="0" cy="0"/>
          <a:chOff x="0" y="0"/>
          <a:chExt cx="0" cy="0"/>
        </a:xfrm>
      </p:grpSpPr>
      <p:cxnSp>
        <p:nvCxnSpPr>
          <p:cNvPr id="125" name="Google Shape;125;p21"/>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126" name="Google Shape;126;p2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27" name="Google Shape;127;p21"/>
          <p:cNvSpPr txBox="1">
            <a:spLocks noGrp="1"/>
          </p:cNvSpPr>
          <p:nvPr>
            <p:ph type="body" idx="1"/>
          </p:nvPr>
        </p:nvSpPr>
        <p:spPr>
          <a:xfrm>
            <a:off x="349250" y="1150697"/>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28"/>
        <p:cNvGrpSpPr/>
        <p:nvPr/>
      </p:nvGrpSpPr>
      <p:grpSpPr>
        <a:xfrm>
          <a:off x="0" y="0"/>
          <a:ext cx="0" cy="0"/>
          <a:chOff x="0" y="0"/>
          <a:chExt cx="0" cy="0"/>
        </a:xfrm>
      </p:grpSpPr>
      <p:sp>
        <p:nvSpPr>
          <p:cNvPr id="129" name="Google Shape;129;p22"/>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0" name="Google Shape;130;p2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31"/>
        <p:cNvGrpSpPr/>
        <p:nvPr/>
      </p:nvGrpSpPr>
      <p:grpSpPr>
        <a:xfrm>
          <a:off x="0" y="0"/>
          <a:ext cx="0" cy="0"/>
          <a:chOff x="0" y="0"/>
          <a:chExt cx="0" cy="0"/>
        </a:xfrm>
      </p:grpSpPr>
      <p:pic>
        <p:nvPicPr>
          <p:cNvPr id="132" name="Google Shape;132;p23"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33" name="Google Shape;133;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34" name="Google Shape;134;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35" name="Google Shape;135;p2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6" name="Google Shape;136;p2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7" name="Google Shape;137;p2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38"/>
        <p:cNvGrpSpPr/>
        <p:nvPr/>
      </p:nvGrpSpPr>
      <p:grpSpPr>
        <a:xfrm>
          <a:off x="0" y="0"/>
          <a:ext cx="0" cy="0"/>
          <a:chOff x="0" y="0"/>
          <a:chExt cx="0" cy="0"/>
        </a:xfrm>
      </p:grpSpPr>
      <p:sp>
        <p:nvSpPr>
          <p:cNvPr id="139" name="Google Shape;139;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41" name="Google Shape;141;p2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2" name="Google Shape;142;p2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3" name="Google Shape;143;p2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88888"/>
                </a:solidFill>
                <a:latin typeface="Arial"/>
                <a:ea typeface="Arial"/>
                <a:cs typeface="Arial"/>
                <a:sym typeface="Arial"/>
              </a:defRPr>
            </a:lvl1pPr>
            <a:lvl2pPr marL="0" marR="0" lvl="1" indent="0" algn="r" rtl="0">
              <a:spcBef>
                <a:spcPts val="0"/>
              </a:spcBef>
              <a:spcAft>
                <a:spcPts val="0"/>
              </a:spcAft>
              <a:buNone/>
              <a:defRPr sz="1200">
                <a:solidFill>
                  <a:srgbClr val="888888"/>
                </a:solidFill>
                <a:latin typeface="Arial"/>
                <a:ea typeface="Arial"/>
                <a:cs typeface="Arial"/>
                <a:sym typeface="Arial"/>
              </a:defRPr>
            </a:lvl2pPr>
            <a:lvl3pPr marL="0" marR="0" lvl="2" indent="0" algn="r" rtl="0">
              <a:spcBef>
                <a:spcPts val="0"/>
              </a:spcBef>
              <a:spcAft>
                <a:spcPts val="0"/>
              </a:spcAft>
              <a:buNone/>
              <a:defRPr sz="1200">
                <a:solidFill>
                  <a:srgbClr val="888888"/>
                </a:solidFill>
                <a:latin typeface="Arial"/>
                <a:ea typeface="Arial"/>
                <a:cs typeface="Arial"/>
                <a:sym typeface="Arial"/>
              </a:defRPr>
            </a:lvl3pPr>
            <a:lvl4pPr marL="0" marR="0" lvl="3" indent="0" algn="r" rtl="0">
              <a:spcBef>
                <a:spcPts val="0"/>
              </a:spcBef>
              <a:spcAft>
                <a:spcPts val="0"/>
              </a:spcAft>
              <a:buNone/>
              <a:defRPr sz="1200">
                <a:solidFill>
                  <a:srgbClr val="888888"/>
                </a:solidFill>
                <a:latin typeface="Arial"/>
                <a:ea typeface="Arial"/>
                <a:cs typeface="Arial"/>
                <a:sym typeface="Arial"/>
              </a:defRPr>
            </a:lvl4pPr>
            <a:lvl5pPr marL="0" marR="0" lvl="4" indent="0" algn="r" rtl="0">
              <a:spcBef>
                <a:spcPts val="0"/>
              </a:spcBef>
              <a:spcAft>
                <a:spcPts val="0"/>
              </a:spcAft>
              <a:buNone/>
              <a:defRPr sz="1200">
                <a:solidFill>
                  <a:srgbClr val="888888"/>
                </a:solidFill>
                <a:latin typeface="Arial"/>
                <a:ea typeface="Arial"/>
                <a:cs typeface="Arial"/>
                <a:sym typeface="Arial"/>
              </a:defRPr>
            </a:lvl5pPr>
            <a:lvl6pPr marL="0" marR="0" lvl="5" indent="0" algn="r" rtl="0">
              <a:spcBef>
                <a:spcPts val="0"/>
              </a:spcBef>
              <a:spcAft>
                <a:spcPts val="0"/>
              </a:spcAft>
              <a:buNone/>
              <a:defRPr sz="1200">
                <a:solidFill>
                  <a:srgbClr val="888888"/>
                </a:solidFill>
                <a:latin typeface="Arial"/>
                <a:ea typeface="Arial"/>
                <a:cs typeface="Arial"/>
                <a:sym typeface="Arial"/>
              </a:defRPr>
            </a:lvl6pPr>
            <a:lvl7pPr marL="0" marR="0" lvl="6" indent="0" algn="r" rtl="0">
              <a:spcBef>
                <a:spcPts val="0"/>
              </a:spcBef>
              <a:spcAft>
                <a:spcPts val="0"/>
              </a:spcAft>
              <a:buNone/>
              <a:defRPr sz="1200">
                <a:solidFill>
                  <a:srgbClr val="888888"/>
                </a:solidFill>
                <a:latin typeface="Arial"/>
                <a:ea typeface="Arial"/>
                <a:cs typeface="Arial"/>
                <a:sym typeface="Arial"/>
              </a:defRPr>
            </a:lvl7pPr>
            <a:lvl8pPr marL="0" marR="0" lvl="7" indent="0" algn="r" rtl="0">
              <a:spcBef>
                <a:spcPts val="0"/>
              </a:spcBef>
              <a:spcAft>
                <a:spcPts val="0"/>
              </a:spcAft>
              <a:buNone/>
              <a:defRPr sz="1200">
                <a:solidFill>
                  <a:srgbClr val="888888"/>
                </a:solidFill>
                <a:latin typeface="Arial"/>
                <a:ea typeface="Arial"/>
                <a:cs typeface="Arial"/>
                <a:sym typeface="Arial"/>
              </a:defRPr>
            </a:lvl8pPr>
            <a:lvl9pPr marL="0" marR="0" lvl="8" indent="0" algn="r" rtl="0">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44"/>
        <p:cNvGrpSpPr/>
        <p:nvPr/>
      </p:nvGrpSpPr>
      <p:grpSpPr>
        <a:xfrm>
          <a:off x="0" y="0"/>
          <a:ext cx="0" cy="0"/>
          <a:chOff x="0" y="0"/>
          <a:chExt cx="0" cy="0"/>
        </a:xfrm>
      </p:grpSpPr>
      <p:sp>
        <p:nvSpPr>
          <p:cNvPr id="145" name="Google Shape;145;p25"/>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6" name="Google Shape;146;p2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47"/>
        <p:cNvGrpSpPr/>
        <p:nvPr/>
      </p:nvGrpSpPr>
      <p:grpSpPr>
        <a:xfrm>
          <a:off x="0" y="0"/>
          <a:ext cx="0" cy="0"/>
          <a:chOff x="0" y="0"/>
          <a:chExt cx="0" cy="0"/>
        </a:xfrm>
      </p:grpSpPr>
      <p:pic>
        <p:nvPicPr>
          <p:cNvPr id="148" name="Google Shape;148;p26"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49" name="Google Shape;149;p2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50" name="Google Shape;150;p2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51" name="Google Shape;151;p26"/>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2" name="Google Shape;152;p26"/>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3" name="Google Shape;153;p26"/>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54"/>
        <p:cNvGrpSpPr/>
        <p:nvPr/>
      </p:nvGrpSpPr>
      <p:grpSpPr>
        <a:xfrm>
          <a:off x="0" y="0"/>
          <a:ext cx="0" cy="0"/>
          <a:chOff x="0" y="0"/>
          <a:chExt cx="0" cy="0"/>
        </a:xfrm>
      </p:grpSpPr>
      <p:cxnSp>
        <p:nvCxnSpPr>
          <p:cNvPr id="155" name="Google Shape;155;p27"/>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156" name="Google Shape;156;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7" name="Google Shape;157;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58"/>
        <p:cNvGrpSpPr/>
        <p:nvPr/>
      </p:nvGrpSpPr>
      <p:grpSpPr>
        <a:xfrm>
          <a:off x="0" y="0"/>
          <a:ext cx="0" cy="0"/>
          <a:chOff x="0" y="0"/>
          <a:chExt cx="0" cy="0"/>
        </a:xfrm>
      </p:grpSpPr>
      <p:cxnSp>
        <p:nvCxnSpPr>
          <p:cNvPr id="159" name="Google Shape;159;p28"/>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160" name="Google Shape;160;p2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61" name="Google Shape;161;p28"/>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62"/>
        <p:cNvGrpSpPr/>
        <p:nvPr/>
      </p:nvGrpSpPr>
      <p:grpSpPr>
        <a:xfrm>
          <a:off x="0" y="0"/>
          <a:ext cx="0" cy="0"/>
          <a:chOff x="0" y="0"/>
          <a:chExt cx="0" cy="0"/>
        </a:xfrm>
      </p:grpSpPr>
      <p:pic>
        <p:nvPicPr>
          <p:cNvPr id="163" name="Google Shape;163;p29"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4" name="Google Shape;164;p2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5" name="Google Shape;165;p2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66" name="Google Shape;166;p2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7" name="Google Shape;167;p2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8" name="Google Shape;168;p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69"/>
        <p:cNvGrpSpPr/>
        <p:nvPr/>
      </p:nvGrpSpPr>
      <p:grpSpPr>
        <a:xfrm>
          <a:off x="0" y="0"/>
          <a:ext cx="0" cy="0"/>
          <a:chOff x="0" y="0"/>
          <a:chExt cx="0" cy="0"/>
        </a:xfrm>
      </p:grpSpPr>
      <p:sp>
        <p:nvSpPr>
          <p:cNvPr id="170" name="Google Shape;170;p3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71" name="Google Shape;171;p3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2" name="Google Shape;172;p3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3" name="Google Shape;173;p3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4" name="Google Shape;174;p3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75"/>
        <p:cNvGrpSpPr/>
        <p:nvPr/>
      </p:nvGrpSpPr>
      <p:grpSpPr>
        <a:xfrm>
          <a:off x="0" y="0"/>
          <a:ext cx="0" cy="0"/>
          <a:chOff x="0" y="0"/>
          <a:chExt cx="0" cy="0"/>
        </a:xfrm>
      </p:grpSpPr>
      <p:pic>
        <p:nvPicPr>
          <p:cNvPr id="176" name="Google Shape;176;p31"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7" name="Google Shape;177;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78" name="Google Shape;178;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79" name="Google Shape;179;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0" name="Google Shape;180;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1" name="Google Shape;181;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343451"/>
                </a:solidFill>
                <a:latin typeface="Arial"/>
                <a:ea typeface="Arial"/>
                <a:cs typeface="Arial"/>
                <a:sym typeface="Arial"/>
              </a:defRPr>
            </a:lvl1pPr>
            <a:lvl2pPr marL="0" marR="0" lvl="1" indent="0" algn="r" rtl="0">
              <a:spcBef>
                <a:spcPts val="0"/>
              </a:spcBef>
              <a:buNone/>
              <a:defRPr sz="1200">
                <a:solidFill>
                  <a:srgbClr val="343451"/>
                </a:solidFill>
                <a:latin typeface="Arial"/>
                <a:ea typeface="Arial"/>
                <a:cs typeface="Arial"/>
                <a:sym typeface="Arial"/>
              </a:defRPr>
            </a:lvl2pPr>
            <a:lvl3pPr marL="0" marR="0" lvl="2" indent="0" algn="r" rtl="0">
              <a:spcBef>
                <a:spcPts val="0"/>
              </a:spcBef>
              <a:buNone/>
              <a:defRPr sz="1200">
                <a:solidFill>
                  <a:srgbClr val="343451"/>
                </a:solidFill>
                <a:latin typeface="Arial"/>
                <a:ea typeface="Arial"/>
                <a:cs typeface="Arial"/>
                <a:sym typeface="Arial"/>
              </a:defRPr>
            </a:lvl3pPr>
            <a:lvl4pPr marL="0" marR="0" lvl="3" indent="0" algn="r" rtl="0">
              <a:spcBef>
                <a:spcPts val="0"/>
              </a:spcBef>
              <a:buNone/>
              <a:defRPr sz="1200">
                <a:solidFill>
                  <a:srgbClr val="343451"/>
                </a:solidFill>
                <a:latin typeface="Arial"/>
                <a:ea typeface="Arial"/>
                <a:cs typeface="Arial"/>
                <a:sym typeface="Arial"/>
              </a:defRPr>
            </a:lvl4pPr>
            <a:lvl5pPr marL="0" marR="0" lvl="4" indent="0" algn="r" rtl="0">
              <a:spcBef>
                <a:spcPts val="0"/>
              </a:spcBef>
              <a:buNone/>
              <a:defRPr sz="1200">
                <a:solidFill>
                  <a:srgbClr val="343451"/>
                </a:solidFill>
                <a:latin typeface="Arial"/>
                <a:ea typeface="Arial"/>
                <a:cs typeface="Arial"/>
                <a:sym typeface="Arial"/>
              </a:defRPr>
            </a:lvl5pPr>
            <a:lvl6pPr marL="0" marR="0" lvl="5" indent="0" algn="r" rtl="0">
              <a:spcBef>
                <a:spcPts val="0"/>
              </a:spcBef>
              <a:buNone/>
              <a:defRPr sz="1200">
                <a:solidFill>
                  <a:srgbClr val="343451"/>
                </a:solidFill>
                <a:latin typeface="Arial"/>
                <a:ea typeface="Arial"/>
                <a:cs typeface="Arial"/>
                <a:sym typeface="Arial"/>
              </a:defRPr>
            </a:lvl6pPr>
            <a:lvl7pPr marL="0" marR="0" lvl="6" indent="0" algn="r" rtl="0">
              <a:spcBef>
                <a:spcPts val="0"/>
              </a:spcBef>
              <a:buNone/>
              <a:defRPr sz="1200">
                <a:solidFill>
                  <a:srgbClr val="343451"/>
                </a:solidFill>
                <a:latin typeface="Arial"/>
                <a:ea typeface="Arial"/>
                <a:cs typeface="Arial"/>
                <a:sym typeface="Arial"/>
              </a:defRPr>
            </a:lvl7pPr>
            <a:lvl8pPr marL="0" marR="0" lvl="7" indent="0" algn="r" rtl="0">
              <a:spcBef>
                <a:spcPts val="0"/>
              </a:spcBef>
              <a:buNone/>
              <a:defRPr sz="1200">
                <a:solidFill>
                  <a:srgbClr val="343451"/>
                </a:solidFill>
                <a:latin typeface="Arial"/>
                <a:ea typeface="Arial"/>
                <a:cs typeface="Arial"/>
                <a:sym typeface="Arial"/>
              </a:defRPr>
            </a:lvl8pPr>
            <a:lvl9pPr marL="0" marR="0" lvl="8" indent="0" algn="r" rtl="0">
              <a:spcBef>
                <a:spcPts val="0"/>
              </a:spcBef>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82"/>
        <p:cNvGrpSpPr/>
        <p:nvPr/>
      </p:nvGrpSpPr>
      <p:grpSpPr>
        <a:xfrm>
          <a:off x="0" y="0"/>
          <a:ext cx="0" cy="0"/>
          <a:chOff x="0" y="0"/>
          <a:chExt cx="0" cy="0"/>
        </a:xfrm>
      </p:grpSpPr>
      <p:sp>
        <p:nvSpPr>
          <p:cNvPr id="183" name="Google Shape;183;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4" name="Google Shape;184;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5" name="Google Shape;185;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6" name="Google Shape;186;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7" name="Google Shape;187;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88"/>
        <p:cNvGrpSpPr/>
        <p:nvPr/>
      </p:nvGrpSpPr>
      <p:grpSpPr>
        <a:xfrm>
          <a:off x="0" y="0"/>
          <a:ext cx="0" cy="0"/>
          <a:chOff x="0" y="0"/>
          <a:chExt cx="0" cy="0"/>
        </a:xfrm>
      </p:grpSpPr>
      <p:sp>
        <p:nvSpPr>
          <p:cNvPr id="189" name="Google Shape;189;p33"/>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0" name="Google Shape;190;p3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91"/>
        <p:cNvGrpSpPr/>
        <p:nvPr/>
      </p:nvGrpSpPr>
      <p:grpSpPr>
        <a:xfrm>
          <a:off x="0" y="0"/>
          <a:ext cx="0" cy="0"/>
          <a:chOff x="0" y="0"/>
          <a:chExt cx="0" cy="0"/>
        </a:xfrm>
      </p:grpSpPr>
      <p:pic>
        <p:nvPicPr>
          <p:cNvPr id="192" name="Google Shape;192;p34"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3" name="Google Shape;193;p3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4" name="Google Shape;194;p3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95" name="Google Shape;195;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6" name="Google Shape;196;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7" name="Google Shape;197;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98"/>
        <p:cNvGrpSpPr/>
        <p:nvPr/>
      </p:nvGrpSpPr>
      <p:grpSpPr>
        <a:xfrm>
          <a:off x="0" y="0"/>
          <a:ext cx="0" cy="0"/>
          <a:chOff x="0" y="0"/>
          <a:chExt cx="0" cy="0"/>
        </a:xfrm>
      </p:grpSpPr>
      <p:cxnSp>
        <p:nvCxnSpPr>
          <p:cNvPr id="199" name="Google Shape;199;p35"/>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200" name="Google Shape;200;p3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1" name="Google Shape;201;p3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02"/>
        <p:cNvGrpSpPr/>
        <p:nvPr/>
      </p:nvGrpSpPr>
      <p:grpSpPr>
        <a:xfrm>
          <a:off x="0" y="0"/>
          <a:ext cx="0" cy="0"/>
          <a:chOff x="0" y="0"/>
          <a:chExt cx="0" cy="0"/>
        </a:xfrm>
      </p:grpSpPr>
      <p:cxnSp>
        <p:nvCxnSpPr>
          <p:cNvPr id="203" name="Google Shape;203;p36"/>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04" name="Google Shape;204;p3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05" name="Google Shape;205;p36"/>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206"/>
        <p:cNvGrpSpPr/>
        <p:nvPr/>
      </p:nvGrpSpPr>
      <p:grpSpPr>
        <a:xfrm>
          <a:off x="0" y="0"/>
          <a:ext cx="0" cy="0"/>
          <a:chOff x="0" y="0"/>
          <a:chExt cx="0" cy="0"/>
        </a:xfrm>
      </p:grpSpPr>
      <p:cxnSp>
        <p:nvCxnSpPr>
          <p:cNvPr id="207" name="Google Shape;207;p37"/>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08" name="Google Shape;208;p3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09" name="Google Shape;209;p37"/>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210"/>
        <p:cNvGrpSpPr/>
        <p:nvPr/>
      </p:nvGrpSpPr>
      <p:grpSpPr>
        <a:xfrm>
          <a:off x="0" y="0"/>
          <a:ext cx="0" cy="0"/>
          <a:chOff x="0" y="0"/>
          <a:chExt cx="0" cy="0"/>
        </a:xfrm>
      </p:grpSpPr>
      <p:cxnSp>
        <p:nvCxnSpPr>
          <p:cNvPr id="211" name="Google Shape;211;p38"/>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12" name="Google Shape;212;p3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3" name="Google Shape;213;p3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214"/>
        <p:cNvGrpSpPr/>
        <p:nvPr/>
      </p:nvGrpSpPr>
      <p:grpSpPr>
        <a:xfrm>
          <a:off x="0" y="0"/>
          <a:ext cx="0" cy="0"/>
          <a:chOff x="0" y="0"/>
          <a:chExt cx="0" cy="0"/>
        </a:xfrm>
      </p:grpSpPr>
      <p:sp>
        <p:nvSpPr>
          <p:cNvPr id="215" name="Google Shape;215;p39"/>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6" name="Google Shape;216;p3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217"/>
        <p:cNvGrpSpPr/>
        <p:nvPr/>
      </p:nvGrpSpPr>
      <p:grpSpPr>
        <a:xfrm>
          <a:off x="0" y="0"/>
          <a:ext cx="0" cy="0"/>
          <a:chOff x="0" y="0"/>
          <a:chExt cx="0" cy="0"/>
        </a:xfrm>
      </p:grpSpPr>
      <p:cxnSp>
        <p:nvCxnSpPr>
          <p:cNvPr id="218" name="Google Shape;218;p40"/>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19" name="Google Shape;219;p4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20" name="Google Shape;220;p40"/>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221"/>
        <p:cNvGrpSpPr/>
        <p:nvPr/>
      </p:nvGrpSpPr>
      <p:grpSpPr>
        <a:xfrm>
          <a:off x="0" y="0"/>
          <a:ext cx="0" cy="0"/>
          <a:chOff x="0" y="0"/>
          <a:chExt cx="0" cy="0"/>
        </a:xfrm>
      </p:grpSpPr>
      <p:cxnSp>
        <p:nvCxnSpPr>
          <p:cNvPr id="222" name="Google Shape;222;p41"/>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23" name="Google Shape;223;p41"/>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24" name="Google Shape;224;p4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25"/>
        <p:cNvGrpSpPr/>
        <p:nvPr/>
      </p:nvGrpSpPr>
      <p:grpSpPr>
        <a:xfrm>
          <a:off x="0" y="0"/>
          <a:ext cx="0" cy="0"/>
          <a:chOff x="0" y="0"/>
          <a:chExt cx="0" cy="0"/>
        </a:xfrm>
      </p:grpSpPr>
      <p:cxnSp>
        <p:nvCxnSpPr>
          <p:cNvPr id="226" name="Google Shape;226;p42"/>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27" name="Google Shape;227;p4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28" name="Google Shape;228;p42"/>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29"/>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36"/>
        <p:cNvGrpSpPr/>
        <p:nvPr/>
      </p:nvGrpSpPr>
      <p:grpSpPr>
        <a:xfrm>
          <a:off x="0" y="0"/>
          <a:ext cx="0" cy="0"/>
          <a:chOff x="0" y="0"/>
          <a:chExt cx="0" cy="0"/>
        </a:xfrm>
      </p:grpSpPr>
      <p:sp>
        <p:nvSpPr>
          <p:cNvPr id="237" name="Google Shape;237;p4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8" name="Google Shape;238;p4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9" name="Google Shape;239;p4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40" name="Google Shape;240;p4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1" name="Google Shape;241;p4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2" name="Google Shape;242;p4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3"/>
        <p:cNvGrpSpPr/>
        <p:nvPr/>
      </p:nvGrpSpPr>
      <p:grpSpPr>
        <a:xfrm>
          <a:off x="0" y="0"/>
          <a:ext cx="0" cy="0"/>
          <a:chOff x="0" y="0"/>
          <a:chExt cx="0" cy="0"/>
        </a:xfrm>
      </p:grpSpPr>
      <p:sp>
        <p:nvSpPr>
          <p:cNvPr id="244" name="Google Shape;244;p4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5" name="Google Shape;245;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6" name="Google Shape;246;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7" name="Google Shape;247;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slideLayout" Target="../slideLayouts/slideLayout28.xml"/><Relationship Id="rId39" Type="http://schemas.openxmlformats.org/officeDocument/2006/relationships/theme" Target="../theme/theme3.xml"/><Relationship Id="rId21" Type="http://schemas.openxmlformats.org/officeDocument/2006/relationships/slideLayout" Target="../slideLayouts/slideLayout23.xml"/><Relationship Id="rId34" Type="http://schemas.openxmlformats.org/officeDocument/2006/relationships/slideLayout" Target="../slideLayouts/slideLayout36.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slideLayout" Target="../slideLayouts/slideLayout40.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29" Type="http://schemas.openxmlformats.org/officeDocument/2006/relationships/slideLayout" Target="../slideLayouts/slideLayout31.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32" Type="http://schemas.openxmlformats.org/officeDocument/2006/relationships/slideLayout" Target="../slideLayouts/slideLayout34.xml"/><Relationship Id="rId37" Type="http://schemas.openxmlformats.org/officeDocument/2006/relationships/slideLayout" Target="../slideLayouts/slideLayout39.xml"/><Relationship Id="rId40" Type="http://schemas.openxmlformats.org/officeDocument/2006/relationships/image" Target="../media/image2.png"/><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31" Type="http://schemas.openxmlformats.org/officeDocument/2006/relationships/slideLayout" Target="../slideLayouts/slideLayout33.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8" Type="http://schemas.openxmlformats.org/officeDocument/2006/relationships/slideLayout" Target="../slideLayouts/slideLayout10.xml"/><Relationship Id="rId3"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4"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40">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230"/>
        <p:cNvGrpSpPr/>
        <p:nvPr/>
      </p:nvGrpSpPr>
      <p:grpSpPr>
        <a:xfrm>
          <a:off x="0" y="0"/>
          <a:ext cx="0" cy="0"/>
          <a:chOff x="0" y="0"/>
          <a:chExt cx="0" cy="0"/>
        </a:xfrm>
      </p:grpSpPr>
      <p:sp>
        <p:nvSpPr>
          <p:cNvPr id="231" name="Google Shape;231;p4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2" name="Google Shape;232;p4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3" name="Google Shape;233;p4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4" name="Google Shape;234;p4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5" name="Google Shape;235;p4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4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251"/>
        <p:cNvGrpSpPr/>
        <p:nvPr/>
      </p:nvGrpSpPr>
      <p:grpSpPr>
        <a:xfrm>
          <a:off x="0" y="0"/>
          <a:ext cx="0" cy="0"/>
          <a:chOff x="0" y="0"/>
          <a:chExt cx="0" cy="0"/>
        </a:xfrm>
      </p:grpSpPr>
      <p:sp>
        <p:nvSpPr>
          <p:cNvPr id="252" name="Google Shape;252;p4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253" name="Google Shape;253;p47"/>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254" name="Google Shape;254;p47"/>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255" name="Google Shape;255;p47"/>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256" name="Google Shape;256;p4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8"/>
          <p:cNvSpPr txBox="1">
            <a:spLocks noGrp="1"/>
          </p:cNvSpPr>
          <p:nvPr>
            <p:ph type="body" idx="1"/>
          </p:nvPr>
        </p:nvSpPr>
        <p:spPr>
          <a:xfrm>
            <a:off x="3300950" y="3417275"/>
            <a:ext cx="5659200" cy="3213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800">
                <a:solidFill>
                  <a:srgbClr val="3F3F3F"/>
                </a:solidFill>
                <a:latin typeface="Lexend ExtraLight"/>
                <a:ea typeface="Lexend ExtraLight"/>
                <a:cs typeface="Lexend ExtraLight"/>
                <a:sym typeface="Lexend ExtraLight"/>
              </a:rPr>
              <a:t>You will learn about:</a:t>
            </a:r>
            <a:endParaRPr sz="1800">
              <a:solidFill>
                <a:srgbClr val="3F3F3F"/>
              </a:solidFill>
              <a:latin typeface="Lexend ExtraLight"/>
              <a:ea typeface="Lexend ExtraLight"/>
              <a:cs typeface="Lexend ExtraLight"/>
              <a:sym typeface="Lexend ExtraLight"/>
            </a:endParaRPr>
          </a:p>
          <a:p>
            <a:pPr marL="0" lvl="0" indent="0" algn="l" rtl="0">
              <a:spcBef>
                <a:spcPts val="0"/>
              </a:spcBef>
              <a:spcAft>
                <a:spcPts val="0"/>
              </a:spcAft>
              <a:buClr>
                <a:schemeClr val="dk1"/>
              </a:buClr>
              <a:buSzPts val="1100"/>
              <a:buFont typeface="Arial"/>
              <a:buNone/>
            </a:pPr>
            <a:endParaRPr sz="1800">
              <a:solidFill>
                <a:srgbClr val="3F3F3F"/>
              </a:solidFill>
              <a:latin typeface="Lexend ExtraLight"/>
              <a:ea typeface="Lexend ExtraLight"/>
              <a:cs typeface="Lexend ExtraLight"/>
              <a:sym typeface="Lexend ExtraLight"/>
            </a:endParaRPr>
          </a:p>
          <a:p>
            <a:pPr marL="0" lvl="0" indent="0" algn="l" rtl="0">
              <a:spcBef>
                <a:spcPts val="0"/>
              </a:spcBef>
              <a:spcAft>
                <a:spcPts val="0"/>
              </a:spcAft>
              <a:buNone/>
            </a:pPr>
            <a:r>
              <a:rPr lang="en-US" sz="1800">
                <a:solidFill>
                  <a:srgbClr val="3F3F3F"/>
                </a:solidFill>
                <a:latin typeface="Lexend ExtraLight"/>
                <a:ea typeface="Lexend ExtraLight"/>
                <a:cs typeface="Lexend ExtraLight"/>
                <a:sym typeface="Lexend ExtraLight"/>
              </a:rPr>
              <a:t>  the reproductive system</a:t>
            </a:r>
            <a:br>
              <a:rPr lang="en-US" sz="1800">
                <a:solidFill>
                  <a:srgbClr val="3F3F3F"/>
                </a:solidFill>
                <a:latin typeface="Lexend ExtraLight"/>
                <a:ea typeface="Lexend ExtraLight"/>
                <a:cs typeface="Lexend ExtraLight"/>
                <a:sym typeface="Lexend ExtraLight"/>
              </a:rPr>
            </a:br>
            <a:endParaRPr sz="1800">
              <a:solidFill>
                <a:srgbClr val="3F3F3F"/>
              </a:solidFill>
              <a:latin typeface="Lexend ExtraLight"/>
              <a:ea typeface="Lexend ExtraLight"/>
              <a:cs typeface="Lexend ExtraLight"/>
              <a:sym typeface="Lexend ExtraLight"/>
            </a:endParaRPr>
          </a:p>
          <a:p>
            <a:pPr marL="0" lvl="0" indent="0" algn="l" rtl="0">
              <a:spcBef>
                <a:spcPts val="0"/>
              </a:spcBef>
              <a:spcAft>
                <a:spcPts val="0"/>
              </a:spcAft>
              <a:buNone/>
            </a:pPr>
            <a:r>
              <a:rPr lang="en-US" sz="1800">
                <a:solidFill>
                  <a:srgbClr val="3F3F3F"/>
                </a:solidFill>
                <a:latin typeface="Lexend ExtraLight"/>
                <a:ea typeface="Lexend ExtraLight"/>
                <a:cs typeface="Lexend ExtraLight"/>
                <a:sym typeface="Lexend ExtraLight"/>
              </a:rPr>
              <a:t>  why ovulation is a sign of health</a:t>
            </a:r>
            <a:br>
              <a:rPr lang="en-US" sz="1800">
                <a:solidFill>
                  <a:srgbClr val="3F3F3F"/>
                </a:solidFill>
                <a:latin typeface="Lexend ExtraLight"/>
                <a:ea typeface="Lexend ExtraLight"/>
                <a:cs typeface="Lexend ExtraLight"/>
                <a:sym typeface="Lexend ExtraLight"/>
              </a:rPr>
            </a:br>
            <a:endParaRPr sz="1800">
              <a:solidFill>
                <a:srgbClr val="3F3F3F"/>
              </a:solidFill>
              <a:latin typeface="Lexend ExtraLight"/>
              <a:ea typeface="Lexend ExtraLight"/>
              <a:cs typeface="Lexend ExtraLight"/>
              <a:sym typeface="Lexend ExtraLight"/>
            </a:endParaRPr>
          </a:p>
          <a:p>
            <a:pPr marL="0" lvl="0" indent="0" algn="l" rtl="0">
              <a:spcBef>
                <a:spcPts val="0"/>
              </a:spcBef>
              <a:spcAft>
                <a:spcPts val="0"/>
              </a:spcAft>
              <a:buNone/>
            </a:pPr>
            <a:r>
              <a:rPr lang="en-US" sz="1800">
                <a:solidFill>
                  <a:srgbClr val="3F3F3F"/>
                </a:solidFill>
                <a:latin typeface="Lexend ExtraLight"/>
                <a:ea typeface="Lexend ExtraLight"/>
                <a:cs typeface="Lexend ExtraLight"/>
                <a:sym typeface="Lexend ExtraLight"/>
              </a:rPr>
              <a:t>  how lifestyle choices affect your mood &amp; wellbeing</a:t>
            </a:r>
            <a:br>
              <a:rPr lang="en-US" sz="1800">
                <a:solidFill>
                  <a:srgbClr val="3F3F3F"/>
                </a:solidFill>
                <a:latin typeface="Lexend ExtraLight"/>
                <a:ea typeface="Lexend ExtraLight"/>
                <a:cs typeface="Lexend ExtraLight"/>
                <a:sym typeface="Lexend ExtraLight"/>
              </a:rPr>
            </a:br>
            <a:endParaRPr sz="1800">
              <a:solidFill>
                <a:srgbClr val="3F3F3F"/>
              </a:solidFill>
              <a:latin typeface="Lexend ExtraLight"/>
              <a:ea typeface="Lexend ExtraLight"/>
              <a:cs typeface="Lexend ExtraLight"/>
              <a:sym typeface="Lexend ExtraLight"/>
            </a:endParaRPr>
          </a:p>
          <a:p>
            <a:pPr marL="0" lvl="0" indent="0" algn="l" rtl="0">
              <a:spcBef>
                <a:spcPts val="0"/>
              </a:spcBef>
              <a:spcAft>
                <a:spcPts val="0"/>
              </a:spcAft>
              <a:buNone/>
            </a:pPr>
            <a:r>
              <a:rPr lang="en-US" sz="1800">
                <a:solidFill>
                  <a:srgbClr val="3F3F3F"/>
                </a:solidFill>
                <a:latin typeface="Lexend ExtraLight"/>
                <a:ea typeface="Lexend ExtraLight"/>
                <a:cs typeface="Lexend ExtraLight"/>
                <a:sym typeface="Lexend ExtraLight"/>
              </a:rPr>
              <a:t>  how to track your health</a:t>
            </a:r>
            <a:endParaRPr sz="1800">
              <a:solidFill>
                <a:srgbClr val="3F3F3F"/>
              </a:solidFill>
              <a:latin typeface="Lexend ExtraLight"/>
              <a:ea typeface="Lexend ExtraLight"/>
              <a:cs typeface="Lexend ExtraLight"/>
              <a:sym typeface="Lexend ExtraLight"/>
            </a:endParaRPr>
          </a:p>
          <a:p>
            <a:pPr marL="0" lvl="0" indent="0" algn="l" rtl="0">
              <a:lnSpc>
                <a:spcPct val="100000"/>
              </a:lnSpc>
              <a:spcBef>
                <a:spcPts val="0"/>
              </a:spcBef>
              <a:spcAft>
                <a:spcPts val="0"/>
              </a:spcAft>
              <a:buNone/>
            </a:pPr>
            <a:br>
              <a:rPr lang="en-US" sz="1800">
                <a:solidFill>
                  <a:srgbClr val="3F3F3F"/>
                </a:solidFill>
                <a:latin typeface="Lexend Light"/>
                <a:ea typeface="Lexend Light"/>
                <a:cs typeface="Lexend Light"/>
                <a:sym typeface="Lexend Light"/>
              </a:rPr>
            </a:br>
            <a:endParaRPr sz="1800" i="0" u="none" strike="noStrike" cap="none">
              <a:solidFill>
                <a:srgbClr val="3F3F3F"/>
              </a:solidFill>
              <a:latin typeface="Calibri"/>
              <a:ea typeface="Calibri"/>
              <a:cs typeface="Calibri"/>
              <a:sym typeface="Calibri"/>
            </a:endParaRPr>
          </a:p>
          <a:p>
            <a:pPr marL="0" marR="0" lvl="0" indent="0" algn="l" rtl="0">
              <a:lnSpc>
                <a:spcPct val="100000"/>
              </a:lnSpc>
              <a:spcBef>
                <a:spcPts val="520"/>
              </a:spcBef>
              <a:spcAft>
                <a:spcPts val="0"/>
              </a:spcAft>
              <a:buClr>
                <a:srgbClr val="595959"/>
              </a:buClr>
              <a:buSzPts val="2600"/>
              <a:buFont typeface="Arial"/>
              <a:buNone/>
            </a:pPr>
            <a:endParaRPr sz="1800" i="0" u="none" strike="noStrike" cap="none">
              <a:solidFill>
                <a:srgbClr val="666666"/>
              </a:solidFill>
              <a:latin typeface="Calibri"/>
              <a:ea typeface="Calibri"/>
              <a:cs typeface="Calibri"/>
              <a:sym typeface="Calibri"/>
            </a:endParaRPr>
          </a:p>
          <a:p>
            <a:pPr marL="342900" marR="0" lvl="0" indent="-177800" algn="l" rtl="0">
              <a:lnSpc>
                <a:spcPct val="100000"/>
              </a:lnSpc>
              <a:spcBef>
                <a:spcPts val="520"/>
              </a:spcBef>
              <a:spcAft>
                <a:spcPts val="0"/>
              </a:spcAft>
              <a:buClr>
                <a:srgbClr val="595959"/>
              </a:buClr>
              <a:buSzPts val="2600"/>
              <a:buFont typeface="Arial"/>
              <a:buNone/>
            </a:pPr>
            <a:endParaRPr sz="1800" i="0" u="none">
              <a:solidFill>
                <a:srgbClr val="666666"/>
              </a:solidFill>
              <a:latin typeface="Calibri"/>
              <a:ea typeface="Calibri"/>
              <a:cs typeface="Calibri"/>
              <a:sym typeface="Calibri"/>
            </a:endParaRPr>
          </a:p>
        </p:txBody>
      </p:sp>
      <p:sp>
        <p:nvSpPr>
          <p:cNvPr id="262" name="Google Shape;262;p4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pic>
        <p:nvPicPr>
          <p:cNvPr id="263" name="Google Shape;263;p48"/>
          <p:cNvPicPr preferRelativeResize="0"/>
          <p:nvPr/>
        </p:nvPicPr>
        <p:blipFill rotWithShape="1">
          <a:blip r:embed="rId3">
            <a:alphaModFix/>
          </a:blip>
          <a:srcRect b="47818"/>
          <a:stretch/>
        </p:blipFill>
        <p:spPr>
          <a:xfrm>
            <a:off x="450850" y="1161797"/>
            <a:ext cx="2645410" cy="5300703"/>
          </a:xfrm>
          <a:prstGeom prst="rect">
            <a:avLst/>
          </a:prstGeom>
          <a:noFill/>
          <a:ln>
            <a:noFill/>
          </a:ln>
        </p:spPr>
      </p:pic>
      <p:sp>
        <p:nvSpPr>
          <p:cNvPr id="264" name="Google Shape;264;p48"/>
          <p:cNvSpPr txBox="1"/>
          <p:nvPr/>
        </p:nvSpPr>
        <p:spPr>
          <a:xfrm>
            <a:off x="146050" y="526650"/>
            <a:ext cx="5463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Introducing					   					   </a:t>
            </a:r>
            <a:endParaRPr>
              <a:latin typeface="Lexend Thin"/>
              <a:ea typeface="Lexend Thin"/>
              <a:cs typeface="Lexend Thin"/>
              <a:sym typeface="Lexend Thin"/>
            </a:endParaRPr>
          </a:p>
        </p:txBody>
      </p:sp>
      <p:pic>
        <p:nvPicPr>
          <p:cNvPr id="265" name="Google Shape;265;p48"/>
          <p:cNvPicPr preferRelativeResize="0"/>
          <p:nvPr/>
        </p:nvPicPr>
        <p:blipFill>
          <a:blip r:embed="rId4">
            <a:alphaModFix/>
          </a:blip>
          <a:stretch>
            <a:fillRect/>
          </a:stretch>
        </p:blipFill>
        <p:spPr>
          <a:xfrm>
            <a:off x="2196350" y="475962"/>
            <a:ext cx="2495150" cy="655475"/>
          </a:xfrm>
          <a:prstGeom prst="rect">
            <a:avLst/>
          </a:prstGeom>
          <a:noFill/>
          <a:ln>
            <a:noFill/>
          </a:ln>
        </p:spPr>
      </p:pic>
      <p:cxnSp>
        <p:nvCxnSpPr>
          <p:cNvPr id="266" name="Google Shape;266;p48"/>
          <p:cNvCxnSpPr/>
          <p:nvPr/>
        </p:nvCxnSpPr>
        <p:spPr>
          <a:xfrm>
            <a:off x="3107714" y="1320073"/>
            <a:ext cx="2009400" cy="1805400"/>
          </a:xfrm>
          <a:prstGeom prst="bentConnector3">
            <a:avLst>
              <a:gd name="adj1" fmla="val -571"/>
            </a:avLst>
          </a:prstGeom>
          <a:noFill/>
          <a:ln w="28575" cap="flat" cmpd="sng">
            <a:solidFill>
              <a:srgbClr val="FF00FF"/>
            </a:solidFill>
            <a:prstDash val="solid"/>
            <a:round/>
            <a:headEnd type="none" w="med" len="med"/>
            <a:tailEnd type="triangle" w="med" len="med"/>
          </a:ln>
        </p:spPr>
      </p:cxnSp>
      <p:sp>
        <p:nvSpPr>
          <p:cNvPr id="267" name="Google Shape;267;p48"/>
          <p:cNvSpPr txBox="1"/>
          <p:nvPr/>
        </p:nvSpPr>
        <p:spPr>
          <a:xfrm>
            <a:off x="3395125" y="1320063"/>
            <a:ext cx="4482300" cy="147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a:solidFill>
                  <a:srgbClr val="FF00FF"/>
                </a:solidFill>
                <a:latin typeface="Rochester"/>
                <a:ea typeface="Rochester"/>
                <a:cs typeface="Rochester"/>
                <a:sym typeface="Rochester"/>
              </a:rPr>
              <a:t>a health program</a:t>
            </a:r>
            <a:br>
              <a:rPr lang="en-US" sz="3200" b="1" i="1">
                <a:solidFill>
                  <a:srgbClr val="FF00FF"/>
                </a:solidFill>
                <a:latin typeface="Satisfy"/>
                <a:ea typeface="Satisfy"/>
                <a:cs typeface="Satisfy"/>
                <a:sym typeface="Satisfy"/>
              </a:rPr>
            </a:br>
            <a:r>
              <a:rPr lang="en-US" sz="2200">
                <a:solidFill>
                  <a:srgbClr val="666666"/>
                </a:solidFill>
                <a:latin typeface="Lexend Light"/>
                <a:ea typeface="Lexend Light"/>
                <a:cs typeface="Lexend Light"/>
                <a:sym typeface="Lexend Light"/>
              </a:rPr>
              <a:t>that will help you understand your body &amp; track your health.</a:t>
            </a:r>
            <a:endParaRPr/>
          </a:p>
        </p:txBody>
      </p:sp>
      <p:grpSp>
        <p:nvGrpSpPr>
          <p:cNvPr id="268" name="Google Shape;268;p48"/>
          <p:cNvGrpSpPr/>
          <p:nvPr/>
        </p:nvGrpSpPr>
        <p:grpSpPr>
          <a:xfrm>
            <a:off x="5216450" y="2974524"/>
            <a:ext cx="2268675" cy="177904"/>
            <a:chOff x="5270782" y="2722395"/>
            <a:chExt cx="2268675" cy="238126"/>
          </a:xfrm>
        </p:grpSpPr>
        <p:grpSp>
          <p:nvGrpSpPr>
            <p:cNvPr id="269" name="Google Shape;269;p48"/>
            <p:cNvGrpSpPr/>
            <p:nvPr/>
          </p:nvGrpSpPr>
          <p:grpSpPr>
            <a:xfrm>
              <a:off x="5270782" y="2722395"/>
              <a:ext cx="2029862" cy="238126"/>
              <a:chOff x="5787198" y="2975139"/>
              <a:chExt cx="2144145" cy="145385"/>
            </a:xfrm>
          </p:grpSpPr>
          <p:grpSp>
            <p:nvGrpSpPr>
              <p:cNvPr id="270" name="Google Shape;270;p48"/>
              <p:cNvGrpSpPr/>
              <p:nvPr/>
            </p:nvGrpSpPr>
            <p:grpSpPr>
              <a:xfrm>
                <a:off x="5787198" y="2975201"/>
                <a:ext cx="2018154" cy="145323"/>
                <a:chOff x="6173348" y="6347551"/>
                <a:chExt cx="2018154" cy="145323"/>
              </a:xfrm>
            </p:grpSpPr>
            <p:grpSp>
              <p:nvGrpSpPr>
                <p:cNvPr id="271" name="Google Shape;271;p48"/>
                <p:cNvGrpSpPr/>
                <p:nvPr/>
              </p:nvGrpSpPr>
              <p:grpSpPr>
                <a:xfrm>
                  <a:off x="6173348" y="6347551"/>
                  <a:ext cx="2018154" cy="145323"/>
                  <a:chOff x="3543894" y="3462475"/>
                  <a:chExt cx="4291206" cy="309000"/>
                </a:xfrm>
              </p:grpSpPr>
              <p:sp>
                <p:nvSpPr>
                  <p:cNvPr id="272" name="Google Shape;272;p48"/>
                  <p:cNvSpPr/>
                  <p:nvPr/>
                </p:nvSpPr>
                <p:spPr>
                  <a:xfrm>
                    <a:off x="40803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3" name="Google Shape;273;p48"/>
                  <p:cNvSpPr/>
                  <p:nvPr/>
                </p:nvSpPr>
                <p:spPr>
                  <a:xfrm>
                    <a:off x="43485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4" name="Google Shape;274;p48"/>
                  <p:cNvSpPr/>
                  <p:nvPr/>
                </p:nvSpPr>
                <p:spPr>
                  <a:xfrm>
                    <a:off x="4884906"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5" name="Google Shape;275;p48"/>
                  <p:cNvSpPr/>
                  <p:nvPr/>
                </p:nvSpPr>
                <p:spPr>
                  <a:xfrm>
                    <a:off x="3543894" y="3462475"/>
                    <a:ext cx="268200" cy="309000"/>
                  </a:xfrm>
                  <a:prstGeom prst="cube">
                    <a:avLst>
                      <a:gd name="adj" fmla="val 25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6" name="Google Shape;276;p48"/>
                  <p:cNvSpPr/>
                  <p:nvPr/>
                </p:nvSpPr>
                <p:spPr>
                  <a:xfrm>
                    <a:off x="3812094" y="3462475"/>
                    <a:ext cx="268200" cy="309000"/>
                  </a:xfrm>
                  <a:prstGeom prst="cube">
                    <a:avLst>
                      <a:gd name="adj" fmla="val 25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7" name="Google Shape;277;p48"/>
                  <p:cNvSpPr/>
                  <p:nvPr/>
                </p:nvSpPr>
                <p:spPr>
                  <a:xfrm>
                    <a:off x="54213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8" name="Google Shape;278;p48"/>
                  <p:cNvSpPr/>
                  <p:nvPr/>
                </p:nvSpPr>
                <p:spPr>
                  <a:xfrm>
                    <a:off x="56895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9" name="Google Shape;279;p48"/>
                  <p:cNvSpPr/>
                  <p:nvPr/>
                </p:nvSpPr>
                <p:spPr>
                  <a:xfrm>
                    <a:off x="59577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0" name="Google Shape;280;p48"/>
                  <p:cNvSpPr/>
                  <p:nvPr/>
                </p:nvSpPr>
                <p:spPr>
                  <a:xfrm>
                    <a:off x="62259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1" name="Google Shape;281;p48"/>
                  <p:cNvSpPr/>
                  <p:nvPr/>
                </p:nvSpPr>
                <p:spPr>
                  <a:xfrm>
                    <a:off x="6494100" y="3462475"/>
                    <a:ext cx="268200" cy="309000"/>
                  </a:xfrm>
                  <a:prstGeom prst="cube">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2" name="Google Shape;282;p48"/>
                  <p:cNvSpPr/>
                  <p:nvPr/>
                </p:nvSpPr>
                <p:spPr>
                  <a:xfrm>
                    <a:off x="6762300" y="3462475"/>
                    <a:ext cx="268200" cy="309000"/>
                  </a:xfrm>
                  <a:prstGeom prst="cube">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 name="Google Shape;283;p48"/>
                  <p:cNvSpPr/>
                  <p:nvPr/>
                </p:nvSpPr>
                <p:spPr>
                  <a:xfrm>
                    <a:off x="70305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 name="Google Shape;284;p48"/>
                  <p:cNvSpPr/>
                  <p:nvPr/>
                </p:nvSpPr>
                <p:spPr>
                  <a:xfrm>
                    <a:off x="72987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 name="Google Shape;285;p48"/>
                  <p:cNvSpPr/>
                  <p:nvPr/>
                </p:nvSpPr>
                <p:spPr>
                  <a:xfrm>
                    <a:off x="75669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86" name="Google Shape;286;p48"/>
                <p:cNvSpPr/>
                <p:nvPr/>
              </p:nvSpPr>
              <p:spPr>
                <a:xfrm>
                  <a:off x="6930163" y="6347551"/>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7" name="Google Shape;287;p48"/>
                <p:cNvSpPr/>
                <p:nvPr/>
              </p:nvSpPr>
              <p:spPr>
                <a:xfrm>
                  <a:off x="6677891" y="6347551"/>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88" name="Google Shape;288;p48"/>
              <p:cNvSpPr/>
              <p:nvPr/>
            </p:nvSpPr>
            <p:spPr>
              <a:xfrm>
                <a:off x="7805342" y="2975139"/>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89" name="Google Shape;289;p48"/>
            <p:cNvSpPr/>
            <p:nvPr/>
          </p:nvSpPr>
          <p:spPr>
            <a:xfrm>
              <a:off x="7300657" y="2722510"/>
              <a:ext cx="119400" cy="2379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0" name="Google Shape;290;p48"/>
            <p:cNvSpPr/>
            <p:nvPr/>
          </p:nvSpPr>
          <p:spPr>
            <a:xfrm>
              <a:off x="7420057" y="2722510"/>
              <a:ext cx="119400" cy="2379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91" name="Google Shape;291;p48"/>
          <p:cNvSpPr/>
          <p:nvPr/>
        </p:nvSpPr>
        <p:spPr>
          <a:xfrm>
            <a:off x="3300950" y="5741750"/>
            <a:ext cx="119400" cy="1779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2" name="Google Shape;292;p48"/>
          <p:cNvSpPr/>
          <p:nvPr/>
        </p:nvSpPr>
        <p:spPr>
          <a:xfrm>
            <a:off x="3300950" y="4631050"/>
            <a:ext cx="119400" cy="177900"/>
          </a:xfrm>
          <a:prstGeom prst="cube">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3" name="Google Shape;293;p48"/>
          <p:cNvSpPr/>
          <p:nvPr/>
        </p:nvSpPr>
        <p:spPr>
          <a:xfrm>
            <a:off x="3300954" y="4075700"/>
            <a:ext cx="119400" cy="177900"/>
          </a:xfrm>
          <a:prstGeom prst="cube">
            <a:avLst>
              <a:gd name="adj" fmla="val 25000"/>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4" name="Google Shape;294;p48"/>
          <p:cNvSpPr/>
          <p:nvPr/>
        </p:nvSpPr>
        <p:spPr>
          <a:xfrm>
            <a:off x="3300944" y="5186400"/>
            <a:ext cx="119400" cy="1779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9"/>
          <p:cNvSpPr txBox="1">
            <a:spLocks noGrp="1"/>
          </p:cNvSpPr>
          <p:nvPr>
            <p:ph type="body" idx="1"/>
          </p:nvPr>
        </p:nvSpPr>
        <p:spPr>
          <a:xfrm>
            <a:off x="371750" y="5104413"/>
            <a:ext cx="8502900" cy="127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520"/>
              </a:spcBef>
              <a:spcAft>
                <a:spcPts val="0"/>
              </a:spcAft>
              <a:buClr>
                <a:srgbClr val="595959"/>
              </a:buClr>
              <a:buSzPts val="2600"/>
              <a:buFont typeface="Arial"/>
              <a:buNone/>
            </a:pPr>
            <a:br>
              <a:rPr lang="en-US" sz="2000">
                <a:solidFill>
                  <a:srgbClr val="666666"/>
                </a:solidFill>
                <a:latin typeface="Lexend Light"/>
                <a:ea typeface="Lexend Light"/>
                <a:cs typeface="Lexend Light"/>
                <a:sym typeface="Lexend Light"/>
              </a:rPr>
            </a:br>
            <a:r>
              <a:rPr lang="en-US" sz="2000" b="1">
                <a:solidFill>
                  <a:srgbClr val="666666"/>
                </a:solidFill>
                <a:latin typeface="Lexend"/>
                <a:ea typeface="Lexend"/>
                <a:cs typeface="Lexend"/>
                <a:sym typeface="Lexend"/>
              </a:rPr>
              <a:t>Your body has many systems</a:t>
            </a:r>
            <a:r>
              <a:rPr lang="en-US" sz="2000">
                <a:solidFill>
                  <a:srgbClr val="666666"/>
                </a:solidFill>
                <a:latin typeface="Lexend Light"/>
                <a:ea typeface="Lexend Light"/>
                <a:cs typeface="Lexend Light"/>
                <a:sym typeface="Lexend Light"/>
              </a:rPr>
              <a:t>, all working together for your health.</a:t>
            </a:r>
            <a:endParaRPr sz="2000">
              <a:solidFill>
                <a:srgbClr val="666666"/>
              </a:solidFill>
              <a:latin typeface="Lexend Light"/>
              <a:ea typeface="Lexend Light"/>
              <a:cs typeface="Lexend Light"/>
              <a:sym typeface="Lexend Light"/>
            </a:endParaRPr>
          </a:p>
        </p:txBody>
      </p:sp>
      <p:sp>
        <p:nvSpPr>
          <p:cNvPr id="300" name="Google Shape;300;p4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301" name="Google Shape;301;p49"/>
          <p:cNvSpPr txBox="1"/>
          <p:nvPr/>
        </p:nvSpPr>
        <p:spPr>
          <a:xfrm>
            <a:off x="231275" y="564575"/>
            <a:ext cx="6307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Your body</a:t>
            </a:r>
            <a:r>
              <a:rPr lang="en-US" sz="3000">
                <a:solidFill>
                  <a:srgbClr val="FFFFFF"/>
                </a:solidFill>
                <a:latin typeface="Lexend Thin"/>
                <a:ea typeface="Lexend Thin"/>
                <a:cs typeface="Lexend Thin"/>
                <a:sym typeface="Lexend Thin"/>
              </a:rPr>
              <a:t> is made up of </a:t>
            </a:r>
            <a:r>
              <a:rPr lang="en-US" sz="3000" b="1">
                <a:solidFill>
                  <a:srgbClr val="FFFFFF"/>
                </a:solidFill>
                <a:latin typeface="Lexend"/>
                <a:ea typeface="Lexend"/>
                <a:cs typeface="Lexend"/>
                <a:sym typeface="Lexend"/>
              </a:rPr>
              <a:t>systems</a:t>
            </a:r>
            <a:endParaRPr b="1">
              <a:latin typeface="Lexend"/>
              <a:ea typeface="Lexend"/>
              <a:cs typeface="Lexend"/>
              <a:sym typeface="Lexend"/>
            </a:endParaRPr>
          </a:p>
        </p:txBody>
      </p:sp>
      <p:grpSp>
        <p:nvGrpSpPr>
          <p:cNvPr id="302" name="Google Shape;302;p49"/>
          <p:cNvGrpSpPr/>
          <p:nvPr/>
        </p:nvGrpSpPr>
        <p:grpSpPr>
          <a:xfrm>
            <a:off x="437970" y="1730695"/>
            <a:ext cx="8158415" cy="2689335"/>
            <a:chOff x="1213100" y="1508500"/>
            <a:chExt cx="5797623" cy="1911125"/>
          </a:xfrm>
        </p:grpSpPr>
        <p:pic>
          <p:nvPicPr>
            <p:cNvPr id="303" name="Google Shape;303;p49"/>
            <p:cNvPicPr preferRelativeResize="0"/>
            <p:nvPr/>
          </p:nvPicPr>
          <p:blipFill rotWithShape="1">
            <a:blip r:embed="rId3">
              <a:alphaModFix/>
            </a:blip>
            <a:srcRect l="3936" t="1839" r="80609" b="49631"/>
            <a:stretch/>
          </p:blipFill>
          <p:spPr>
            <a:xfrm>
              <a:off x="1213100" y="1514820"/>
              <a:ext cx="1173651" cy="1904804"/>
            </a:xfrm>
            <a:prstGeom prst="rect">
              <a:avLst/>
            </a:prstGeom>
            <a:noFill/>
            <a:ln>
              <a:noFill/>
            </a:ln>
          </p:spPr>
        </p:pic>
        <p:pic>
          <p:nvPicPr>
            <p:cNvPr id="304" name="Google Shape;304;p49"/>
            <p:cNvPicPr preferRelativeResize="0"/>
            <p:nvPr/>
          </p:nvPicPr>
          <p:blipFill rotWithShape="1">
            <a:blip r:embed="rId3">
              <a:alphaModFix/>
            </a:blip>
            <a:srcRect l="23289" t="3076" r="61256" b="49374"/>
            <a:stretch/>
          </p:blipFill>
          <p:spPr>
            <a:xfrm>
              <a:off x="2351392" y="1548393"/>
              <a:ext cx="1173633" cy="1866272"/>
            </a:xfrm>
            <a:prstGeom prst="rect">
              <a:avLst/>
            </a:prstGeom>
            <a:noFill/>
            <a:ln>
              <a:noFill/>
            </a:ln>
          </p:spPr>
        </p:pic>
        <p:pic>
          <p:nvPicPr>
            <p:cNvPr id="305" name="Google Shape;305;p49"/>
            <p:cNvPicPr preferRelativeResize="0"/>
            <p:nvPr/>
          </p:nvPicPr>
          <p:blipFill rotWithShape="1">
            <a:blip r:embed="rId3">
              <a:alphaModFix/>
            </a:blip>
            <a:srcRect l="42272" t="1839" r="42272" b="49631"/>
            <a:stretch/>
          </p:blipFill>
          <p:spPr>
            <a:xfrm>
              <a:off x="3525086" y="1508500"/>
              <a:ext cx="1173651" cy="1904804"/>
            </a:xfrm>
            <a:prstGeom prst="rect">
              <a:avLst/>
            </a:prstGeom>
            <a:noFill/>
            <a:ln>
              <a:noFill/>
            </a:ln>
          </p:spPr>
        </p:pic>
        <p:pic>
          <p:nvPicPr>
            <p:cNvPr id="306" name="Google Shape;306;p49"/>
            <p:cNvPicPr preferRelativeResize="0"/>
            <p:nvPr/>
          </p:nvPicPr>
          <p:blipFill rotWithShape="1">
            <a:blip r:embed="rId3">
              <a:alphaModFix/>
            </a:blip>
            <a:srcRect l="62951" t="1840" r="21594" b="50611"/>
            <a:stretch/>
          </p:blipFill>
          <p:spPr>
            <a:xfrm>
              <a:off x="4663378" y="1542073"/>
              <a:ext cx="1173633" cy="1866272"/>
            </a:xfrm>
            <a:prstGeom prst="rect">
              <a:avLst/>
            </a:prstGeom>
            <a:noFill/>
            <a:ln>
              <a:noFill/>
            </a:ln>
          </p:spPr>
        </p:pic>
        <p:pic>
          <p:nvPicPr>
            <p:cNvPr id="307" name="Google Shape;307;p49"/>
            <p:cNvPicPr preferRelativeResize="0"/>
            <p:nvPr/>
          </p:nvPicPr>
          <p:blipFill rotWithShape="1">
            <a:blip r:embed="rId3">
              <a:alphaModFix/>
            </a:blip>
            <a:srcRect l="81502" t="1839" r="3042" b="49631"/>
            <a:stretch/>
          </p:blipFill>
          <p:spPr>
            <a:xfrm>
              <a:off x="5837072" y="1514008"/>
              <a:ext cx="1173651" cy="1904804"/>
            </a:xfrm>
            <a:prstGeom prst="rect">
              <a:avLst/>
            </a:prstGeom>
            <a:noFill/>
            <a:ln>
              <a:noFill/>
            </a:ln>
          </p:spPr>
        </p:pic>
      </p:grpSp>
      <p:sp>
        <p:nvSpPr>
          <p:cNvPr id="308" name="Google Shape;308;p49"/>
          <p:cNvSpPr txBox="1"/>
          <p:nvPr/>
        </p:nvSpPr>
        <p:spPr>
          <a:xfrm>
            <a:off x="596950" y="1400538"/>
            <a:ext cx="7621500" cy="400200"/>
          </a:xfrm>
          <a:prstGeom prst="rect">
            <a:avLst/>
          </a:prstGeom>
          <a:noFill/>
          <a:ln>
            <a:noFill/>
          </a:ln>
        </p:spPr>
        <p:txBody>
          <a:bodyPr spcFirstLastPara="1" wrap="square" lIns="91425" tIns="91425" rIns="91425" bIns="91425" anchor="t" anchorCtr="0">
            <a:spAutoFit/>
          </a:bodyPr>
          <a:lstStyle/>
          <a:p>
            <a:pPr marL="685800" lvl="0" indent="0" algn="just" rtl="0">
              <a:lnSpc>
                <a:spcPct val="110000"/>
              </a:lnSpc>
              <a:spcBef>
                <a:spcPts val="0"/>
              </a:spcBef>
              <a:spcAft>
                <a:spcPts val="0"/>
              </a:spcAft>
              <a:buNone/>
            </a:pPr>
            <a:endParaRPr/>
          </a:p>
        </p:txBody>
      </p:sp>
      <p:sp>
        <p:nvSpPr>
          <p:cNvPr id="309" name="Google Shape;309;p49"/>
          <p:cNvSpPr txBox="1"/>
          <p:nvPr/>
        </p:nvSpPr>
        <p:spPr>
          <a:xfrm>
            <a:off x="500475" y="4468625"/>
            <a:ext cx="7788000" cy="2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t> 	</a:t>
            </a:r>
            <a:endParaRPr/>
          </a:p>
        </p:txBody>
      </p:sp>
      <p:sp>
        <p:nvSpPr>
          <p:cNvPr id="310" name="Google Shape;310;p49"/>
          <p:cNvSpPr/>
          <p:nvPr/>
        </p:nvSpPr>
        <p:spPr>
          <a:xfrm>
            <a:off x="569900" y="1400550"/>
            <a:ext cx="1346700" cy="3585600"/>
          </a:xfrm>
          <a:prstGeom prst="ellipse">
            <a:avLst/>
          </a:prstGeom>
          <a:noFill/>
          <a:ln w="76200" cap="flat" cmpd="sng">
            <a:solidFill>
              <a:srgbClr val="9FC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9"/>
          <p:cNvSpPr/>
          <p:nvPr/>
        </p:nvSpPr>
        <p:spPr>
          <a:xfrm>
            <a:off x="2180275" y="1400550"/>
            <a:ext cx="1346700" cy="3585600"/>
          </a:xfrm>
          <a:prstGeom prst="ellipse">
            <a:avLst/>
          </a:prstGeom>
          <a:noFill/>
          <a:ln w="762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49"/>
          <p:cNvSpPr/>
          <p:nvPr/>
        </p:nvSpPr>
        <p:spPr>
          <a:xfrm>
            <a:off x="3830525" y="1400538"/>
            <a:ext cx="1346700" cy="3585600"/>
          </a:xfrm>
          <a:prstGeom prst="ellipse">
            <a:avLst/>
          </a:prstGeom>
          <a:noFill/>
          <a:ln w="76200"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49"/>
          <p:cNvSpPr/>
          <p:nvPr/>
        </p:nvSpPr>
        <p:spPr>
          <a:xfrm>
            <a:off x="7131075" y="1400550"/>
            <a:ext cx="1346700" cy="3585600"/>
          </a:xfrm>
          <a:prstGeom prst="ellipse">
            <a:avLst/>
          </a:prstGeom>
          <a:noFill/>
          <a:ln w="76200" cap="flat" cmpd="sng">
            <a:solidFill>
              <a:srgbClr val="B6D7A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49"/>
          <p:cNvSpPr/>
          <p:nvPr/>
        </p:nvSpPr>
        <p:spPr>
          <a:xfrm>
            <a:off x="5480788" y="1400550"/>
            <a:ext cx="1346700" cy="3585600"/>
          </a:xfrm>
          <a:prstGeom prst="ellipse">
            <a:avLst/>
          </a:prstGeom>
          <a:noFill/>
          <a:ln w="76200" cap="flat" cmpd="sng">
            <a:solidFill>
              <a:srgbClr val="8587C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50"/>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21" name="Google Shape;321;p50"/>
          <p:cNvSpPr txBox="1">
            <a:spLocks noGrp="1"/>
          </p:cNvSpPr>
          <p:nvPr>
            <p:ph type="body" idx="4294967295"/>
          </p:nvPr>
        </p:nvSpPr>
        <p:spPr>
          <a:xfrm>
            <a:off x="2530200" y="1595375"/>
            <a:ext cx="5460300" cy="8211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595959"/>
              </a:buClr>
              <a:buSzPts val="2400"/>
              <a:buFont typeface="Arial"/>
              <a:buNone/>
            </a:pPr>
            <a:r>
              <a:rPr lang="en-US" sz="2400" i="1" u="none" strike="noStrike" cap="none">
                <a:solidFill>
                  <a:srgbClr val="666666"/>
                </a:solidFill>
                <a:latin typeface="Calibri"/>
                <a:ea typeface="Calibri"/>
                <a:cs typeface="Calibri"/>
                <a:sym typeface="Calibri"/>
              </a:rPr>
              <a:t>A few bo</a:t>
            </a:r>
            <a:r>
              <a:rPr lang="en-US" sz="2400" i="1">
                <a:solidFill>
                  <a:srgbClr val="666666"/>
                </a:solidFill>
                <a:latin typeface="Calibri"/>
                <a:ea typeface="Calibri"/>
                <a:cs typeface="Calibri"/>
                <a:sym typeface="Calibri"/>
              </a:rPr>
              <a:t>dy systems you already know</a:t>
            </a:r>
            <a:r>
              <a:rPr lang="en-US" sz="2400" i="1" u="none" strike="noStrike" cap="none">
                <a:solidFill>
                  <a:srgbClr val="666666"/>
                </a:solidFill>
                <a:latin typeface="Calibri"/>
                <a:ea typeface="Calibri"/>
                <a:cs typeface="Calibri"/>
                <a:sym typeface="Calibri"/>
              </a:rPr>
              <a:t> are:</a:t>
            </a:r>
            <a:endParaRPr i="1">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i="0" u="none" strike="noStrike" cap="none">
              <a:solidFill>
                <a:srgbClr val="7C7DAD"/>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p:txBody>
      </p:sp>
      <p:sp>
        <p:nvSpPr>
          <p:cNvPr id="322" name="Google Shape;322;p50"/>
          <p:cNvSpPr txBox="1"/>
          <p:nvPr/>
        </p:nvSpPr>
        <p:spPr>
          <a:xfrm>
            <a:off x="3495448" y="2304009"/>
            <a:ext cx="3861600" cy="2151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10000"/>
              </a:lnSpc>
              <a:spcBef>
                <a:spcPts val="0"/>
              </a:spcBef>
              <a:spcAft>
                <a:spcPts val="0"/>
              </a:spcAft>
              <a:buClr>
                <a:srgbClr val="666666"/>
              </a:buClr>
              <a:buSzPts val="2400"/>
              <a:buFont typeface="Calibri"/>
              <a:buChar char="•"/>
            </a:pPr>
            <a:r>
              <a:rPr lang="en-US" sz="2400">
                <a:solidFill>
                  <a:srgbClr val="666666"/>
                </a:solidFill>
                <a:latin typeface="Calibri"/>
                <a:ea typeface="Calibri"/>
                <a:cs typeface="Calibri"/>
                <a:sym typeface="Calibri"/>
              </a:rPr>
              <a:t>musculoskeletal</a:t>
            </a:r>
            <a:endParaRPr sz="2400">
              <a:solidFill>
                <a:srgbClr val="666666"/>
              </a:solidFill>
              <a:latin typeface="Calibri"/>
              <a:ea typeface="Calibri"/>
              <a:cs typeface="Calibri"/>
              <a:sym typeface="Calibri"/>
            </a:endParaRPr>
          </a:p>
          <a:p>
            <a:pPr marL="342900" marR="0" lvl="0" indent="-342900" algn="l" rtl="0">
              <a:lnSpc>
                <a:spcPct val="110000"/>
              </a:lnSpc>
              <a:spcBef>
                <a:spcPts val="0"/>
              </a:spcBef>
              <a:spcAft>
                <a:spcPts val="0"/>
              </a:spcAft>
              <a:buClr>
                <a:srgbClr val="666666"/>
              </a:buClr>
              <a:buSzPts val="2400"/>
              <a:buFont typeface="Calibri"/>
              <a:buChar char="•"/>
            </a:pPr>
            <a:r>
              <a:rPr lang="en-US" sz="2400">
                <a:solidFill>
                  <a:srgbClr val="666666"/>
                </a:solidFill>
                <a:latin typeface="Calibri"/>
                <a:ea typeface="Calibri"/>
                <a:cs typeface="Calibri"/>
                <a:sym typeface="Calibri"/>
              </a:rPr>
              <a:t>nervous</a:t>
            </a:r>
            <a:endParaRPr sz="2400">
              <a:solidFill>
                <a:srgbClr val="666666"/>
              </a:solidFill>
              <a:latin typeface="Calibri"/>
              <a:ea typeface="Calibri"/>
              <a:cs typeface="Calibri"/>
              <a:sym typeface="Calibri"/>
            </a:endParaRPr>
          </a:p>
          <a:p>
            <a:pPr marL="342900" marR="0" lvl="0" indent="-342900" algn="l" rtl="0">
              <a:lnSpc>
                <a:spcPct val="110000"/>
              </a:lnSpc>
              <a:spcBef>
                <a:spcPts val="0"/>
              </a:spcBef>
              <a:spcAft>
                <a:spcPts val="0"/>
              </a:spcAft>
              <a:buClr>
                <a:srgbClr val="666666"/>
              </a:buClr>
              <a:buSzPts val="2400"/>
              <a:buFont typeface="Calibri"/>
              <a:buChar char="•"/>
            </a:pPr>
            <a:r>
              <a:rPr lang="en-US" sz="2400">
                <a:solidFill>
                  <a:srgbClr val="666666"/>
                </a:solidFill>
                <a:latin typeface="Calibri"/>
                <a:ea typeface="Calibri"/>
                <a:cs typeface="Calibri"/>
                <a:sym typeface="Calibri"/>
              </a:rPr>
              <a:t>respiratory </a:t>
            </a:r>
            <a:endParaRPr>
              <a:solidFill>
                <a:srgbClr val="666666"/>
              </a:solidFill>
              <a:latin typeface="Calibri"/>
              <a:ea typeface="Calibri"/>
              <a:cs typeface="Calibri"/>
              <a:sym typeface="Calibri"/>
            </a:endParaRPr>
          </a:p>
          <a:p>
            <a:pPr marL="342900" marR="0" lvl="0" indent="-342900" algn="l" rtl="0">
              <a:lnSpc>
                <a:spcPct val="110000"/>
              </a:lnSpc>
              <a:spcBef>
                <a:spcPts val="0"/>
              </a:spcBef>
              <a:spcAft>
                <a:spcPts val="0"/>
              </a:spcAft>
              <a:buClr>
                <a:srgbClr val="666666"/>
              </a:buClr>
              <a:buSzPts val="2400"/>
              <a:buFont typeface="Calibri"/>
              <a:buChar char="•"/>
            </a:pPr>
            <a:r>
              <a:rPr lang="en-US" sz="2400">
                <a:solidFill>
                  <a:srgbClr val="666666"/>
                </a:solidFill>
                <a:latin typeface="Calibri"/>
                <a:ea typeface="Calibri"/>
                <a:cs typeface="Calibri"/>
                <a:sym typeface="Calibri"/>
              </a:rPr>
              <a:t>circulatory</a:t>
            </a:r>
            <a:endParaRPr sz="2400">
              <a:solidFill>
                <a:srgbClr val="666666"/>
              </a:solidFill>
              <a:latin typeface="Calibri"/>
              <a:ea typeface="Calibri"/>
              <a:cs typeface="Calibri"/>
              <a:sym typeface="Calibri"/>
            </a:endParaRPr>
          </a:p>
          <a:p>
            <a:pPr marL="342900" marR="0" lvl="0" indent="-342900" algn="l" rtl="0">
              <a:lnSpc>
                <a:spcPct val="110000"/>
              </a:lnSpc>
              <a:spcBef>
                <a:spcPts val="0"/>
              </a:spcBef>
              <a:spcAft>
                <a:spcPts val="0"/>
              </a:spcAft>
              <a:buClr>
                <a:srgbClr val="666666"/>
              </a:buClr>
              <a:buSzPts val="2400"/>
              <a:buFont typeface="Calibri"/>
              <a:buChar char="•"/>
            </a:pPr>
            <a:r>
              <a:rPr lang="en-US" sz="2400">
                <a:solidFill>
                  <a:srgbClr val="666666"/>
                </a:solidFill>
                <a:latin typeface="Calibri"/>
                <a:ea typeface="Calibri"/>
                <a:cs typeface="Calibri"/>
                <a:sym typeface="Calibri"/>
              </a:rPr>
              <a:t>digestive </a:t>
            </a:r>
            <a:endParaRPr>
              <a:solidFill>
                <a:srgbClr val="666666"/>
              </a:solidFill>
              <a:latin typeface="Calibri"/>
              <a:ea typeface="Calibri"/>
              <a:cs typeface="Calibri"/>
              <a:sym typeface="Calibri"/>
            </a:endParaRPr>
          </a:p>
          <a:p>
            <a:pPr marL="342900" marR="0" lvl="0" indent="-342900" algn="l" rtl="0">
              <a:lnSpc>
                <a:spcPct val="110000"/>
              </a:lnSpc>
              <a:spcBef>
                <a:spcPts val="0"/>
              </a:spcBef>
              <a:spcAft>
                <a:spcPts val="0"/>
              </a:spcAft>
              <a:buClr>
                <a:srgbClr val="666666"/>
              </a:buClr>
              <a:buSzPts val="2400"/>
              <a:buFont typeface="Calibri"/>
              <a:buChar char="•"/>
            </a:pPr>
            <a:r>
              <a:rPr lang="en-US" sz="2400">
                <a:solidFill>
                  <a:srgbClr val="666666"/>
                </a:solidFill>
                <a:latin typeface="Calibri"/>
                <a:ea typeface="Calibri"/>
                <a:cs typeface="Calibri"/>
                <a:sym typeface="Calibri"/>
              </a:rPr>
              <a:t>urinary</a:t>
            </a:r>
            <a:endParaRPr sz="2400">
              <a:solidFill>
                <a:srgbClr val="666666"/>
              </a:solidFill>
              <a:latin typeface="Calibri"/>
              <a:ea typeface="Calibri"/>
              <a:cs typeface="Calibri"/>
              <a:sym typeface="Calibri"/>
            </a:endParaRPr>
          </a:p>
          <a:p>
            <a:pPr marL="342900" marR="0" lvl="0" indent="-342900" algn="l" rtl="0">
              <a:lnSpc>
                <a:spcPct val="110000"/>
              </a:lnSpc>
              <a:spcBef>
                <a:spcPts val="0"/>
              </a:spcBef>
              <a:spcAft>
                <a:spcPts val="0"/>
              </a:spcAft>
              <a:buClr>
                <a:srgbClr val="666666"/>
              </a:buClr>
              <a:buSzPts val="2400"/>
              <a:buFont typeface="Calibri"/>
              <a:buChar char="•"/>
            </a:pPr>
            <a:r>
              <a:rPr lang="en-US" sz="2400">
                <a:solidFill>
                  <a:srgbClr val="666666"/>
                </a:solidFill>
                <a:latin typeface="Calibri"/>
                <a:ea typeface="Calibri"/>
                <a:cs typeface="Calibri"/>
                <a:sym typeface="Calibri"/>
              </a:rPr>
              <a:t>endocrine </a:t>
            </a:r>
            <a:endParaRPr sz="2400">
              <a:solidFill>
                <a:srgbClr val="666666"/>
              </a:solidFill>
              <a:latin typeface="Calibri"/>
              <a:ea typeface="Calibri"/>
              <a:cs typeface="Calibri"/>
              <a:sym typeface="Calibri"/>
            </a:endParaRPr>
          </a:p>
          <a:p>
            <a:pPr marL="342900" marR="0" lvl="0" indent="-342900" algn="l" rtl="0">
              <a:lnSpc>
                <a:spcPct val="110000"/>
              </a:lnSpc>
              <a:spcBef>
                <a:spcPts val="0"/>
              </a:spcBef>
              <a:spcAft>
                <a:spcPts val="0"/>
              </a:spcAft>
              <a:buClr>
                <a:srgbClr val="666666"/>
              </a:buClr>
              <a:buSzPts val="2400"/>
              <a:buFont typeface="Calibri"/>
              <a:buChar char="•"/>
            </a:pPr>
            <a:r>
              <a:rPr lang="en-US" sz="2400">
                <a:solidFill>
                  <a:srgbClr val="666666"/>
                </a:solidFill>
                <a:latin typeface="Calibri"/>
                <a:ea typeface="Calibri"/>
                <a:cs typeface="Calibri"/>
                <a:sym typeface="Calibri"/>
              </a:rPr>
              <a:t>reproductive</a:t>
            </a:r>
            <a:endParaRPr sz="2400" b="1">
              <a:solidFill>
                <a:srgbClr val="666666"/>
              </a:solidFill>
              <a:latin typeface="Calibri"/>
              <a:ea typeface="Calibri"/>
              <a:cs typeface="Calibri"/>
              <a:sym typeface="Calibri"/>
            </a:endParaRPr>
          </a:p>
        </p:txBody>
      </p:sp>
      <p:sp>
        <p:nvSpPr>
          <p:cNvPr id="323" name="Google Shape;323;p50"/>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pic>
        <p:nvPicPr>
          <p:cNvPr id="324" name="Google Shape;324;p50"/>
          <p:cNvPicPr preferRelativeResize="0"/>
          <p:nvPr/>
        </p:nvPicPr>
        <p:blipFill rotWithShape="1">
          <a:blip r:embed="rId3">
            <a:alphaModFix/>
          </a:blip>
          <a:srcRect/>
          <a:stretch/>
        </p:blipFill>
        <p:spPr>
          <a:xfrm>
            <a:off x="1149082" y="1309955"/>
            <a:ext cx="1381126" cy="5303520"/>
          </a:xfrm>
          <a:prstGeom prst="rect">
            <a:avLst/>
          </a:prstGeom>
          <a:noFill/>
          <a:ln>
            <a:noFill/>
          </a:ln>
        </p:spPr>
      </p:pic>
      <p:sp>
        <p:nvSpPr>
          <p:cNvPr id="325" name="Google Shape;325;p50"/>
          <p:cNvSpPr txBox="1"/>
          <p:nvPr/>
        </p:nvSpPr>
        <p:spPr>
          <a:xfrm>
            <a:off x="280675" y="536850"/>
            <a:ext cx="546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Healthy</a:t>
            </a:r>
            <a:r>
              <a:rPr lang="en-US" sz="3000" b="1" i="0" u="none">
                <a:solidFill>
                  <a:srgbClr val="FFFFFF"/>
                </a:solidFill>
                <a:latin typeface="Lexend"/>
                <a:ea typeface="Lexend"/>
                <a:cs typeface="Lexend"/>
                <a:sym typeface="Lexend"/>
              </a:rPr>
              <a:t> </a:t>
            </a:r>
            <a:r>
              <a:rPr lang="en-US" sz="3000" b="1">
                <a:solidFill>
                  <a:srgbClr val="FFFFFF"/>
                </a:solidFill>
                <a:latin typeface="Lexend"/>
                <a:ea typeface="Lexend"/>
                <a:cs typeface="Lexend"/>
                <a:sym typeface="Lexend"/>
              </a:rPr>
              <a:t>b</a:t>
            </a:r>
            <a:r>
              <a:rPr lang="en-US" sz="3000" b="1" i="0" u="none">
                <a:solidFill>
                  <a:srgbClr val="FFFFFF"/>
                </a:solidFill>
                <a:latin typeface="Lexend"/>
                <a:ea typeface="Lexend"/>
                <a:cs typeface="Lexend"/>
                <a:sym typeface="Lexend"/>
              </a:rPr>
              <a:t>ody systems</a:t>
            </a:r>
            <a:endParaRPr b="1">
              <a:latin typeface="Lexend"/>
              <a:ea typeface="Lexend"/>
              <a:cs typeface="Lexend"/>
              <a:sym typeface="Lexend"/>
            </a:endParaRPr>
          </a:p>
        </p:txBody>
      </p:sp>
      <p:sp>
        <p:nvSpPr>
          <p:cNvPr id="326" name="Google Shape;326;p50"/>
          <p:cNvSpPr/>
          <p:nvPr/>
        </p:nvSpPr>
        <p:spPr>
          <a:xfrm rot="5400000">
            <a:off x="4300925" y="2220975"/>
            <a:ext cx="426000" cy="2312400"/>
          </a:xfrm>
          <a:prstGeom prst="ellipse">
            <a:avLst/>
          </a:prstGeom>
          <a:noFill/>
          <a:ln w="76200" cap="flat" cmpd="sng">
            <a:solidFill>
              <a:srgbClr val="9FC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50"/>
          <p:cNvSpPr/>
          <p:nvPr/>
        </p:nvSpPr>
        <p:spPr>
          <a:xfrm rot="5400000">
            <a:off x="4291025" y="2999275"/>
            <a:ext cx="445800" cy="2231400"/>
          </a:xfrm>
          <a:prstGeom prst="ellipse">
            <a:avLst/>
          </a:prstGeom>
          <a:noFill/>
          <a:ln w="76200" cap="flat" cmpd="sng">
            <a:solidFill>
              <a:srgbClr val="B6D7A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50"/>
          <p:cNvSpPr/>
          <p:nvPr/>
        </p:nvSpPr>
        <p:spPr>
          <a:xfrm rot="5400000">
            <a:off x="4429750" y="3644217"/>
            <a:ext cx="437700" cy="3585600"/>
          </a:xfrm>
          <a:prstGeom prst="ellipse">
            <a:avLst/>
          </a:prstGeom>
          <a:noFill/>
          <a:ln w="76200"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50"/>
          <p:cNvSpPr/>
          <p:nvPr/>
        </p:nvSpPr>
        <p:spPr>
          <a:xfrm rot="5400000">
            <a:off x="4330800" y="3660063"/>
            <a:ext cx="482400" cy="2569200"/>
          </a:xfrm>
          <a:prstGeom prst="ellipse">
            <a:avLst/>
          </a:prstGeom>
          <a:noFill/>
          <a:ln w="76200" cap="flat" cmpd="sng">
            <a:solidFill>
              <a:srgbClr val="8587C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50"/>
          <p:cNvSpPr/>
          <p:nvPr/>
        </p:nvSpPr>
        <p:spPr>
          <a:xfrm rot="5400000">
            <a:off x="4347275" y="3326625"/>
            <a:ext cx="333300" cy="2420400"/>
          </a:xfrm>
          <a:prstGeom prst="ellipse">
            <a:avLst/>
          </a:prstGeom>
          <a:noFill/>
          <a:ln w="762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1"/>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37" name="Google Shape;337;p51"/>
          <p:cNvSpPr txBox="1">
            <a:spLocks noGrp="1"/>
          </p:cNvSpPr>
          <p:nvPr>
            <p:ph type="body" idx="4294967295"/>
          </p:nvPr>
        </p:nvSpPr>
        <p:spPr>
          <a:xfrm>
            <a:off x="2321100" y="1512075"/>
            <a:ext cx="4382700" cy="2658900"/>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rgbClr val="595959"/>
              </a:buClr>
              <a:buSzPts val="2400"/>
              <a:buFont typeface="Arial"/>
              <a:buNone/>
            </a:pPr>
            <a:r>
              <a:rPr lang="en-US" sz="2400" b="1" i="0" u="none" strike="noStrike" cap="none">
                <a:solidFill>
                  <a:srgbClr val="666666"/>
                </a:solidFill>
                <a:latin typeface="Calibri"/>
                <a:ea typeface="Calibri"/>
                <a:cs typeface="Calibri"/>
                <a:sym typeface="Calibri"/>
              </a:rPr>
              <a:t>The body is made up of systems. </a:t>
            </a: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i="0" u="none" strike="noStrike" cap="none">
              <a:solidFill>
                <a:srgbClr val="7C7DAD"/>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p:txBody>
      </p:sp>
      <p:sp>
        <p:nvSpPr>
          <p:cNvPr id="338" name="Google Shape;338;p51"/>
          <p:cNvSpPr txBox="1"/>
          <p:nvPr/>
        </p:nvSpPr>
        <p:spPr>
          <a:xfrm>
            <a:off x="3149723" y="2122759"/>
            <a:ext cx="3861600" cy="2151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musculoskeletal</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nervous</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respiratory </a:t>
            </a:r>
            <a:endParaRPr>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circulatory</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digestive </a:t>
            </a:r>
            <a:endParaRPr>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urinary</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endocrine </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reproductive</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integumentary</a:t>
            </a:r>
            <a:endParaRPr sz="2400">
              <a:solidFill>
                <a:schemeClr val="dk1"/>
              </a:solidFill>
              <a:latin typeface="Calibri"/>
              <a:ea typeface="Calibri"/>
              <a:cs typeface="Calibri"/>
              <a:sym typeface="Calibri"/>
            </a:endParaRPr>
          </a:p>
          <a:p>
            <a:pPr marL="342900" marR="0" lvl="0" indent="-342900" algn="l" rtl="0">
              <a:lnSpc>
                <a:spcPct val="110000"/>
              </a:lnSpc>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lymphatic</a:t>
            </a:r>
            <a:endParaRPr sz="2400">
              <a:solidFill>
                <a:schemeClr val="dk1"/>
              </a:solidFill>
              <a:latin typeface="Calibri"/>
              <a:ea typeface="Calibri"/>
              <a:cs typeface="Calibri"/>
              <a:sym typeface="Calibri"/>
            </a:endParaRPr>
          </a:p>
          <a:p>
            <a:pPr marL="342900" marR="0" lvl="0" indent="0" algn="l" rtl="0">
              <a:lnSpc>
                <a:spcPct val="110000"/>
              </a:lnSpc>
              <a:spcBef>
                <a:spcPts val="0"/>
              </a:spcBef>
              <a:spcAft>
                <a:spcPts val="0"/>
              </a:spcAft>
              <a:buNone/>
            </a:pPr>
            <a:endParaRPr sz="2400" b="1">
              <a:solidFill>
                <a:srgbClr val="666666"/>
              </a:solidFill>
              <a:latin typeface="Calibri"/>
              <a:ea typeface="Calibri"/>
              <a:cs typeface="Calibri"/>
              <a:sym typeface="Calibri"/>
            </a:endParaRPr>
          </a:p>
        </p:txBody>
      </p:sp>
      <p:sp>
        <p:nvSpPr>
          <p:cNvPr id="339" name="Google Shape;339;p5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340" name="Google Shape;340;p51"/>
          <p:cNvSpPr txBox="1"/>
          <p:nvPr/>
        </p:nvSpPr>
        <p:spPr>
          <a:xfrm>
            <a:off x="792888" y="49508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sz="1600" b="1">
                <a:solidFill>
                  <a:srgbClr val="595959"/>
                </a:solidFill>
                <a:latin typeface="Calibri"/>
                <a:ea typeface="Calibri"/>
                <a:cs typeface="Calibri"/>
                <a:sym typeface="Calibri"/>
              </a:rPr>
              <a:t>Lymphatic</a:t>
            </a:r>
            <a:endParaRPr sz="1600">
              <a:solidFill>
                <a:srgbClr val="595959"/>
              </a:solidFill>
            </a:endParaRPr>
          </a:p>
        </p:txBody>
      </p:sp>
      <p:pic>
        <p:nvPicPr>
          <p:cNvPr id="341" name="Google Shape;341;p51"/>
          <p:cNvPicPr preferRelativeResize="0"/>
          <p:nvPr/>
        </p:nvPicPr>
        <p:blipFill rotWithShape="1">
          <a:blip r:embed="rId3">
            <a:alphaModFix/>
          </a:blip>
          <a:srcRect l="52380" t="13116" r="32653" b="8482"/>
          <a:stretch/>
        </p:blipFill>
        <p:spPr>
          <a:xfrm>
            <a:off x="846850" y="1512087"/>
            <a:ext cx="1275223" cy="3372926"/>
          </a:xfrm>
          <a:prstGeom prst="rect">
            <a:avLst/>
          </a:prstGeom>
          <a:noFill/>
          <a:ln>
            <a:noFill/>
          </a:ln>
        </p:spPr>
      </p:pic>
      <p:sp>
        <p:nvSpPr>
          <p:cNvPr id="342" name="Google Shape;342;p51"/>
          <p:cNvSpPr txBox="1"/>
          <p:nvPr/>
        </p:nvSpPr>
        <p:spPr>
          <a:xfrm>
            <a:off x="259113" y="5336450"/>
            <a:ext cx="2450700" cy="705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800"/>
              </a:spcBef>
              <a:spcAft>
                <a:spcPts val="0"/>
              </a:spcAft>
              <a:buNone/>
            </a:pPr>
            <a:r>
              <a:rPr lang="en-US" sz="1100">
                <a:solidFill>
                  <a:schemeClr val="dk1"/>
                </a:solidFill>
              </a:rPr>
              <a:t>ORIGIN </a:t>
            </a:r>
            <a:r>
              <a:rPr lang="en-US" sz="1200">
                <a:solidFill>
                  <a:schemeClr val="dk1"/>
                </a:solidFill>
              </a:rPr>
              <a:t>from Latin </a:t>
            </a:r>
            <a:endParaRPr sz="1200">
              <a:solidFill>
                <a:schemeClr val="dk1"/>
              </a:solidFill>
            </a:endParaRPr>
          </a:p>
          <a:p>
            <a:pPr marL="139700" lvl="0" indent="0" algn="ctr" rtl="0">
              <a:lnSpc>
                <a:spcPct val="115000"/>
              </a:lnSpc>
              <a:spcBef>
                <a:spcPts val="600"/>
              </a:spcBef>
              <a:spcAft>
                <a:spcPts val="600"/>
              </a:spcAft>
              <a:buNone/>
            </a:pPr>
            <a:r>
              <a:rPr lang="en-US" sz="1500" b="1" i="1">
                <a:solidFill>
                  <a:schemeClr val="dk1"/>
                </a:solidFill>
              </a:rPr>
              <a:t>lympha</a:t>
            </a:r>
            <a:r>
              <a:rPr lang="en-US" sz="1500" b="1">
                <a:solidFill>
                  <a:schemeClr val="dk1"/>
                </a:solidFill>
              </a:rPr>
              <a:t> ‘water’</a:t>
            </a:r>
            <a:endParaRPr sz="1500" b="1">
              <a:solidFill>
                <a:schemeClr val="dk1"/>
              </a:solidFill>
            </a:endParaRPr>
          </a:p>
        </p:txBody>
      </p:sp>
      <p:sp>
        <p:nvSpPr>
          <p:cNvPr id="343" name="Google Shape;343;p51"/>
          <p:cNvSpPr txBox="1"/>
          <p:nvPr/>
        </p:nvSpPr>
        <p:spPr>
          <a:xfrm>
            <a:off x="6618975" y="4950875"/>
            <a:ext cx="15936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sz="1600" b="1">
                <a:solidFill>
                  <a:srgbClr val="595959"/>
                </a:solidFill>
                <a:latin typeface="Calibri"/>
                <a:ea typeface="Calibri"/>
                <a:cs typeface="Calibri"/>
                <a:sym typeface="Calibri"/>
              </a:rPr>
              <a:t>Integumentary</a:t>
            </a:r>
            <a:br>
              <a:rPr lang="en-US" sz="1600" b="1">
                <a:solidFill>
                  <a:srgbClr val="595959"/>
                </a:solidFill>
                <a:latin typeface="Calibri"/>
                <a:ea typeface="Calibri"/>
                <a:cs typeface="Calibri"/>
                <a:sym typeface="Calibri"/>
              </a:rPr>
            </a:br>
            <a:endParaRPr sz="1600">
              <a:solidFill>
                <a:srgbClr val="595959"/>
              </a:solidFill>
            </a:endParaRPr>
          </a:p>
        </p:txBody>
      </p:sp>
      <p:sp>
        <p:nvSpPr>
          <p:cNvPr id="344" name="Google Shape;344;p51"/>
          <p:cNvSpPr txBox="1"/>
          <p:nvPr/>
        </p:nvSpPr>
        <p:spPr>
          <a:xfrm>
            <a:off x="5915775" y="5349125"/>
            <a:ext cx="3000000" cy="952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800"/>
              </a:spcBef>
              <a:spcAft>
                <a:spcPts val="0"/>
              </a:spcAft>
              <a:buNone/>
            </a:pPr>
            <a:r>
              <a:rPr lang="en-US" sz="1100">
                <a:solidFill>
                  <a:schemeClr val="dk1"/>
                </a:solidFill>
              </a:rPr>
              <a:t>ORIGIN from Latin </a:t>
            </a:r>
            <a:endParaRPr sz="1100">
              <a:solidFill>
                <a:schemeClr val="dk1"/>
              </a:solidFill>
            </a:endParaRPr>
          </a:p>
          <a:p>
            <a:pPr marL="139700" lvl="0" indent="0" algn="ctr" rtl="0">
              <a:lnSpc>
                <a:spcPct val="115000"/>
              </a:lnSpc>
              <a:spcBef>
                <a:spcPts val="600"/>
              </a:spcBef>
              <a:spcAft>
                <a:spcPts val="600"/>
              </a:spcAft>
              <a:buNone/>
            </a:pPr>
            <a:r>
              <a:rPr lang="en-US" sz="1500" b="1" i="1">
                <a:solidFill>
                  <a:schemeClr val="dk1"/>
                </a:solidFill>
              </a:rPr>
              <a:t>tegere </a:t>
            </a:r>
            <a:r>
              <a:rPr lang="en-US" sz="1500" b="1">
                <a:solidFill>
                  <a:schemeClr val="dk1"/>
                </a:solidFill>
              </a:rPr>
              <a:t>‘to cover’</a:t>
            </a:r>
            <a:br>
              <a:rPr lang="en-US" sz="1500" b="1">
                <a:solidFill>
                  <a:schemeClr val="dk1"/>
                </a:solidFill>
              </a:rPr>
            </a:br>
            <a:endParaRPr sz="1500" b="1">
              <a:solidFill>
                <a:schemeClr val="dk1"/>
              </a:solidFill>
            </a:endParaRPr>
          </a:p>
        </p:txBody>
      </p:sp>
      <p:pic>
        <p:nvPicPr>
          <p:cNvPr id="345" name="Google Shape;345;p51"/>
          <p:cNvPicPr preferRelativeResize="0"/>
          <p:nvPr/>
        </p:nvPicPr>
        <p:blipFill rotWithShape="1">
          <a:blip r:embed="rId4">
            <a:alphaModFix/>
          </a:blip>
          <a:srcRect l="24730" t="8978" r="14039" b="7423"/>
          <a:stretch/>
        </p:blipFill>
        <p:spPr>
          <a:xfrm>
            <a:off x="6902817" y="1767925"/>
            <a:ext cx="1025924" cy="3117101"/>
          </a:xfrm>
          <a:prstGeom prst="rect">
            <a:avLst/>
          </a:prstGeom>
          <a:noFill/>
          <a:ln>
            <a:noFill/>
          </a:ln>
        </p:spPr>
      </p:pic>
      <p:sp>
        <p:nvSpPr>
          <p:cNvPr id="346" name="Google Shape;346;p51"/>
          <p:cNvSpPr/>
          <p:nvPr/>
        </p:nvSpPr>
        <p:spPr>
          <a:xfrm rot="5400000">
            <a:off x="7153175" y="3945575"/>
            <a:ext cx="333300" cy="2420400"/>
          </a:xfrm>
          <a:prstGeom prst="ellipse">
            <a:avLst/>
          </a:prstGeom>
          <a:noFill/>
          <a:ln w="76200"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51"/>
          <p:cNvSpPr/>
          <p:nvPr/>
        </p:nvSpPr>
        <p:spPr>
          <a:xfrm rot="5400000">
            <a:off x="1380200" y="3906875"/>
            <a:ext cx="333300" cy="2420400"/>
          </a:xfrm>
          <a:prstGeom prst="ellipse">
            <a:avLst/>
          </a:prstGeom>
          <a:noFill/>
          <a:ln w="762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51"/>
          <p:cNvSpPr txBox="1"/>
          <p:nvPr/>
        </p:nvSpPr>
        <p:spPr>
          <a:xfrm>
            <a:off x="260450" y="526050"/>
            <a:ext cx="546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11 Body Systems</a:t>
            </a:r>
            <a:endParaRPr>
              <a:latin typeface="Lexend Thin"/>
              <a:ea typeface="Lexend Thin"/>
              <a:cs typeface="Lexend Thin"/>
              <a:sym typeface="Lexend Thi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52"/>
          <p:cNvSpPr txBox="1"/>
          <p:nvPr/>
        </p:nvSpPr>
        <p:spPr>
          <a:xfrm>
            <a:off x="267500" y="534350"/>
            <a:ext cx="5108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Body Systems Worksheet</a:t>
            </a:r>
            <a:endParaRPr>
              <a:latin typeface="Lexend Thin"/>
              <a:ea typeface="Lexend Thin"/>
              <a:cs typeface="Lexend Thin"/>
              <a:sym typeface="Lexend Thin"/>
            </a:endParaRPr>
          </a:p>
        </p:txBody>
      </p:sp>
      <p:pic>
        <p:nvPicPr>
          <p:cNvPr id="355" name="Google Shape;355;p52"/>
          <p:cNvPicPr preferRelativeResize="0"/>
          <p:nvPr/>
        </p:nvPicPr>
        <p:blipFill rotWithShape="1">
          <a:blip r:embed="rId3">
            <a:alphaModFix/>
          </a:blip>
          <a:srcRect l="3936" t="1839" r="80609" b="49631"/>
          <a:stretch/>
        </p:blipFill>
        <p:spPr>
          <a:xfrm>
            <a:off x="949325" y="4005650"/>
            <a:ext cx="1443775" cy="2343201"/>
          </a:xfrm>
          <a:prstGeom prst="rect">
            <a:avLst/>
          </a:prstGeom>
          <a:noFill/>
          <a:ln>
            <a:noFill/>
          </a:ln>
        </p:spPr>
      </p:pic>
      <p:cxnSp>
        <p:nvCxnSpPr>
          <p:cNvPr id="356" name="Google Shape;356;p52"/>
          <p:cNvCxnSpPr/>
          <p:nvPr/>
        </p:nvCxnSpPr>
        <p:spPr>
          <a:xfrm>
            <a:off x="7618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57" name="Google Shape;357;p52"/>
          <p:cNvCxnSpPr/>
          <p:nvPr/>
        </p:nvCxnSpPr>
        <p:spPr>
          <a:xfrm>
            <a:off x="150223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58" name="Google Shape;358;p52"/>
          <p:cNvCxnSpPr/>
          <p:nvPr/>
        </p:nvCxnSpPr>
        <p:spPr>
          <a:xfrm>
            <a:off x="2977263"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59" name="Google Shape;359;p52"/>
          <p:cNvCxnSpPr/>
          <p:nvPr/>
        </p:nvCxnSpPr>
        <p:spPr>
          <a:xfrm>
            <a:off x="4403313"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60" name="Google Shape;360;p52"/>
          <p:cNvCxnSpPr/>
          <p:nvPr/>
        </p:nvCxnSpPr>
        <p:spPr>
          <a:xfrm>
            <a:off x="583473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61" name="Google Shape;361;p52"/>
          <p:cNvCxnSpPr/>
          <p:nvPr/>
        </p:nvCxnSpPr>
        <p:spPr>
          <a:xfrm>
            <a:off x="7260788" y="3860626"/>
            <a:ext cx="1153800" cy="0"/>
          </a:xfrm>
          <a:prstGeom prst="straightConnector1">
            <a:avLst/>
          </a:prstGeom>
          <a:noFill/>
          <a:ln w="9525" cap="flat" cmpd="sng">
            <a:solidFill>
              <a:schemeClr val="dk2"/>
            </a:solidFill>
            <a:prstDash val="solid"/>
            <a:round/>
            <a:headEnd type="none" w="med" len="med"/>
            <a:tailEnd type="none" w="med" len="med"/>
          </a:ln>
        </p:spPr>
      </p:cxnSp>
      <p:pic>
        <p:nvPicPr>
          <p:cNvPr id="362" name="Google Shape;362;p52"/>
          <p:cNvPicPr preferRelativeResize="0"/>
          <p:nvPr/>
        </p:nvPicPr>
        <p:blipFill rotWithShape="1">
          <a:blip r:embed="rId4">
            <a:alphaModFix/>
          </a:blip>
          <a:srcRect l="18625" t="13116" r="66409" b="8482"/>
          <a:stretch/>
        </p:blipFill>
        <p:spPr>
          <a:xfrm>
            <a:off x="1606775" y="1140225"/>
            <a:ext cx="944773" cy="2498899"/>
          </a:xfrm>
          <a:prstGeom prst="rect">
            <a:avLst/>
          </a:prstGeom>
          <a:noFill/>
          <a:ln>
            <a:noFill/>
          </a:ln>
        </p:spPr>
      </p:pic>
      <p:pic>
        <p:nvPicPr>
          <p:cNvPr id="363" name="Google Shape;363;p52"/>
          <p:cNvPicPr preferRelativeResize="0"/>
          <p:nvPr/>
        </p:nvPicPr>
        <p:blipFill rotWithShape="1">
          <a:blip r:embed="rId4">
            <a:alphaModFix/>
          </a:blip>
          <a:srcRect l="35928" t="13116" r="49106" b="8482"/>
          <a:stretch/>
        </p:blipFill>
        <p:spPr>
          <a:xfrm>
            <a:off x="3046437" y="1140225"/>
            <a:ext cx="944773" cy="2498899"/>
          </a:xfrm>
          <a:prstGeom prst="rect">
            <a:avLst/>
          </a:prstGeom>
          <a:noFill/>
          <a:ln>
            <a:noFill/>
          </a:ln>
        </p:spPr>
      </p:pic>
      <p:pic>
        <p:nvPicPr>
          <p:cNvPr id="364" name="Google Shape;364;p52"/>
          <p:cNvPicPr preferRelativeResize="0"/>
          <p:nvPr/>
        </p:nvPicPr>
        <p:blipFill rotWithShape="1">
          <a:blip r:embed="rId4">
            <a:alphaModFix/>
          </a:blip>
          <a:srcRect l="52380" t="13116" r="32653" b="8482"/>
          <a:stretch/>
        </p:blipFill>
        <p:spPr>
          <a:xfrm>
            <a:off x="4431250" y="1140225"/>
            <a:ext cx="944773" cy="2498899"/>
          </a:xfrm>
          <a:prstGeom prst="rect">
            <a:avLst/>
          </a:prstGeom>
          <a:noFill/>
          <a:ln>
            <a:noFill/>
          </a:ln>
        </p:spPr>
      </p:pic>
      <p:pic>
        <p:nvPicPr>
          <p:cNvPr id="365" name="Google Shape;365;p52"/>
          <p:cNvPicPr preferRelativeResize="0"/>
          <p:nvPr/>
        </p:nvPicPr>
        <p:blipFill rotWithShape="1">
          <a:blip r:embed="rId4">
            <a:alphaModFix/>
          </a:blip>
          <a:srcRect l="67899" t="13116" r="17135" b="8482"/>
          <a:stretch/>
        </p:blipFill>
        <p:spPr>
          <a:xfrm>
            <a:off x="5910962" y="1140225"/>
            <a:ext cx="944773" cy="2498899"/>
          </a:xfrm>
          <a:prstGeom prst="rect">
            <a:avLst/>
          </a:prstGeom>
          <a:noFill/>
          <a:ln>
            <a:noFill/>
          </a:ln>
        </p:spPr>
      </p:pic>
      <p:pic>
        <p:nvPicPr>
          <p:cNvPr id="366" name="Google Shape;366;p52"/>
          <p:cNvPicPr preferRelativeResize="0"/>
          <p:nvPr/>
        </p:nvPicPr>
        <p:blipFill rotWithShape="1">
          <a:blip r:embed="rId4">
            <a:alphaModFix/>
          </a:blip>
          <a:srcRect l="83979" t="13116" r="1055" b="8482"/>
          <a:stretch/>
        </p:blipFill>
        <p:spPr>
          <a:xfrm>
            <a:off x="7295775" y="1140225"/>
            <a:ext cx="944773" cy="2498899"/>
          </a:xfrm>
          <a:prstGeom prst="rect">
            <a:avLst/>
          </a:prstGeom>
          <a:noFill/>
          <a:ln>
            <a:noFill/>
          </a:ln>
        </p:spPr>
      </p:pic>
      <p:cxnSp>
        <p:nvCxnSpPr>
          <p:cNvPr id="367" name="Google Shape;367;p52"/>
          <p:cNvCxnSpPr/>
          <p:nvPr/>
        </p:nvCxnSpPr>
        <p:spPr>
          <a:xfrm>
            <a:off x="1068513"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68" name="Google Shape;368;p52"/>
          <p:cNvCxnSpPr/>
          <p:nvPr/>
        </p:nvCxnSpPr>
        <p:spPr>
          <a:xfrm>
            <a:off x="2494563"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69" name="Google Shape;369;p52"/>
          <p:cNvCxnSpPr/>
          <p:nvPr/>
        </p:nvCxnSpPr>
        <p:spPr>
          <a:xfrm>
            <a:off x="3969588"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70" name="Google Shape;370;p52"/>
          <p:cNvCxnSpPr/>
          <p:nvPr/>
        </p:nvCxnSpPr>
        <p:spPr>
          <a:xfrm>
            <a:off x="5395638"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71" name="Google Shape;371;p52"/>
          <p:cNvCxnSpPr/>
          <p:nvPr/>
        </p:nvCxnSpPr>
        <p:spPr>
          <a:xfrm>
            <a:off x="6827063" y="6727926"/>
            <a:ext cx="1153800" cy="0"/>
          </a:xfrm>
          <a:prstGeom prst="straightConnector1">
            <a:avLst/>
          </a:prstGeom>
          <a:noFill/>
          <a:ln w="9525" cap="flat" cmpd="sng">
            <a:solidFill>
              <a:schemeClr val="dk2"/>
            </a:solidFill>
            <a:prstDash val="solid"/>
            <a:round/>
            <a:headEnd type="none" w="med" len="med"/>
            <a:tailEnd type="none" w="med" len="med"/>
          </a:ln>
        </p:spPr>
      </p:cxnSp>
      <p:pic>
        <p:nvPicPr>
          <p:cNvPr id="372" name="Google Shape;372;p52"/>
          <p:cNvPicPr preferRelativeResize="0"/>
          <p:nvPr/>
        </p:nvPicPr>
        <p:blipFill rotWithShape="1">
          <a:blip r:embed="rId3">
            <a:alphaModFix/>
          </a:blip>
          <a:srcRect l="23289" t="3076" r="61256" b="49374"/>
          <a:stretch/>
        </p:blipFill>
        <p:spPr>
          <a:xfrm>
            <a:off x="2349600" y="4046950"/>
            <a:ext cx="1443748" cy="2295800"/>
          </a:xfrm>
          <a:prstGeom prst="rect">
            <a:avLst/>
          </a:prstGeom>
          <a:noFill/>
          <a:ln>
            <a:noFill/>
          </a:ln>
        </p:spPr>
      </p:pic>
      <p:pic>
        <p:nvPicPr>
          <p:cNvPr id="373" name="Google Shape;373;p52"/>
          <p:cNvPicPr preferRelativeResize="0"/>
          <p:nvPr/>
        </p:nvPicPr>
        <p:blipFill rotWithShape="1">
          <a:blip r:embed="rId3">
            <a:alphaModFix/>
          </a:blip>
          <a:srcRect l="42272" t="1839" r="42272" b="49631"/>
          <a:stretch/>
        </p:blipFill>
        <p:spPr>
          <a:xfrm>
            <a:off x="3793425" y="3997875"/>
            <a:ext cx="1443775" cy="2343201"/>
          </a:xfrm>
          <a:prstGeom prst="rect">
            <a:avLst/>
          </a:prstGeom>
          <a:noFill/>
          <a:ln>
            <a:noFill/>
          </a:ln>
        </p:spPr>
      </p:pic>
      <p:pic>
        <p:nvPicPr>
          <p:cNvPr id="374" name="Google Shape;374;p52"/>
          <p:cNvPicPr preferRelativeResize="0"/>
          <p:nvPr/>
        </p:nvPicPr>
        <p:blipFill rotWithShape="1">
          <a:blip r:embed="rId3">
            <a:alphaModFix/>
          </a:blip>
          <a:srcRect l="62951" t="1840" r="21594" b="50611"/>
          <a:stretch/>
        </p:blipFill>
        <p:spPr>
          <a:xfrm>
            <a:off x="5193700" y="4039175"/>
            <a:ext cx="1443748" cy="2295800"/>
          </a:xfrm>
          <a:prstGeom prst="rect">
            <a:avLst/>
          </a:prstGeom>
          <a:noFill/>
          <a:ln>
            <a:noFill/>
          </a:ln>
        </p:spPr>
      </p:pic>
      <p:pic>
        <p:nvPicPr>
          <p:cNvPr id="375" name="Google Shape;375;p52"/>
          <p:cNvPicPr preferRelativeResize="0"/>
          <p:nvPr/>
        </p:nvPicPr>
        <p:blipFill rotWithShape="1">
          <a:blip r:embed="rId3">
            <a:alphaModFix/>
          </a:blip>
          <a:srcRect l="81502" t="1839" r="3042" b="49631"/>
          <a:stretch/>
        </p:blipFill>
        <p:spPr>
          <a:xfrm>
            <a:off x="6637525" y="4004650"/>
            <a:ext cx="1443775" cy="2343201"/>
          </a:xfrm>
          <a:prstGeom prst="rect">
            <a:avLst/>
          </a:prstGeom>
          <a:noFill/>
          <a:ln>
            <a:noFill/>
          </a:ln>
        </p:spPr>
      </p:pic>
      <p:pic>
        <p:nvPicPr>
          <p:cNvPr id="376" name="Google Shape;376;p52"/>
          <p:cNvPicPr preferRelativeResize="0"/>
          <p:nvPr/>
        </p:nvPicPr>
        <p:blipFill rotWithShape="1">
          <a:blip r:embed="rId5">
            <a:alphaModFix/>
          </a:blip>
          <a:srcRect l="24730" t="8978" r="14039" b="7423"/>
          <a:stretch/>
        </p:blipFill>
        <p:spPr>
          <a:xfrm>
            <a:off x="267488" y="1218075"/>
            <a:ext cx="771224" cy="23431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53"/>
          <p:cNvPicPr preferRelativeResize="0"/>
          <p:nvPr/>
        </p:nvPicPr>
        <p:blipFill rotWithShape="1">
          <a:blip r:embed="rId3">
            <a:alphaModFix/>
          </a:blip>
          <a:srcRect l="3936" t="1839" r="80609" b="49631"/>
          <a:stretch/>
        </p:blipFill>
        <p:spPr>
          <a:xfrm>
            <a:off x="949325" y="4005650"/>
            <a:ext cx="1443775" cy="2343201"/>
          </a:xfrm>
          <a:prstGeom prst="rect">
            <a:avLst/>
          </a:prstGeom>
          <a:noFill/>
          <a:ln>
            <a:noFill/>
          </a:ln>
        </p:spPr>
      </p:pic>
      <p:sp>
        <p:nvSpPr>
          <p:cNvPr id="383" name="Google Shape;383;p53"/>
          <p:cNvSpPr txBox="1"/>
          <p:nvPr/>
        </p:nvSpPr>
        <p:spPr>
          <a:xfrm>
            <a:off x="291263" y="503925"/>
            <a:ext cx="6607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Answers </a:t>
            </a:r>
            <a:endParaRPr sz="3000">
              <a:latin typeface="Lexend Thin"/>
              <a:ea typeface="Lexend Thin"/>
              <a:cs typeface="Lexend Thin"/>
              <a:sym typeface="Lexend Thin"/>
            </a:endParaRPr>
          </a:p>
        </p:txBody>
      </p:sp>
      <p:cxnSp>
        <p:nvCxnSpPr>
          <p:cNvPr id="384" name="Google Shape;384;p53"/>
          <p:cNvCxnSpPr/>
          <p:nvPr/>
        </p:nvCxnSpPr>
        <p:spPr>
          <a:xfrm>
            <a:off x="7618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85" name="Google Shape;385;p53"/>
          <p:cNvCxnSpPr/>
          <p:nvPr/>
        </p:nvCxnSpPr>
        <p:spPr>
          <a:xfrm>
            <a:off x="150223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86" name="Google Shape;386;p53"/>
          <p:cNvCxnSpPr/>
          <p:nvPr/>
        </p:nvCxnSpPr>
        <p:spPr>
          <a:xfrm>
            <a:off x="2977263"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87" name="Google Shape;387;p53"/>
          <p:cNvCxnSpPr/>
          <p:nvPr/>
        </p:nvCxnSpPr>
        <p:spPr>
          <a:xfrm>
            <a:off x="4403313"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88" name="Google Shape;388;p53"/>
          <p:cNvCxnSpPr/>
          <p:nvPr/>
        </p:nvCxnSpPr>
        <p:spPr>
          <a:xfrm>
            <a:off x="583473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89" name="Google Shape;389;p53"/>
          <p:cNvCxnSpPr/>
          <p:nvPr/>
        </p:nvCxnSpPr>
        <p:spPr>
          <a:xfrm>
            <a:off x="7260788" y="3860626"/>
            <a:ext cx="1153800" cy="0"/>
          </a:xfrm>
          <a:prstGeom prst="straightConnector1">
            <a:avLst/>
          </a:prstGeom>
          <a:noFill/>
          <a:ln w="9525" cap="flat" cmpd="sng">
            <a:solidFill>
              <a:schemeClr val="dk2"/>
            </a:solidFill>
            <a:prstDash val="solid"/>
            <a:round/>
            <a:headEnd type="none" w="med" len="med"/>
            <a:tailEnd type="none" w="med" len="med"/>
          </a:ln>
        </p:spPr>
      </p:cxnSp>
      <p:sp>
        <p:nvSpPr>
          <p:cNvPr id="390" name="Google Shape;390;p53"/>
          <p:cNvSpPr txBox="1"/>
          <p:nvPr/>
        </p:nvSpPr>
        <p:spPr>
          <a:xfrm>
            <a:off x="2801088" y="35630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Skeletal</a:t>
            </a:r>
            <a:endParaRPr sz="100">
              <a:solidFill>
                <a:srgbClr val="595959"/>
              </a:solidFill>
            </a:endParaRPr>
          </a:p>
        </p:txBody>
      </p:sp>
      <p:sp>
        <p:nvSpPr>
          <p:cNvPr id="391" name="Google Shape;391;p53"/>
          <p:cNvSpPr txBox="1"/>
          <p:nvPr/>
        </p:nvSpPr>
        <p:spPr>
          <a:xfrm>
            <a:off x="5770650" y="3576548"/>
            <a:ext cx="1388700" cy="33210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Circulatory</a:t>
            </a:r>
            <a:endParaRPr sz="100">
              <a:solidFill>
                <a:srgbClr val="595959"/>
              </a:solidFill>
            </a:endParaRPr>
          </a:p>
        </p:txBody>
      </p:sp>
      <p:sp>
        <p:nvSpPr>
          <p:cNvPr id="392" name="Google Shape;392;p53"/>
          <p:cNvSpPr txBox="1"/>
          <p:nvPr/>
        </p:nvSpPr>
        <p:spPr>
          <a:xfrm>
            <a:off x="1400550" y="35765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Muscular</a:t>
            </a:r>
            <a:br>
              <a:rPr lang="en-US" b="1">
                <a:solidFill>
                  <a:srgbClr val="595959"/>
                </a:solidFill>
                <a:latin typeface="Calibri"/>
                <a:ea typeface="Calibri"/>
                <a:cs typeface="Calibri"/>
                <a:sym typeface="Calibri"/>
              </a:rPr>
            </a:br>
            <a:endParaRPr sz="100">
              <a:solidFill>
                <a:srgbClr val="595959"/>
              </a:solidFill>
            </a:endParaRPr>
          </a:p>
        </p:txBody>
      </p:sp>
      <p:sp>
        <p:nvSpPr>
          <p:cNvPr id="393" name="Google Shape;393;p53"/>
          <p:cNvSpPr txBox="1"/>
          <p:nvPr/>
        </p:nvSpPr>
        <p:spPr>
          <a:xfrm>
            <a:off x="4317925" y="35598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Lymphatic</a:t>
            </a:r>
            <a:endParaRPr sz="100">
              <a:solidFill>
                <a:srgbClr val="595959"/>
              </a:solidFill>
            </a:endParaRPr>
          </a:p>
        </p:txBody>
      </p:sp>
      <p:sp>
        <p:nvSpPr>
          <p:cNvPr id="394" name="Google Shape;394;p53"/>
          <p:cNvSpPr txBox="1"/>
          <p:nvPr/>
        </p:nvSpPr>
        <p:spPr>
          <a:xfrm>
            <a:off x="7103313" y="3558251"/>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Nervous</a:t>
            </a:r>
            <a:endParaRPr sz="100">
              <a:solidFill>
                <a:srgbClr val="595959"/>
              </a:solidFill>
            </a:endParaRPr>
          </a:p>
        </p:txBody>
      </p:sp>
      <p:sp>
        <p:nvSpPr>
          <p:cNvPr id="395" name="Google Shape;395;p53"/>
          <p:cNvSpPr txBox="1"/>
          <p:nvPr/>
        </p:nvSpPr>
        <p:spPr>
          <a:xfrm>
            <a:off x="0" y="357668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Integumentary</a:t>
            </a:r>
            <a:br>
              <a:rPr lang="en-US" b="1">
                <a:solidFill>
                  <a:srgbClr val="595959"/>
                </a:solidFill>
                <a:latin typeface="Calibri"/>
                <a:ea typeface="Calibri"/>
                <a:cs typeface="Calibri"/>
                <a:sym typeface="Calibri"/>
              </a:rPr>
            </a:br>
            <a:endParaRPr sz="100">
              <a:solidFill>
                <a:srgbClr val="595959"/>
              </a:solidFill>
            </a:endParaRPr>
          </a:p>
        </p:txBody>
      </p:sp>
      <p:pic>
        <p:nvPicPr>
          <p:cNvPr id="396" name="Google Shape;396;p53"/>
          <p:cNvPicPr preferRelativeResize="0"/>
          <p:nvPr/>
        </p:nvPicPr>
        <p:blipFill rotWithShape="1">
          <a:blip r:embed="rId4">
            <a:alphaModFix/>
          </a:blip>
          <a:srcRect l="18625" t="13116" r="66409" b="8482"/>
          <a:stretch/>
        </p:blipFill>
        <p:spPr>
          <a:xfrm>
            <a:off x="1606775" y="1140225"/>
            <a:ext cx="944773" cy="2498899"/>
          </a:xfrm>
          <a:prstGeom prst="rect">
            <a:avLst/>
          </a:prstGeom>
          <a:noFill/>
          <a:ln>
            <a:noFill/>
          </a:ln>
        </p:spPr>
      </p:pic>
      <p:pic>
        <p:nvPicPr>
          <p:cNvPr id="397" name="Google Shape;397;p53"/>
          <p:cNvPicPr preferRelativeResize="0"/>
          <p:nvPr/>
        </p:nvPicPr>
        <p:blipFill rotWithShape="1">
          <a:blip r:embed="rId4">
            <a:alphaModFix/>
          </a:blip>
          <a:srcRect l="35928" t="13116" r="49106" b="8482"/>
          <a:stretch/>
        </p:blipFill>
        <p:spPr>
          <a:xfrm>
            <a:off x="3046437" y="1140225"/>
            <a:ext cx="944773" cy="2498899"/>
          </a:xfrm>
          <a:prstGeom prst="rect">
            <a:avLst/>
          </a:prstGeom>
          <a:noFill/>
          <a:ln>
            <a:noFill/>
          </a:ln>
        </p:spPr>
      </p:pic>
      <p:pic>
        <p:nvPicPr>
          <p:cNvPr id="398" name="Google Shape;398;p53"/>
          <p:cNvPicPr preferRelativeResize="0"/>
          <p:nvPr/>
        </p:nvPicPr>
        <p:blipFill rotWithShape="1">
          <a:blip r:embed="rId4">
            <a:alphaModFix/>
          </a:blip>
          <a:srcRect l="52380" t="13116" r="32653" b="8482"/>
          <a:stretch/>
        </p:blipFill>
        <p:spPr>
          <a:xfrm>
            <a:off x="4431250" y="1140225"/>
            <a:ext cx="944773" cy="2498899"/>
          </a:xfrm>
          <a:prstGeom prst="rect">
            <a:avLst/>
          </a:prstGeom>
          <a:noFill/>
          <a:ln>
            <a:noFill/>
          </a:ln>
        </p:spPr>
      </p:pic>
      <p:pic>
        <p:nvPicPr>
          <p:cNvPr id="399" name="Google Shape;399;p53"/>
          <p:cNvPicPr preferRelativeResize="0"/>
          <p:nvPr/>
        </p:nvPicPr>
        <p:blipFill rotWithShape="1">
          <a:blip r:embed="rId4">
            <a:alphaModFix/>
          </a:blip>
          <a:srcRect l="67899" t="13116" r="17135" b="8482"/>
          <a:stretch/>
        </p:blipFill>
        <p:spPr>
          <a:xfrm>
            <a:off x="5910962" y="1140225"/>
            <a:ext cx="944773" cy="2498899"/>
          </a:xfrm>
          <a:prstGeom prst="rect">
            <a:avLst/>
          </a:prstGeom>
          <a:noFill/>
          <a:ln>
            <a:noFill/>
          </a:ln>
        </p:spPr>
      </p:pic>
      <p:pic>
        <p:nvPicPr>
          <p:cNvPr id="400" name="Google Shape;400;p53"/>
          <p:cNvPicPr preferRelativeResize="0"/>
          <p:nvPr/>
        </p:nvPicPr>
        <p:blipFill rotWithShape="1">
          <a:blip r:embed="rId4">
            <a:alphaModFix/>
          </a:blip>
          <a:srcRect l="83979" t="13116" r="1055" b="8482"/>
          <a:stretch/>
        </p:blipFill>
        <p:spPr>
          <a:xfrm>
            <a:off x="7295775" y="1140225"/>
            <a:ext cx="944773" cy="2498899"/>
          </a:xfrm>
          <a:prstGeom prst="rect">
            <a:avLst/>
          </a:prstGeom>
          <a:noFill/>
          <a:ln>
            <a:noFill/>
          </a:ln>
        </p:spPr>
      </p:pic>
      <p:cxnSp>
        <p:nvCxnSpPr>
          <p:cNvPr id="401" name="Google Shape;401;p53"/>
          <p:cNvCxnSpPr/>
          <p:nvPr/>
        </p:nvCxnSpPr>
        <p:spPr>
          <a:xfrm>
            <a:off x="1068513"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402" name="Google Shape;402;p53"/>
          <p:cNvCxnSpPr/>
          <p:nvPr/>
        </p:nvCxnSpPr>
        <p:spPr>
          <a:xfrm>
            <a:off x="2494563"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403" name="Google Shape;403;p53"/>
          <p:cNvCxnSpPr/>
          <p:nvPr/>
        </p:nvCxnSpPr>
        <p:spPr>
          <a:xfrm>
            <a:off x="3969588"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404" name="Google Shape;404;p53"/>
          <p:cNvCxnSpPr/>
          <p:nvPr/>
        </p:nvCxnSpPr>
        <p:spPr>
          <a:xfrm>
            <a:off x="5395638"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405" name="Google Shape;405;p53"/>
          <p:cNvCxnSpPr/>
          <p:nvPr/>
        </p:nvCxnSpPr>
        <p:spPr>
          <a:xfrm>
            <a:off x="6827063" y="6727926"/>
            <a:ext cx="1153800" cy="0"/>
          </a:xfrm>
          <a:prstGeom prst="straightConnector1">
            <a:avLst/>
          </a:prstGeom>
          <a:noFill/>
          <a:ln w="9525" cap="flat" cmpd="sng">
            <a:solidFill>
              <a:schemeClr val="dk2"/>
            </a:solidFill>
            <a:prstDash val="solid"/>
            <a:round/>
            <a:headEnd type="none" w="med" len="med"/>
            <a:tailEnd type="none" w="med" len="med"/>
          </a:ln>
        </p:spPr>
      </p:cxnSp>
      <p:sp>
        <p:nvSpPr>
          <p:cNvPr id="406" name="Google Shape;406;p53"/>
          <p:cNvSpPr txBox="1"/>
          <p:nvPr/>
        </p:nvSpPr>
        <p:spPr>
          <a:xfrm>
            <a:off x="3793413" y="64303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Reproductive</a:t>
            </a:r>
            <a:endParaRPr sz="100">
              <a:solidFill>
                <a:srgbClr val="595959"/>
              </a:solidFill>
            </a:endParaRPr>
          </a:p>
        </p:txBody>
      </p:sp>
      <p:sp>
        <p:nvSpPr>
          <p:cNvPr id="407" name="Google Shape;407;p53"/>
          <p:cNvSpPr txBox="1"/>
          <p:nvPr/>
        </p:nvSpPr>
        <p:spPr>
          <a:xfrm>
            <a:off x="6762975" y="6443848"/>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Digestive</a:t>
            </a:r>
            <a:endParaRPr sz="100">
              <a:solidFill>
                <a:srgbClr val="595959"/>
              </a:solidFill>
            </a:endParaRPr>
          </a:p>
        </p:txBody>
      </p:sp>
      <p:sp>
        <p:nvSpPr>
          <p:cNvPr id="408" name="Google Shape;408;p53"/>
          <p:cNvSpPr txBox="1"/>
          <p:nvPr/>
        </p:nvSpPr>
        <p:spPr>
          <a:xfrm>
            <a:off x="2384850" y="64189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Urinary</a:t>
            </a:r>
            <a:br>
              <a:rPr lang="en-US" b="1">
                <a:solidFill>
                  <a:srgbClr val="595959"/>
                </a:solidFill>
                <a:latin typeface="Calibri"/>
                <a:ea typeface="Calibri"/>
                <a:cs typeface="Calibri"/>
                <a:sym typeface="Calibri"/>
              </a:rPr>
            </a:br>
            <a:endParaRPr sz="100">
              <a:solidFill>
                <a:srgbClr val="595959"/>
              </a:solidFill>
            </a:endParaRPr>
          </a:p>
        </p:txBody>
      </p:sp>
      <p:sp>
        <p:nvSpPr>
          <p:cNvPr id="409" name="Google Shape;409;p53"/>
          <p:cNvSpPr txBox="1"/>
          <p:nvPr/>
        </p:nvSpPr>
        <p:spPr>
          <a:xfrm>
            <a:off x="5310250" y="64271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Endocrine</a:t>
            </a:r>
            <a:endParaRPr sz="100">
              <a:solidFill>
                <a:srgbClr val="595959"/>
              </a:solidFill>
            </a:endParaRPr>
          </a:p>
        </p:txBody>
      </p:sp>
      <p:sp>
        <p:nvSpPr>
          <p:cNvPr id="410" name="Google Shape;410;p53"/>
          <p:cNvSpPr txBox="1"/>
          <p:nvPr/>
        </p:nvSpPr>
        <p:spPr>
          <a:xfrm>
            <a:off x="992325" y="644398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Respiratory</a:t>
            </a:r>
            <a:br>
              <a:rPr lang="en-US" b="1">
                <a:solidFill>
                  <a:srgbClr val="595959"/>
                </a:solidFill>
                <a:latin typeface="Calibri"/>
                <a:ea typeface="Calibri"/>
                <a:cs typeface="Calibri"/>
                <a:sym typeface="Calibri"/>
              </a:rPr>
            </a:br>
            <a:endParaRPr sz="100">
              <a:solidFill>
                <a:srgbClr val="595959"/>
              </a:solidFill>
            </a:endParaRPr>
          </a:p>
        </p:txBody>
      </p:sp>
      <p:pic>
        <p:nvPicPr>
          <p:cNvPr id="411" name="Google Shape;411;p53"/>
          <p:cNvPicPr preferRelativeResize="0"/>
          <p:nvPr/>
        </p:nvPicPr>
        <p:blipFill rotWithShape="1">
          <a:blip r:embed="rId3">
            <a:alphaModFix/>
          </a:blip>
          <a:srcRect l="23289" t="3076" r="61256" b="49374"/>
          <a:stretch/>
        </p:blipFill>
        <p:spPr>
          <a:xfrm>
            <a:off x="2349600" y="4046950"/>
            <a:ext cx="1443748" cy="2295800"/>
          </a:xfrm>
          <a:prstGeom prst="rect">
            <a:avLst/>
          </a:prstGeom>
          <a:noFill/>
          <a:ln>
            <a:noFill/>
          </a:ln>
        </p:spPr>
      </p:pic>
      <p:pic>
        <p:nvPicPr>
          <p:cNvPr id="412" name="Google Shape;412;p53"/>
          <p:cNvPicPr preferRelativeResize="0"/>
          <p:nvPr/>
        </p:nvPicPr>
        <p:blipFill rotWithShape="1">
          <a:blip r:embed="rId3">
            <a:alphaModFix/>
          </a:blip>
          <a:srcRect l="42272" t="1839" r="42272" b="49631"/>
          <a:stretch/>
        </p:blipFill>
        <p:spPr>
          <a:xfrm>
            <a:off x="3793425" y="3997875"/>
            <a:ext cx="1443775" cy="2343201"/>
          </a:xfrm>
          <a:prstGeom prst="rect">
            <a:avLst/>
          </a:prstGeom>
          <a:noFill/>
          <a:ln>
            <a:noFill/>
          </a:ln>
        </p:spPr>
      </p:pic>
      <p:pic>
        <p:nvPicPr>
          <p:cNvPr id="413" name="Google Shape;413;p53"/>
          <p:cNvPicPr preferRelativeResize="0"/>
          <p:nvPr/>
        </p:nvPicPr>
        <p:blipFill rotWithShape="1">
          <a:blip r:embed="rId3">
            <a:alphaModFix/>
          </a:blip>
          <a:srcRect l="62951" t="1840" r="21594" b="50611"/>
          <a:stretch/>
        </p:blipFill>
        <p:spPr>
          <a:xfrm>
            <a:off x="5193700" y="4039175"/>
            <a:ext cx="1443748" cy="2295800"/>
          </a:xfrm>
          <a:prstGeom prst="rect">
            <a:avLst/>
          </a:prstGeom>
          <a:noFill/>
          <a:ln>
            <a:noFill/>
          </a:ln>
        </p:spPr>
      </p:pic>
      <p:pic>
        <p:nvPicPr>
          <p:cNvPr id="414" name="Google Shape;414;p53"/>
          <p:cNvPicPr preferRelativeResize="0"/>
          <p:nvPr/>
        </p:nvPicPr>
        <p:blipFill rotWithShape="1">
          <a:blip r:embed="rId3">
            <a:alphaModFix/>
          </a:blip>
          <a:srcRect l="81502" t="1839" r="3042" b="49631"/>
          <a:stretch/>
        </p:blipFill>
        <p:spPr>
          <a:xfrm>
            <a:off x="6637525" y="4004650"/>
            <a:ext cx="1443775" cy="2343201"/>
          </a:xfrm>
          <a:prstGeom prst="rect">
            <a:avLst/>
          </a:prstGeom>
          <a:noFill/>
          <a:ln>
            <a:noFill/>
          </a:ln>
        </p:spPr>
      </p:pic>
      <p:pic>
        <p:nvPicPr>
          <p:cNvPr id="415" name="Google Shape;415;p53"/>
          <p:cNvPicPr preferRelativeResize="0"/>
          <p:nvPr/>
        </p:nvPicPr>
        <p:blipFill rotWithShape="1">
          <a:blip r:embed="rId5">
            <a:alphaModFix/>
          </a:blip>
          <a:srcRect l="24730" t="8978" r="14039" b="7423"/>
          <a:stretch/>
        </p:blipFill>
        <p:spPr>
          <a:xfrm>
            <a:off x="267488" y="1218075"/>
            <a:ext cx="771224" cy="23431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grpSp>
        <p:nvGrpSpPr>
          <p:cNvPr id="421" name="Google Shape;421;p54"/>
          <p:cNvGrpSpPr/>
          <p:nvPr/>
        </p:nvGrpSpPr>
        <p:grpSpPr>
          <a:xfrm>
            <a:off x="1728275" y="1204497"/>
            <a:ext cx="5516400" cy="5481427"/>
            <a:chOff x="1728275" y="1204497"/>
            <a:chExt cx="5516400" cy="5481427"/>
          </a:xfrm>
        </p:grpSpPr>
        <p:pic>
          <p:nvPicPr>
            <p:cNvPr id="422" name="Google Shape;422;p54"/>
            <p:cNvPicPr preferRelativeResize="0"/>
            <p:nvPr/>
          </p:nvPicPr>
          <p:blipFill rotWithShape="1">
            <a:blip r:embed="rId3">
              <a:alphaModFix/>
            </a:blip>
            <a:srcRect t="9649"/>
            <a:stretch/>
          </p:blipFill>
          <p:spPr>
            <a:xfrm>
              <a:off x="1728275" y="1204497"/>
              <a:ext cx="5516400" cy="5481427"/>
            </a:xfrm>
            <a:prstGeom prst="rect">
              <a:avLst/>
            </a:prstGeom>
            <a:noFill/>
            <a:ln>
              <a:noFill/>
            </a:ln>
          </p:spPr>
        </p:pic>
        <p:sp>
          <p:nvSpPr>
            <p:cNvPr id="423" name="Google Shape;423;p54"/>
            <p:cNvSpPr/>
            <p:nvPr/>
          </p:nvSpPr>
          <p:spPr>
            <a:xfrm>
              <a:off x="2000250" y="1415150"/>
              <a:ext cx="1524000" cy="1251900"/>
            </a:xfrm>
            <a:prstGeom prst="rect">
              <a:avLst/>
            </a:prstGeom>
            <a:solidFill>
              <a:srgbClr val="EEECE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54"/>
            <p:cNvSpPr/>
            <p:nvPr/>
          </p:nvSpPr>
          <p:spPr>
            <a:xfrm>
              <a:off x="3724475" y="1415150"/>
              <a:ext cx="1524000" cy="1251900"/>
            </a:xfrm>
            <a:prstGeom prst="rect">
              <a:avLst/>
            </a:prstGeom>
            <a:solidFill>
              <a:srgbClr val="EEECE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54"/>
            <p:cNvSpPr/>
            <p:nvPr/>
          </p:nvSpPr>
          <p:spPr>
            <a:xfrm>
              <a:off x="5448700" y="1415150"/>
              <a:ext cx="1524000" cy="1251900"/>
            </a:xfrm>
            <a:prstGeom prst="rect">
              <a:avLst/>
            </a:prstGeom>
            <a:solidFill>
              <a:srgbClr val="EEECE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54"/>
            <p:cNvSpPr/>
            <p:nvPr/>
          </p:nvSpPr>
          <p:spPr>
            <a:xfrm>
              <a:off x="2000250" y="2759750"/>
              <a:ext cx="1524000" cy="1113300"/>
            </a:xfrm>
            <a:prstGeom prst="rect">
              <a:avLst/>
            </a:prstGeom>
            <a:solidFill>
              <a:srgbClr val="EEECE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54"/>
            <p:cNvSpPr/>
            <p:nvPr/>
          </p:nvSpPr>
          <p:spPr>
            <a:xfrm>
              <a:off x="2000250" y="4011788"/>
              <a:ext cx="1524000" cy="1159200"/>
            </a:xfrm>
            <a:prstGeom prst="rect">
              <a:avLst/>
            </a:prstGeom>
            <a:solidFill>
              <a:srgbClr val="EEECE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54"/>
            <p:cNvSpPr/>
            <p:nvPr/>
          </p:nvSpPr>
          <p:spPr>
            <a:xfrm>
              <a:off x="2000250" y="5240975"/>
              <a:ext cx="1524000" cy="1251900"/>
            </a:xfrm>
            <a:prstGeom prst="rect">
              <a:avLst/>
            </a:prstGeom>
            <a:solidFill>
              <a:srgbClr val="EEECE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54"/>
            <p:cNvSpPr txBox="1"/>
            <p:nvPr/>
          </p:nvSpPr>
          <p:spPr>
            <a:xfrm>
              <a:off x="2075100" y="1425350"/>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430" name="Google Shape;430;p54"/>
            <p:cNvSpPr txBox="1"/>
            <p:nvPr/>
          </p:nvSpPr>
          <p:spPr>
            <a:xfrm>
              <a:off x="3799325" y="1425350"/>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431" name="Google Shape;431;p54"/>
            <p:cNvSpPr txBox="1"/>
            <p:nvPr/>
          </p:nvSpPr>
          <p:spPr>
            <a:xfrm>
              <a:off x="5523550" y="1425350"/>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432" name="Google Shape;432;p54"/>
            <p:cNvSpPr txBox="1"/>
            <p:nvPr/>
          </p:nvSpPr>
          <p:spPr>
            <a:xfrm>
              <a:off x="2075100" y="5261363"/>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433" name="Google Shape;433;p54"/>
            <p:cNvSpPr/>
            <p:nvPr/>
          </p:nvSpPr>
          <p:spPr>
            <a:xfrm>
              <a:off x="5448700" y="2759750"/>
              <a:ext cx="1524000" cy="1113300"/>
            </a:xfrm>
            <a:prstGeom prst="rect">
              <a:avLst/>
            </a:prstGeom>
            <a:solidFill>
              <a:srgbClr val="EEECE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54"/>
            <p:cNvSpPr/>
            <p:nvPr/>
          </p:nvSpPr>
          <p:spPr>
            <a:xfrm>
              <a:off x="3724475" y="2759750"/>
              <a:ext cx="1524000" cy="1113300"/>
            </a:xfrm>
            <a:prstGeom prst="rect">
              <a:avLst/>
            </a:prstGeom>
            <a:solidFill>
              <a:srgbClr val="EEECE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54"/>
            <p:cNvSpPr txBox="1"/>
            <p:nvPr/>
          </p:nvSpPr>
          <p:spPr>
            <a:xfrm>
              <a:off x="5522200" y="2700650"/>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436" name="Google Shape;436;p54"/>
            <p:cNvSpPr txBox="1"/>
            <p:nvPr/>
          </p:nvSpPr>
          <p:spPr>
            <a:xfrm>
              <a:off x="3799325" y="2700650"/>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437" name="Google Shape;437;p54"/>
            <p:cNvSpPr txBox="1"/>
            <p:nvPr/>
          </p:nvSpPr>
          <p:spPr>
            <a:xfrm>
              <a:off x="2076450" y="2718575"/>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438" name="Google Shape;438;p54"/>
            <p:cNvSpPr/>
            <p:nvPr/>
          </p:nvSpPr>
          <p:spPr>
            <a:xfrm>
              <a:off x="5448700" y="4011788"/>
              <a:ext cx="1524000" cy="1159200"/>
            </a:xfrm>
            <a:prstGeom prst="rect">
              <a:avLst/>
            </a:prstGeom>
            <a:solidFill>
              <a:srgbClr val="EEECE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54"/>
            <p:cNvSpPr/>
            <p:nvPr/>
          </p:nvSpPr>
          <p:spPr>
            <a:xfrm>
              <a:off x="3724475" y="4011788"/>
              <a:ext cx="1524000" cy="1159200"/>
            </a:xfrm>
            <a:prstGeom prst="rect">
              <a:avLst/>
            </a:prstGeom>
            <a:solidFill>
              <a:srgbClr val="EEECE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54"/>
            <p:cNvSpPr txBox="1"/>
            <p:nvPr/>
          </p:nvSpPr>
          <p:spPr>
            <a:xfrm>
              <a:off x="3799325" y="3965738"/>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441" name="Google Shape;441;p54"/>
            <p:cNvSpPr txBox="1"/>
            <p:nvPr/>
          </p:nvSpPr>
          <p:spPr>
            <a:xfrm>
              <a:off x="5523550" y="3965738"/>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442" name="Google Shape;442;p54"/>
            <p:cNvSpPr txBox="1"/>
            <p:nvPr/>
          </p:nvSpPr>
          <p:spPr>
            <a:xfrm>
              <a:off x="2075100" y="4001588"/>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grpSp>
      <p:sp>
        <p:nvSpPr>
          <p:cNvPr id="443" name="Google Shape;443;p54"/>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444" name="Google Shape;444;p5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445" name="Google Shape;445;p54"/>
          <p:cNvSpPr txBox="1"/>
          <p:nvPr/>
        </p:nvSpPr>
        <p:spPr>
          <a:xfrm>
            <a:off x="3048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Who am I? Worksheet</a:t>
            </a:r>
            <a:endParaRPr sz="3000">
              <a:solidFill>
                <a:srgbClr val="FFFFFF"/>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3000" b="1">
              <a:solidFill>
                <a:srgbClr val="FFFFFF"/>
              </a:solidFill>
              <a:latin typeface="Calibri"/>
              <a:ea typeface="Calibri"/>
              <a:cs typeface="Calibri"/>
              <a:sym typeface="Calibri"/>
            </a:endParaRPr>
          </a:p>
        </p:txBody>
      </p:sp>
      <p:sp>
        <p:nvSpPr>
          <p:cNvPr id="446" name="Google Shape;446;p54"/>
          <p:cNvSpPr/>
          <p:nvPr/>
        </p:nvSpPr>
        <p:spPr>
          <a:xfrm>
            <a:off x="1919963" y="2851825"/>
            <a:ext cx="5133000" cy="887100"/>
          </a:xfrm>
          <a:prstGeom prst="rect">
            <a:avLst/>
          </a:prstGeom>
          <a:solidFill>
            <a:srgbClr val="8F92B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54"/>
          <p:cNvSpPr txBox="1"/>
          <p:nvPr/>
        </p:nvSpPr>
        <p:spPr>
          <a:xfrm rot="266">
            <a:off x="2734957" y="2958475"/>
            <a:ext cx="3879300" cy="6738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lnSpc>
                <a:spcPct val="110000"/>
              </a:lnSpc>
              <a:spcBef>
                <a:spcPts val="0"/>
              </a:spcBef>
              <a:spcAft>
                <a:spcPts val="0"/>
              </a:spcAft>
              <a:buNone/>
            </a:pPr>
            <a:r>
              <a:rPr lang="en-US" sz="2800">
                <a:solidFill>
                  <a:schemeClr val="lt1"/>
                </a:solidFill>
                <a:latin typeface="Calibri"/>
                <a:ea typeface="Calibri"/>
                <a:cs typeface="Calibri"/>
                <a:sym typeface="Calibri"/>
              </a:rPr>
              <a:t> YDOB METSYS SELDDIR!</a:t>
            </a:r>
            <a:br>
              <a:rPr lang="en-US" sz="2800">
                <a:solidFill>
                  <a:schemeClr val="lt1"/>
                </a:solidFill>
                <a:latin typeface="Calibri"/>
                <a:ea typeface="Calibri"/>
                <a:cs typeface="Calibri"/>
                <a:sym typeface="Calibri"/>
              </a:rPr>
            </a:br>
            <a:r>
              <a:rPr lang="en-US" sz="600">
                <a:solidFill>
                  <a:schemeClr val="lt1"/>
                </a:solidFill>
                <a:latin typeface="Calibri"/>
                <a:ea typeface="Calibri"/>
                <a:cs typeface="Calibri"/>
                <a:sym typeface="Calibri"/>
              </a:rPr>
              <a:t>*BODY SYSTEM RIDDLES</a:t>
            </a:r>
            <a:endParaRPr>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1"/>
        <p:cNvGrpSpPr/>
        <p:nvPr/>
      </p:nvGrpSpPr>
      <p:grpSpPr>
        <a:xfrm>
          <a:off x="0" y="0"/>
          <a:ext cx="0" cy="0"/>
          <a:chOff x="0" y="0"/>
          <a:chExt cx="0" cy="0"/>
        </a:xfrm>
      </p:grpSpPr>
      <p:sp>
        <p:nvSpPr>
          <p:cNvPr id="452" name="Google Shape;452;p5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453" name="Google Shape;453;p55"/>
          <p:cNvSpPr txBox="1"/>
          <p:nvPr/>
        </p:nvSpPr>
        <p:spPr>
          <a:xfrm>
            <a:off x="546150" y="1212025"/>
            <a:ext cx="8051700" cy="5135700"/>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rgbClr val="8587C2"/>
              </a:buClr>
              <a:buSzPts val="2800"/>
              <a:buFont typeface="Calibri"/>
              <a:buNone/>
            </a:pPr>
            <a:endParaRPr sz="3100">
              <a:solidFill>
                <a:srgbClr val="8587C2"/>
              </a:solidFill>
              <a:latin typeface="Lexend ExtraLight"/>
              <a:ea typeface="Lexend ExtraLight"/>
              <a:cs typeface="Lexend ExtraLight"/>
              <a:sym typeface="Lexend ExtraLight"/>
            </a:endParaRPr>
          </a:p>
          <a:p>
            <a:pPr marL="0" marR="0" lvl="0" indent="0" algn="ctr" rtl="0">
              <a:lnSpc>
                <a:spcPct val="110000"/>
              </a:lnSpc>
              <a:spcBef>
                <a:spcPts val="0"/>
              </a:spcBef>
              <a:spcAft>
                <a:spcPts val="0"/>
              </a:spcAft>
              <a:buClr>
                <a:srgbClr val="8587C2"/>
              </a:buClr>
              <a:buSzPts val="2800"/>
              <a:buFont typeface="Calibri"/>
              <a:buNone/>
            </a:pPr>
            <a:r>
              <a:rPr lang="en-US" sz="3100" b="1" i="0" u="none">
                <a:solidFill>
                  <a:srgbClr val="8587C2"/>
                </a:solidFill>
                <a:latin typeface="Lexend"/>
                <a:ea typeface="Lexend"/>
                <a:cs typeface="Lexend"/>
                <a:sym typeface="Lexend"/>
              </a:rPr>
              <a:t>H</a:t>
            </a:r>
            <a:r>
              <a:rPr lang="en-US" sz="3100" b="1">
                <a:solidFill>
                  <a:srgbClr val="8587C2"/>
                </a:solidFill>
                <a:latin typeface="Lexend"/>
                <a:ea typeface="Lexend"/>
                <a:cs typeface="Lexend"/>
                <a:sym typeface="Lexend"/>
              </a:rPr>
              <a:t>omeostasis</a:t>
            </a:r>
            <a:endParaRPr sz="3100" b="1">
              <a:latin typeface="Lexend"/>
              <a:ea typeface="Lexend"/>
              <a:cs typeface="Lexend"/>
              <a:sym typeface="Lexend"/>
            </a:endParaRPr>
          </a:p>
          <a:p>
            <a:pPr marL="0" marR="0" lvl="0" indent="0" algn="ctr" rtl="0">
              <a:lnSpc>
                <a:spcPct val="110000"/>
              </a:lnSpc>
              <a:spcBef>
                <a:spcPts val="0"/>
              </a:spcBef>
              <a:spcAft>
                <a:spcPts val="0"/>
              </a:spcAft>
              <a:buClr>
                <a:schemeClr val="dk1"/>
              </a:buClr>
              <a:buSzPts val="2800"/>
              <a:buFont typeface="Arial"/>
              <a:buNone/>
            </a:pPr>
            <a:r>
              <a:rPr lang="en-US" sz="3100" i="1">
                <a:solidFill>
                  <a:srgbClr val="595959"/>
                </a:solidFill>
                <a:latin typeface="Lexend ExtraLight"/>
                <a:ea typeface="Lexend ExtraLight"/>
                <a:cs typeface="Lexend ExtraLight"/>
                <a:sym typeface="Lexend ExtraLight"/>
              </a:rPr>
              <a:t>homeo</a:t>
            </a:r>
            <a:r>
              <a:rPr lang="en-US" sz="3100">
                <a:solidFill>
                  <a:srgbClr val="595959"/>
                </a:solidFill>
                <a:latin typeface="Lexend ExtraLight"/>
                <a:ea typeface="Lexend ExtraLight"/>
                <a:cs typeface="Lexend ExtraLight"/>
                <a:sym typeface="Lexend ExtraLight"/>
              </a:rPr>
              <a:t> = similar</a:t>
            </a:r>
            <a:endParaRPr sz="3100">
              <a:solidFill>
                <a:srgbClr val="595959"/>
              </a:solidFill>
              <a:latin typeface="Lexend ExtraLight"/>
              <a:ea typeface="Lexend ExtraLight"/>
              <a:cs typeface="Lexend ExtraLight"/>
              <a:sym typeface="Lexend ExtraLight"/>
            </a:endParaRPr>
          </a:p>
          <a:p>
            <a:pPr marL="0" marR="0" lvl="0" indent="0" algn="ctr" rtl="0">
              <a:lnSpc>
                <a:spcPct val="110000"/>
              </a:lnSpc>
              <a:spcBef>
                <a:spcPts val="0"/>
              </a:spcBef>
              <a:spcAft>
                <a:spcPts val="0"/>
              </a:spcAft>
              <a:buClr>
                <a:schemeClr val="dk1"/>
              </a:buClr>
              <a:buSzPts val="2800"/>
              <a:buFont typeface="Arial"/>
              <a:buNone/>
            </a:pPr>
            <a:r>
              <a:rPr lang="en-US" sz="3100" i="1">
                <a:solidFill>
                  <a:srgbClr val="595959"/>
                </a:solidFill>
                <a:latin typeface="Lexend ExtraLight"/>
                <a:ea typeface="Lexend ExtraLight"/>
                <a:cs typeface="Lexend ExtraLight"/>
                <a:sym typeface="Lexend ExtraLight"/>
              </a:rPr>
              <a:t>stasis</a:t>
            </a:r>
            <a:r>
              <a:rPr lang="en-US" sz="3100">
                <a:solidFill>
                  <a:srgbClr val="595959"/>
                </a:solidFill>
                <a:latin typeface="Lexend ExtraLight"/>
                <a:ea typeface="Lexend ExtraLight"/>
                <a:cs typeface="Lexend ExtraLight"/>
                <a:sym typeface="Lexend ExtraLight"/>
              </a:rPr>
              <a:t> = stable</a:t>
            </a:r>
            <a:endParaRPr sz="3100">
              <a:solidFill>
                <a:srgbClr val="595959"/>
              </a:solidFill>
              <a:latin typeface="Lexend ExtraLight"/>
              <a:ea typeface="Lexend ExtraLight"/>
              <a:cs typeface="Lexend ExtraLight"/>
              <a:sym typeface="Lexend ExtraLight"/>
            </a:endParaRPr>
          </a:p>
          <a:p>
            <a:pPr marL="0" marR="0" lvl="0" indent="0" algn="l" rtl="0">
              <a:lnSpc>
                <a:spcPct val="120000"/>
              </a:lnSpc>
              <a:spcBef>
                <a:spcPts val="0"/>
              </a:spcBef>
              <a:spcAft>
                <a:spcPts val="0"/>
              </a:spcAft>
              <a:buNone/>
            </a:pPr>
            <a:endParaRPr sz="2600">
              <a:solidFill>
                <a:srgbClr val="595959"/>
              </a:solidFill>
              <a:latin typeface="Lexend ExtraLight"/>
              <a:ea typeface="Lexend ExtraLight"/>
              <a:cs typeface="Lexend ExtraLight"/>
              <a:sym typeface="Lexend ExtraLight"/>
            </a:endParaRPr>
          </a:p>
          <a:p>
            <a:pPr marL="0" lvl="0" indent="0" algn="ctr" rtl="0">
              <a:lnSpc>
                <a:spcPct val="110000"/>
              </a:lnSpc>
              <a:spcBef>
                <a:spcPts val="0"/>
              </a:spcBef>
              <a:spcAft>
                <a:spcPts val="0"/>
              </a:spcAft>
              <a:buClr>
                <a:schemeClr val="dk1"/>
              </a:buClr>
              <a:buSzPts val="1100"/>
              <a:buFont typeface="Arial"/>
              <a:buNone/>
            </a:pPr>
            <a:r>
              <a:rPr lang="en-US" sz="2900">
                <a:solidFill>
                  <a:srgbClr val="595959"/>
                </a:solidFill>
                <a:latin typeface="Lexend ExtraLight"/>
                <a:ea typeface="Lexend ExtraLight"/>
                <a:cs typeface="Lexend ExtraLight"/>
                <a:sym typeface="Lexend ExtraLight"/>
              </a:rPr>
              <a:t>When all systems are working together, despite changes in our external world, our body is in a state of </a:t>
            </a:r>
            <a:r>
              <a:rPr lang="en-US" sz="2900">
                <a:solidFill>
                  <a:srgbClr val="757AA8"/>
                </a:solidFill>
                <a:latin typeface="Lexend ExtraLight"/>
                <a:ea typeface="Lexend ExtraLight"/>
                <a:cs typeface="Lexend ExtraLight"/>
                <a:sym typeface="Lexend ExtraLight"/>
              </a:rPr>
              <a:t>homeostasis.</a:t>
            </a:r>
            <a:endParaRPr sz="4200">
              <a:latin typeface="Lexend ExtraLight"/>
              <a:ea typeface="Lexend ExtraLight"/>
              <a:cs typeface="Lexend ExtraLight"/>
              <a:sym typeface="Lexend ExtraLight"/>
            </a:endParaRPr>
          </a:p>
          <a:p>
            <a:pPr marL="0" marR="0" lvl="0" indent="0" algn="l" rtl="0">
              <a:lnSpc>
                <a:spcPct val="120000"/>
              </a:lnSpc>
              <a:spcBef>
                <a:spcPts val="0"/>
              </a:spcBef>
              <a:spcAft>
                <a:spcPts val="0"/>
              </a:spcAft>
              <a:buClr>
                <a:schemeClr val="dk1"/>
              </a:buClr>
              <a:buSzPts val="2400"/>
              <a:buFont typeface="Arial"/>
              <a:buNone/>
            </a:pPr>
            <a:endParaRPr sz="4000" i="0" u="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None/>
            </a:pPr>
            <a:endParaRPr sz="2800" i="1" u="none">
              <a:solidFill>
                <a:srgbClr val="8587C2"/>
              </a:solidFill>
              <a:latin typeface="Lexend ExtraLight"/>
              <a:ea typeface="Lexend ExtraLight"/>
              <a:cs typeface="Lexend ExtraLight"/>
              <a:sym typeface="Lexend ExtraLight"/>
            </a:endParaRPr>
          </a:p>
        </p:txBody>
      </p:sp>
      <p:sp>
        <p:nvSpPr>
          <p:cNvPr id="454" name="Google Shape;454;p55"/>
          <p:cNvSpPr txBox="1"/>
          <p:nvPr/>
        </p:nvSpPr>
        <p:spPr>
          <a:xfrm>
            <a:off x="308400" y="512775"/>
            <a:ext cx="4671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0" u="none">
                <a:solidFill>
                  <a:srgbClr val="FFFFFF"/>
                </a:solidFill>
                <a:latin typeface="Lexend Thin"/>
                <a:ea typeface="Lexend Thin"/>
                <a:cs typeface="Lexend Thin"/>
                <a:sym typeface="Lexend Thin"/>
              </a:rPr>
              <a:t>What </a:t>
            </a:r>
            <a:r>
              <a:rPr lang="en-US" sz="3000">
                <a:solidFill>
                  <a:srgbClr val="FFFFFF"/>
                </a:solidFill>
                <a:latin typeface="Lexend Thin"/>
                <a:ea typeface="Lexend Thin"/>
                <a:cs typeface="Lexend Thin"/>
                <a:sym typeface="Lexend Thin"/>
              </a:rPr>
              <a:t>is</a:t>
            </a:r>
            <a:r>
              <a:rPr lang="en-US" sz="3000" i="0" u="none">
                <a:solidFill>
                  <a:srgbClr val="FFFFFF"/>
                </a:solidFill>
                <a:latin typeface="Lexend Thin"/>
                <a:ea typeface="Lexend Thin"/>
                <a:cs typeface="Lexend Thin"/>
                <a:sym typeface="Lexend Thin"/>
              </a:rPr>
              <a:t> </a:t>
            </a:r>
            <a:r>
              <a:rPr lang="en-US" sz="3000">
                <a:solidFill>
                  <a:srgbClr val="FFFFFF"/>
                </a:solidFill>
                <a:latin typeface="Lexend Thin"/>
                <a:ea typeface="Lexend Thin"/>
                <a:cs typeface="Lexend Thin"/>
                <a:sym typeface="Lexend Thin"/>
              </a:rPr>
              <a:t>homeostasis?</a:t>
            </a:r>
            <a:endParaRPr>
              <a:latin typeface="Lexend Thin"/>
              <a:ea typeface="Lexend Thin"/>
              <a:cs typeface="Lexend Thin"/>
              <a:sym typeface="Lexend Thi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8"/>
        <p:cNvGrpSpPr/>
        <p:nvPr/>
      </p:nvGrpSpPr>
      <p:grpSpPr>
        <a:xfrm>
          <a:off x="0" y="0"/>
          <a:ext cx="0" cy="0"/>
          <a:chOff x="0" y="0"/>
          <a:chExt cx="0" cy="0"/>
        </a:xfrm>
      </p:grpSpPr>
      <p:sp>
        <p:nvSpPr>
          <p:cNvPr id="459" name="Google Shape;459;p5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460" name="Google Shape;460;p56"/>
          <p:cNvSpPr txBox="1"/>
          <p:nvPr/>
        </p:nvSpPr>
        <p:spPr>
          <a:xfrm>
            <a:off x="308400" y="512775"/>
            <a:ext cx="4671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0" u="none">
                <a:solidFill>
                  <a:srgbClr val="FFFFFF"/>
                </a:solidFill>
                <a:latin typeface="Lexend Thin"/>
                <a:ea typeface="Lexend Thin"/>
                <a:cs typeface="Lexend Thin"/>
                <a:sym typeface="Lexend Thin"/>
              </a:rPr>
              <a:t>What </a:t>
            </a:r>
            <a:r>
              <a:rPr lang="en-US" sz="3000">
                <a:solidFill>
                  <a:srgbClr val="FFFFFF"/>
                </a:solidFill>
                <a:latin typeface="Lexend Thin"/>
                <a:ea typeface="Lexend Thin"/>
                <a:cs typeface="Lexend Thin"/>
                <a:sym typeface="Lexend Thin"/>
              </a:rPr>
              <a:t>is</a:t>
            </a:r>
            <a:r>
              <a:rPr lang="en-US" sz="3000" i="0" u="none">
                <a:solidFill>
                  <a:srgbClr val="FFFFFF"/>
                </a:solidFill>
                <a:latin typeface="Lexend Thin"/>
                <a:ea typeface="Lexend Thin"/>
                <a:cs typeface="Lexend Thin"/>
                <a:sym typeface="Lexend Thin"/>
              </a:rPr>
              <a:t> </a:t>
            </a:r>
            <a:r>
              <a:rPr lang="en-US" sz="3000">
                <a:solidFill>
                  <a:srgbClr val="FFFFFF"/>
                </a:solidFill>
                <a:latin typeface="Lexend Thin"/>
                <a:ea typeface="Lexend Thin"/>
                <a:cs typeface="Lexend Thin"/>
                <a:sym typeface="Lexend Thin"/>
              </a:rPr>
              <a:t>homeostasis?</a:t>
            </a:r>
            <a:endParaRPr>
              <a:latin typeface="Lexend Thin"/>
              <a:ea typeface="Lexend Thin"/>
              <a:cs typeface="Lexend Thin"/>
              <a:sym typeface="Lexend Thin"/>
            </a:endParaRPr>
          </a:p>
        </p:txBody>
      </p:sp>
      <p:sp>
        <p:nvSpPr>
          <p:cNvPr id="461" name="Google Shape;461;p56"/>
          <p:cNvSpPr txBox="1"/>
          <p:nvPr/>
        </p:nvSpPr>
        <p:spPr>
          <a:xfrm>
            <a:off x="3533665" y="5942397"/>
            <a:ext cx="2361000" cy="492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sz="1600" b="1">
                <a:solidFill>
                  <a:srgbClr val="595959"/>
                </a:solidFill>
                <a:latin typeface="Calibri"/>
                <a:ea typeface="Calibri"/>
                <a:cs typeface="Calibri"/>
                <a:sym typeface="Calibri"/>
              </a:rPr>
              <a:t>Integumentary</a:t>
            </a:r>
            <a:br>
              <a:rPr lang="en-US" sz="1600" b="1">
                <a:solidFill>
                  <a:srgbClr val="595959"/>
                </a:solidFill>
                <a:latin typeface="Calibri"/>
                <a:ea typeface="Calibri"/>
                <a:cs typeface="Calibri"/>
                <a:sym typeface="Calibri"/>
              </a:rPr>
            </a:br>
            <a:endParaRPr sz="1600">
              <a:solidFill>
                <a:srgbClr val="595959"/>
              </a:solidFill>
            </a:endParaRPr>
          </a:p>
        </p:txBody>
      </p:sp>
      <p:pic>
        <p:nvPicPr>
          <p:cNvPr id="462" name="Google Shape;462;p56"/>
          <p:cNvPicPr preferRelativeResize="0"/>
          <p:nvPr/>
        </p:nvPicPr>
        <p:blipFill rotWithShape="1">
          <a:blip r:embed="rId4">
            <a:alphaModFix/>
          </a:blip>
          <a:srcRect l="24730" t="8978" r="14039" b="7423"/>
          <a:stretch/>
        </p:blipFill>
        <p:spPr>
          <a:xfrm>
            <a:off x="3954185" y="1226750"/>
            <a:ext cx="1519940" cy="4618089"/>
          </a:xfrm>
          <a:prstGeom prst="rect">
            <a:avLst/>
          </a:prstGeom>
          <a:noFill/>
          <a:ln>
            <a:noFill/>
          </a:ln>
        </p:spPr>
      </p:pic>
      <p:sp>
        <p:nvSpPr>
          <p:cNvPr id="463" name="Google Shape;463;p56"/>
          <p:cNvSpPr/>
          <p:nvPr/>
        </p:nvSpPr>
        <p:spPr>
          <a:xfrm rot="5400000">
            <a:off x="4467245" y="4374991"/>
            <a:ext cx="493800" cy="3585900"/>
          </a:xfrm>
          <a:prstGeom prst="ellipse">
            <a:avLst/>
          </a:prstGeom>
          <a:noFill/>
          <a:ln w="76200"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64" name="Google Shape;464;p56"/>
          <p:cNvCxnSpPr/>
          <p:nvPr/>
        </p:nvCxnSpPr>
        <p:spPr>
          <a:xfrm rot="10800000" flipH="1">
            <a:off x="5187325" y="1683125"/>
            <a:ext cx="984900" cy="10800"/>
          </a:xfrm>
          <a:prstGeom prst="straightConnector1">
            <a:avLst/>
          </a:prstGeom>
          <a:noFill/>
          <a:ln w="9525" cap="flat" cmpd="sng">
            <a:solidFill>
              <a:schemeClr val="dk2"/>
            </a:solidFill>
            <a:prstDash val="solid"/>
            <a:round/>
            <a:headEnd type="none" w="med" len="med"/>
            <a:tailEnd type="none" w="med" len="med"/>
          </a:ln>
        </p:spPr>
      </p:cxnSp>
      <p:sp>
        <p:nvSpPr>
          <p:cNvPr id="465" name="Google Shape;465;p56"/>
          <p:cNvSpPr txBox="1"/>
          <p:nvPr/>
        </p:nvSpPr>
        <p:spPr>
          <a:xfrm>
            <a:off x="6050525" y="1226750"/>
            <a:ext cx="10419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500"/>
              <a:t>🥵</a:t>
            </a:r>
            <a:endParaRPr sz="4500"/>
          </a:p>
        </p:txBody>
      </p:sp>
      <p:sp>
        <p:nvSpPr>
          <p:cNvPr id="466" name="Google Shape;466;p56"/>
          <p:cNvSpPr txBox="1"/>
          <p:nvPr/>
        </p:nvSpPr>
        <p:spPr>
          <a:xfrm>
            <a:off x="558650" y="1509900"/>
            <a:ext cx="3845700" cy="49248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800" b="1">
                <a:solidFill>
                  <a:schemeClr val="dk1"/>
                </a:solidFill>
                <a:latin typeface="Lexend"/>
                <a:ea typeface="Lexend"/>
                <a:cs typeface="Lexend"/>
                <a:sym typeface="Lexend"/>
              </a:rPr>
              <a:t>Sweating </a:t>
            </a:r>
            <a:r>
              <a:rPr lang="en-US" sz="1800">
                <a:solidFill>
                  <a:schemeClr val="dk1"/>
                </a:solidFill>
                <a:latin typeface="Lexend ExtraLight"/>
                <a:ea typeface="Lexend ExtraLight"/>
                <a:cs typeface="Lexend ExtraLight"/>
                <a:sym typeface="Lexend ExtraLight"/>
              </a:rPr>
              <a:t>is an important function of the </a:t>
            </a:r>
            <a:r>
              <a:rPr lang="en-US" sz="1800" b="1">
                <a:solidFill>
                  <a:schemeClr val="dk1"/>
                </a:solidFill>
                <a:latin typeface="Lexend"/>
                <a:ea typeface="Lexend"/>
                <a:cs typeface="Lexend"/>
                <a:sym typeface="Lexend"/>
              </a:rPr>
              <a:t>integumentary system. </a:t>
            </a:r>
            <a:br>
              <a:rPr lang="en-US" sz="1800" b="1">
                <a:solidFill>
                  <a:schemeClr val="dk1"/>
                </a:solidFill>
                <a:latin typeface="Lexend"/>
                <a:ea typeface="Lexend"/>
                <a:cs typeface="Lexend"/>
                <a:sym typeface="Lexend"/>
              </a:rPr>
            </a:br>
            <a:br>
              <a:rPr lang="en-US" sz="1800">
                <a:solidFill>
                  <a:schemeClr val="dk1"/>
                </a:solidFill>
                <a:latin typeface="Lexend"/>
                <a:ea typeface="Lexend"/>
                <a:cs typeface="Lexend"/>
                <a:sym typeface="Lexend"/>
              </a:rPr>
            </a:br>
            <a:br>
              <a:rPr lang="en-US" sz="1800">
                <a:solidFill>
                  <a:schemeClr val="dk1"/>
                </a:solidFill>
                <a:latin typeface="Lexend ExtraLight"/>
                <a:ea typeface="Lexend ExtraLight"/>
                <a:cs typeface="Lexend ExtraLight"/>
                <a:sym typeface="Lexend ExtraLight"/>
              </a:rPr>
            </a:br>
            <a:r>
              <a:rPr lang="en-US" sz="1500" b="1">
                <a:solidFill>
                  <a:schemeClr val="dk1"/>
                </a:solidFill>
                <a:latin typeface="Lexend"/>
                <a:ea typeface="Lexend"/>
                <a:cs typeface="Lexend"/>
                <a:sym typeface="Lexend"/>
              </a:rPr>
              <a:t>When the body gets too warm, </a:t>
            </a:r>
            <a:br>
              <a:rPr lang="en-US" sz="1500" b="1">
                <a:solidFill>
                  <a:schemeClr val="dk1"/>
                </a:solidFill>
                <a:latin typeface="Lexend"/>
                <a:ea typeface="Lexend"/>
                <a:cs typeface="Lexend"/>
                <a:sym typeface="Lexend"/>
              </a:rPr>
            </a:br>
            <a:r>
              <a:rPr lang="en-US" sz="1500" b="1">
                <a:solidFill>
                  <a:schemeClr val="dk1"/>
                </a:solidFill>
                <a:latin typeface="Lexend"/>
                <a:ea typeface="Lexend"/>
                <a:cs typeface="Lexend"/>
                <a:sym typeface="Lexend"/>
              </a:rPr>
              <a:t>sweat glands</a:t>
            </a:r>
            <a:r>
              <a:rPr lang="en-US" sz="1500">
                <a:solidFill>
                  <a:schemeClr val="dk1"/>
                </a:solidFill>
                <a:latin typeface="Lexend ExtraLight"/>
                <a:ea typeface="Lexend ExtraLight"/>
                <a:cs typeface="Lexend ExtraLight"/>
                <a:sym typeface="Lexend ExtraLight"/>
              </a:rPr>
              <a:t> (located all over </a:t>
            </a:r>
            <a:br>
              <a:rPr lang="en-US" sz="1500">
                <a:solidFill>
                  <a:schemeClr val="dk1"/>
                </a:solidFill>
                <a:latin typeface="Lexend ExtraLight"/>
                <a:ea typeface="Lexend ExtraLight"/>
                <a:cs typeface="Lexend ExtraLight"/>
                <a:sym typeface="Lexend ExtraLight"/>
              </a:rPr>
            </a:br>
            <a:r>
              <a:rPr lang="en-US" sz="1500">
                <a:solidFill>
                  <a:schemeClr val="dk1"/>
                </a:solidFill>
                <a:latin typeface="Lexend ExtraLight"/>
                <a:ea typeface="Lexend ExtraLight"/>
                <a:cs typeface="Lexend ExtraLight"/>
                <a:sym typeface="Lexend ExtraLight"/>
              </a:rPr>
              <a:t>the body, but especially the </a:t>
            </a:r>
            <a:br>
              <a:rPr lang="en-US" sz="1500">
                <a:solidFill>
                  <a:schemeClr val="dk1"/>
                </a:solidFill>
                <a:latin typeface="Lexend ExtraLight"/>
                <a:ea typeface="Lexend ExtraLight"/>
                <a:cs typeface="Lexend ExtraLight"/>
                <a:sym typeface="Lexend ExtraLight"/>
              </a:rPr>
            </a:br>
            <a:r>
              <a:rPr lang="en-US" sz="1500">
                <a:solidFill>
                  <a:schemeClr val="dk1"/>
                </a:solidFill>
                <a:latin typeface="Lexend ExtraLight"/>
                <a:ea typeface="Lexend ExtraLight"/>
                <a:cs typeface="Lexend ExtraLight"/>
                <a:sym typeface="Lexend ExtraLight"/>
              </a:rPr>
              <a:t>forehead, armpits and groin area) </a:t>
            </a:r>
            <a:r>
              <a:rPr lang="en-US" sz="1500" b="1">
                <a:solidFill>
                  <a:schemeClr val="dk1"/>
                </a:solidFill>
                <a:latin typeface="Lexend"/>
                <a:ea typeface="Lexend"/>
                <a:cs typeface="Lexend"/>
                <a:sym typeface="Lexend"/>
              </a:rPr>
              <a:t>produce sweat</a:t>
            </a:r>
            <a:r>
              <a:rPr lang="en-US" sz="1500">
                <a:solidFill>
                  <a:schemeClr val="dk1"/>
                </a:solidFill>
                <a:latin typeface="Lexend ExtraLight"/>
                <a:ea typeface="Lexend ExtraLight"/>
                <a:cs typeface="Lexend ExtraLight"/>
                <a:sym typeface="Lexend ExtraLight"/>
              </a:rPr>
              <a:t>. </a:t>
            </a:r>
            <a:endParaRPr sz="1500">
              <a:solidFill>
                <a:schemeClr val="dk1"/>
              </a:solidFill>
              <a:latin typeface="Lexend ExtraLight"/>
              <a:ea typeface="Lexend ExtraLight"/>
              <a:cs typeface="Lexend ExtraLight"/>
              <a:sym typeface="Lexend ExtraLight"/>
            </a:endParaRPr>
          </a:p>
          <a:p>
            <a:pPr marL="0" lvl="0" indent="0" algn="l" rtl="0">
              <a:lnSpc>
                <a:spcPct val="110000"/>
              </a:lnSpc>
              <a:spcBef>
                <a:spcPts val="0"/>
              </a:spcBef>
              <a:spcAft>
                <a:spcPts val="0"/>
              </a:spcAft>
              <a:buClr>
                <a:schemeClr val="dk1"/>
              </a:buClr>
              <a:buSzPts val="1100"/>
              <a:buFont typeface="Arial"/>
              <a:buNone/>
            </a:pPr>
            <a:endParaRPr sz="1800">
              <a:solidFill>
                <a:schemeClr val="dk1"/>
              </a:solidFill>
              <a:latin typeface="Lexend ExtraLight"/>
              <a:ea typeface="Lexend ExtraLight"/>
              <a:cs typeface="Lexend ExtraLight"/>
              <a:sym typeface="Lexend ExtraLight"/>
            </a:endParaRPr>
          </a:p>
          <a:p>
            <a:pPr marL="0" lvl="0" indent="0" algn="l" rtl="0">
              <a:lnSpc>
                <a:spcPct val="110000"/>
              </a:lnSpc>
              <a:spcBef>
                <a:spcPts val="0"/>
              </a:spcBef>
              <a:spcAft>
                <a:spcPts val="0"/>
              </a:spcAft>
              <a:buClr>
                <a:schemeClr val="dk1"/>
              </a:buClr>
              <a:buSzPts val="1100"/>
              <a:buFont typeface="Arial"/>
              <a:buNone/>
            </a:pPr>
            <a:r>
              <a:rPr lang="en-US" sz="1800">
                <a:solidFill>
                  <a:schemeClr val="dk1"/>
                </a:solidFill>
                <a:latin typeface="Lexend ExtraLight"/>
                <a:ea typeface="Lexend ExtraLight"/>
                <a:cs typeface="Lexend ExtraLight"/>
                <a:sym typeface="Lexend ExtraLight"/>
              </a:rPr>
              <a:t>When sweat evaporates off the skin’s surface, the body is </a:t>
            </a:r>
            <a:br>
              <a:rPr lang="en-US" sz="1800">
                <a:solidFill>
                  <a:schemeClr val="dk1"/>
                </a:solidFill>
                <a:latin typeface="Lexend ExtraLight"/>
                <a:ea typeface="Lexend ExtraLight"/>
                <a:cs typeface="Lexend ExtraLight"/>
                <a:sym typeface="Lexend ExtraLight"/>
              </a:rPr>
            </a:br>
            <a:r>
              <a:rPr lang="en-US" sz="1800">
                <a:solidFill>
                  <a:schemeClr val="dk1"/>
                </a:solidFill>
                <a:latin typeface="Lexend ExtraLight"/>
                <a:ea typeface="Lexend ExtraLight"/>
                <a:cs typeface="Lexend ExtraLight"/>
                <a:sym typeface="Lexend ExtraLight"/>
              </a:rPr>
              <a:t>cooled.</a:t>
            </a:r>
            <a:endParaRPr sz="1900">
              <a:latin typeface="Lexend ExtraLight"/>
              <a:ea typeface="Lexend ExtraLight"/>
              <a:cs typeface="Lexend ExtraLight"/>
              <a:sym typeface="Lexend ExtraLight"/>
            </a:endParaRPr>
          </a:p>
        </p:txBody>
      </p:sp>
      <p:sp>
        <p:nvSpPr>
          <p:cNvPr id="467" name="Google Shape;467;p56"/>
          <p:cNvSpPr txBox="1"/>
          <p:nvPr/>
        </p:nvSpPr>
        <p:spPr>
          <a:xfrm>
            <a:off x="5626525" y="2103950"/>
            <a:ext cx="3241800" cy="1354500"/>
          </a:xfrm>
          <a:prstGeom prst="rect">
            <a:avLst/>
          </a:prstGeom>
          <a:noFill/>
          <a:ln>
            <a:noFill/>
          </a:ln>
        </p:spPr>
        <p:txBody>
          <a:bodyPr spcFirstLastPara="1" wrap="square" lIns="91425" tIns="91425" rIns="91425" bIns="91425" anchor="t" anchorCtr="0">
            <a:spAutoFit/>
          </a:bodyPr>
          <a:lstStyle/>
          <a:p>
            <a:pPr marL="0" lvl="0" indent="0" algn="l" rtl="0">
              <a:lnSpc>
                <a:spcPct val="110000"/>
              </a:lnSpc>
              <a:spcBef>
                <a:spcPts val="0"/>
              </a:spcBef>
              <a:spcAft>
                <a:spcPts val="0"/>
              </a:spcAft>
              <a:buNone/>
            </a:pPr>
            <a:r>
              <a:rPr lang="en-US" sz="1500" b="1">
                <a:solidFill>
                  <a:schemeClr val="dk1"/>
                </a:solidFill>
                <a:latin typeface="Lexend"/>
                <a:ea typeface="Lexend"/>
                <a:cs typeface="Lexend"/>
                <a:sym typeface="Lexend"/>
              </a:rPr>
              <a:t>If we didn’t sweat, </a:t>
            </a:r>
            <a:br>
              <a:rPr lang="en-US" sz="1500" b="1">
                <a:solidFill>
                  <a:schemeClr val="dk1"/>
                </a:solidFill>
                <a:latin typeface="Lexend"/>
                <a:ea typeface="Lexend"/>
                <a:cs typeface="Lexend"/>
                <a:sym typeface="Lexend"/>
              </a:rPr>
            </a:br>
            <a:r>
              <a:rPr lang="en-US" sz="1500" b="1">
                <a:solidFill>
                  <a:schemeClr val="dk1"/>
                </a:solidFill>
                <a:latin typeface="Lexend"/>
                <a:ea typeface="Lexend"/>
                <a:cs typeface="Lexend"/>
                <a:sym typeface="Lexend"/>
              </a:rPr>
              <a:t>our body would overheat</a:t>
            </a:r>
            <a:r>
              <a:rPr lang="en-US">
                <a:solidFill>
                  <a:schemeClr val="dk1"/>
                </a:solidFill>
                <a:latin typeface="Lexend ExtraLight"/>
                <a:ea typeface="Lexend ExtraLight"/>
                <a:cs typeface="Lexend ExtraLight"/>
                <a:sym typeface="Lexend ExtraLight"/>
              </a:rPr>
              <a:t>, </a:t>
            </a:r>
            <a:br>
              <a:rPr lang="en-US">
                <a:solidFill>
                  <a:schemeClr val="dk1"/>
                </a:solidFill>
                <a:latin typeface="Lexend ExtraLight"/>
                <a:ea typeface="Lexend ExtraLight"/>
                <a:cs typeface="Lexend ExtraLight"/>
                <a:sym typeface="Lexend ExtraLight"/>
              </a:rPr>
            </a:br>
            <a:r>
              <a:rPr lang="en-US" sz="1500">
                <a:solidFill>
                  <a:schemeClr val="dk1"/>
                </a:solidFill>
                <a:latin typeface="Lexend ExtraLight"/>
                <a:ea typeface="Lexend ExtraLight"/>
                <a:cs typeface="Lexend ExtraLight"/>
                <a:sym typeface="Lexend ExtraLight"/>
              </a:rPr>
              <a:t>causing other systems to malfunction!</a:t>
            </a:r>
            <a:br>
              <a:rPr lang="en-US">
                <a:solidFill>
                  <a:schemeClr val="dk1"/>
                </a:solidFill>
                <a:latin typeface="Lexend ExtraLight"/>
                <a:ea typeface="Lexend ExtraLight"/>
                <a:cs typeface="Lexend ExtraLight"/>
                <a:sym typeface="Lexend ExtraLight"/>
              </a:rPr>
            </a:br>
            <a:endParaRPr sz="1000"/>
          </a:p>
        </p:txBody>
      </p:sp>
      <p:sp>
        <p:nvSpPr>
          <p:cNvPr id="468" name="Google Shape;468;p56"/>
          <p:cNvSpPr txBox="1"/>
          <p:nvPr/>
        </p:nvSpPr>
        <p:spPr>
          <a:xfrm>
            <a:off x="6754100" y="1395950"/>
            <a:ext cx="6621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300"/>
              <a:t>💦</a:t>
            </a:r>
            <a:endParaRPr sz="2300"/>
          </a:p>
        </p:txBody>
      </p:sp>
      <p:sp>
        <p:nvSpPr>
          <p:cNvPr id="469" name="Google Shape;469;p56"/>
          <p:cNvSpPr txBox="1"/>
          <p:nvPr/>
        </p:nvSpPr>
        <p:spPr>
          <a:xfrm>
            <a:off x="138850" y="3070100"/>
            <a:ext cx="6621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300"/>
              <a:t>💦</a:t>
            </a:r>
            <a:endParaRPr sz="23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3"/>
        <p:cNvGrpSpPr/>
        <p:nvPr/>
      </p:nvGrpSpPr>
      <p:grpSpPr>
        <a:xfrm>
          <a:off x="0" y="0"/>
          <a:ext cx="0" cy="0"/>
          <a:chOff x="0" y="0"/>
          <a:chExt cx="0" cy="0"/>
        </a:xfrm>
      </p:grpSpPr>
      <p:pic>
        <p:nvPicPr>
          <p:cNvPr id="474" name="Google Shape;474;p57"/>
          <p:cNvPicPr preferRelativeResize="0"/>
          <p:nvPr/>
        </p:nvPicPr>
        <p:blipFill rotWithShape="1">
          <a:blip r:embed="rId4">
            <a:alphaModFix/>
          </a:blip>
          <a:srcRect t="55265"/>
          <a:stretch/>
        </p:blipFill>
        <p:spPr>
          <a:xfrm>
            <a:off x="1376938" y="4092950"/>
            <a:ext cx="6912926" cy="2474001"/>
          </a:xfrm>
          <a:prstGeom prst="rect">
            <a:avLst/>
          </a:prstGeom>
          <a:noFill/>
          <a:ln>
            <a:noFill/>
          </a:ln>
        </p:spPr>
      </p:pic>
      <p:sp>
        <p:nvSpPr>
          <p:cNvPr id="475" name="Google Shape;475;p57"/>
          <p:cNvSpPr txBox="1"/>
          <p:nvPr/>
        </p:nvSpPr>
        <p:spPr>
          <a:xfrm>
            <a:off x="106100" y="661980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476" name="Google Shape;476;p57"/>
          <p:cNvSpPr txBox="1"/>
          <p:nvPr/>
        </p:nvSpPr>
        <p:spPr>
          <a:xfrm>
            <a:off x="304800" y="512750"/>
            <a:ext cx="4671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0" u="none">
                <a:solidFill>
                  <a:srgbClr val="FFFFFF"/>
                </a:solidFill>
                <a:latin typeface="Lexend Thin"/>
                <a:ea typeface="Lexend Thin"/>
                <a:cs typeface="Lexend Thin"/>
                <a:sym typeface="Lexend Thin"/>
              </a:rPr>
              <a:t>What </a:t>
            </a:r>
            <a:r>
              <a:rPr lang="en-US" sz="3000">
                <a:solidFill>
                  <a:srgbClr val="FFFFFF"/>
                </a:solidFill>
                <a:latin typeface="Lexend Thin"/>
                <a:ea typeface="Lexend Thin"/>
                <a:cs typeface="Lexend Thin"/>
                <a:sym typeface="Lexend Thin"/>
              </a:rPr>
              <a:t>is</a:t>
            </a:r>
            <a:r>
              <a:rPr lang="en-US" sz="3000" i="0" u="none">
                <a:solidFill>
                  <a:srgbClr val="FFFFFF"/>
                </a:solidFill>
                <a:latin typeface="Lexend Thin"/>
                <a:ea typeface="Lexend Thin"/>
                <a:cs typeface="Lexend Thin"/>
                <a:sym typeface="Lexend Thin"/>
              </a:rPr>
              <a:t> </a:t>
            </a:r>
            <a:r>
              <a:rPr lang="en-US" sz="3000">
                <a:solidFill>
                  <a:srgbClr val="FFFFFF"/>
                </a:solidFill>
                <a:latin typeface="Lexend Thin"/>
                <a:ea typeface="Lexend Thin"/>
                <a:cs typeface="Lexend Thin"/>
                <a:sym typeface="Lexend Thin"/>
              </a:rPr>
              <a:t>homeostasis?</a:t>
            </a:r>
            <a:endParaRPr>
              <a:latin typeface="Lexend Thin"/>
              <a:ea typeface="Lexend Thin"/>
              <a:cs typeface="Lexend Thin"/>
              <a:sym typeface="Lexend Thin"/>
            </a:endParaRPr>
          </a:p>
        </p:txBody>
      </p:sp>
      <p:pic>
        <p:nvPicPr>
          <p:cNvPr id="477" name="Google Shape;477;p57"/>
          <p:cNvPicPr preferRelativeResize="0"/>
          <p:nvPr/>
        </p:nvPicPr>
        <p:blipFill rotWithShape="1">
          <a:blip r:embed="rId5">
            <a:alphaModFix/>
          </a:blip>
          <a:srcRect b="6050"/>
          <a:stretch/>
        </p:blipFill>
        <p:spPr>
          <a:xfrm>
            <a:off x="5785713" y="1975125"/>
            <a:ext cx="2152650" cy="2165675"/>
          </a:xfrm>
          <a:prstGeom prst="rect">
            <a:avLst/>
          </a:prstGeom>
          <a:noFill/>
          <a:ln>
            <a:noFill/>
          </a:ln>
        </p:spPr>
      </p:pic>
      <p:sp>
        <p:nvSpPr>
          <p:cNvPr id="478" name="Google Shape;478;p57"/>
          <p:cNvSpPr txBox="1"/>
          <p:nvPr/>
        </p:nvSpPr>
        <p:spPr>
          <a:xfrm>
            <a:off x="6997088" y="5537025"/>
            <a:ext cx="2209800" cy="990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479" name="Google Shape;479;p57"/>
          <p:cNvPicPr preferRelativeResize="0"/>
          <p:nvPr/>
        </p:nvPicPr>
        <p:blipFill>
          <a:blip r:embed="rId6">
            <a:alphaModFix/>
          </a:blip>
          <a:stretch>
            <a:fillRect/>
          </a:stretch>
        </p:blipFill>
        <p:spPr>
          <a:xfrm>
            <a:off x="3014413" y="1387250"/>
            <a:ext cx="2165524" cy="1930626"/>
          </a:xfrm>
          <a:prstGeom prst="rect">
            <a:avLst/>
          </a:prstGeom>
          <a:noFill/>
          <a:ln>
            <a:noFill/>
          </a:ln>
        </p:spPr>
      </p:pic>
      <p:pic>
        <p:nvPicPr>
          <p:cNvPr id="480" name="Google Shape;480;p57"/>
          <p:cNvPicPr preferRelativeResize="0"/>
          <p:nvPr/>
        </p:nvPicPr>
        <p:blipFill>
          <a:blip r:embed="rId7">
            <a:alphaModFix/>
          </a:blip>
          <a:stretch>
            <a:fillRect/>
          </a:stretch>
        </p:blipFill>
        <p:spPr>
          <a:xfrm>
            <a:off x="854137" y="2066975"/>
            <a:ext cx="3288049" cy="3581802"/>
          </a:xfrm>
          <a:prstGeom prst="rect">
            <a:avLst/>
          </a:prstGeom>
          <a:noFill/>
          <a:ln>
            <a:noFill/>
          </a:ln>
        </p:spPr>
      </p:pic>
      <p:sp>
        <p:nvSpPr>
          <p:cNvPr id="481" name="Google Shape;481;p57"/>
          <p:cNvSpPr txBox="1"/>
          <p:nvPr/>
        </p:nvSpPr>
        <p:spPr>
          <a:xfrm>
            <a:off x="3577863" y="1786675"/>
            <a:ext cx="10386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700">
                <a:solidFill>
                  <a:schemeClr val="lt1"/>
                </a:solidFill>
                <a:latin typeface="Annie Use Your Telescope"/>
                <a:ea typeface="Annie Use Your Telescope"/>
                <a:cs typeface="Annie Use Your Telescope"/>
                <a:sym typeface="Annie Use Your Telescope"/>
              </a:rPr>
              <a:t>This heat is killing me!</a:t>
            </a:r>
            <a:endParaRPr sz="1700">
              <a:solidFill>
                <a:schemeClr val="lt1"/>
              </a:solidFill>
              <a:latin typeface="Annie Use Your Telescope"/>
              <a:ea typeface="Annie Use Your Telescope"/>
              <a:cs typeface="Annie Use Your Telescope"/>
              <a:sym typeface="Annie Use Your Telescope"/>
            </a:endParaRPr>
          </a:p>
        </p:txBody>
      </p:sp>
      <p:pic>
        <p:nvPicPr>
          <p:cNvPr id="482" name="Google Shape;482;p57"/>
          <p:cNvPicPr preferRelativeResize="0"/>
          <p:nvPr/>
        </p:nvPicPr>
        <p:blipFill>
          <a:blip r:embed="rId8">
            <a:alphaModFix/>
          </a:blip>
          <a:stretch>
            <a:fillRect/>
          </a:stretch>
        </p:blipFill>
        <p:spPr>
          <a:xfrm rot="920163">
            <a:off x="6027932" y="2177498"/>
            <a:ext cx="710458" cy="1070204"/>
          </a:xfrm>
          <a:prstGeom prst="rect">
            <a:avLst/>
          </a:prstGeom>
          <a:noFill/>
          <a:ln>
            <a:noFill/>
          </a:ln>
        </p:spPr>
      </p:pic>
      <p:sp>
        <p:nvSpPr>
          <p:cNvPr id="483" name="Google Shape;483;p57"/>
          <p:cNvSpPr/>
          <p:nvPr/>
        </p:nvSpPr>
        <p:spPr>
          <a:xfrm rot="-4064202">
            <a:off x="3079731" y="3345135"/>
            <a:ext cx="152034" cy="138327"/>
          </a:xfrm>
          <a:prstGeom prst="teardrop">
            <a:avLst>
              <a:gd name="adj" fmla="val 100000"/>
            </a:avLst>
          </a:prstGeom>
          <a:solidFill>
            <a:srgbClr val="81B9FF"/>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
          </a:p>
        </p:txBody>
      </p:sp>
      <p:sp>
        <p:nvSpPr>
          <p:cNvPr id="484" name="Google Shape;484;p57"/>
          <p:cNvSpPr/>
          <p:nvPr/>
        </p:nvSpPr>
        <p:spPr>
          <a:xfrm rot="-3771019">
            <a:off x="3064605" y="2856832"/>
            <a:ext cx="105190" cy="97269"/>
          </a:xfrm>
          <a:prstGeom prst="teardrop">
            <a:avLst>
              <a:gd name="adj" fmla="val 100000"/>
            </a:avLst>
          </a:prstGeom>
          <a:solidFill>
            <a:srgbClr val="81B9FF"/>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485" name="Google Shape;485;p57"/>
          <p:cNvSpPr/>
          <p:nvPr/>
        </p:nvSpPr>
        <p:spPr>
          <a:xfrm rot="-4064202">
            <a:off x="3135756" y="3656497"/>
            <a:ext cx="152034" cy="138327"/>
          </a:xfrm>
          <a:prstGeom prst="teardrop">
            <a:avLst>
              <a:gd name="adj" fmla="val 100000"/>
            </a:avLst>
          </a:prstGeom>
          <a:solidFill>
            <a:srgbClr val="81B9FF"/>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9"/>
        <p:cNvGrpSpPr/>
        <p:nvPr/>
      </p:nvGrpSpPr>
      <p:grpSpPr>
        <a:xfrm>
          <a:off x="0" y="0"/>
          <a:ext cx="0" cy="0"/>
          <a:chOff x="0" y="0"/>
          <a:chExt cx="0" cy="0"/>
        </a:xfrm>
      </p:grpSpPr>
      <p:pic>
        <p:nvPicPr>
          <p:cNvPr id="490" name="Google Shape;490;p58"/>
          <p:cNvPicPr preferRelativeResize="0"/>
          <p:nvPr/>
        </p:nvPicPr>
        <p:blipFill>
          <a:blip r:embed="rId4">
            <a:alphaModFix/>
          </a:blip>
          <a:stretch>
            <a:fillRect/>
          </a:stretch>
        </p:blipFill>
        <p:spPr>
          <a:xfrm>
            <a:off x="435825" y="1258400"/>
            <a:ext cx="3285126" cy="5348450"/>
          </a:xfrm>
          <a:prstGeom prst="rect">
            <a:avLst/>
          </a:prstGeom>
          <a:noFill/>
          <a:ln>
            <a:noFill/>
          </a:ln>
        </p:spPr>
      </p:pic>
      <p:sp>
        <p:nvSpPr>
          <p:cNvPr id="491" name="Google Shape;491;p5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492" name="Google Shape;492;p58"/>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93" name="Google Shape;493;p58"/>
          <p:cNvSpPr txBox="1"/>
          <p:nvPr/>
        </p:nvSpPr>
        <p:spPr>
          <a:xfrm>
            <a:off x="272275" y="528837"/>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Homeostasis &amp; the Hormonal Axis</a:t>
            </a:r>
            <a:endParaRPr>
              <a:latin typeface="Lexend Thin"/>
              <a:ea typeface="Lexend Thin"/>
              <a:cs typeface="Lexend Thin"/>
              <a:sym typeface="Lexend Thin"/>
            </a:endParaRPr>
          </a:p>
        </p:txBody>
      </p:sp>
      <p:sp>
        <p:nvSpPr>
          <p:cNvPr id="494" name="Google Shape;494;p58"/>
          <p:cNvSpPr/>
          <p:nvPr/>
        </p:nvSpPr>
        <p:spPr>
          <a:xfrm>
            <a:off x="4085825" y="1428850"/>
            <a:ext cx="3013800" cy="1064400"/>
          </a:xfrm>
          <a:prstGeom prst="wedgeRoundRectCallout">
            <a:avLst>
              <a:gd name="adj1" fmla="val -73798"/>
              <a:gd name="adj2" fmla="val -16153"/>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solidFill>
                  <a:srgbClr val="595959"/>
                </a:solidFill>
                <a:latin typeface="Comfortaa"/>
                <a:ea typeface="Comfortaa"/>
                <a:cs typeface="Comfortaa"/>
                <a:sym typeface="Comfortaa"/>
              </a:rPr>
              <a:t>Reproductive System. Hello, do you read me?</a:t>
            </a:r>
            <a:endParaRPr sz="1800">
              <a:solidFill>
                <a:srgbClr val="595959"/>
              </a:solidFill>
              <a:latin typeface="Comfortaa"/>
              <a:ea typeface="Comfortaa"/>
              <a:cs typeface="Comfortaa"/>
              <a:sym typeface="Comfortaa"/>
            </a:endParaRPr>
          </a:p>
        </p:txBody>
      </p:sp>
      <p:sp>
        <p:nvSpPr>
          <p:cNvPr id="495" name="Google Shape;495;p58"/>
          <p:cNvSpPr/>
          <p:nvPr/>
        </p:nvSpPr>
        <p:spPr>
          <a:xfrm>
            <a:off x="5551900" y="2733025"/>
            <a:ext cx="3013800" cy="711000"/>
          </a:xfrm>
          <a:prstGeom prst="wedgeRoundRectCallout">
            <a:avLst>
              <a:gd name="adj1" fmla="val 60642"/>
              <a:gd name="adj2" fmla="val 35040"/>
              <a:gd name="adj3" fmla="val 0"/>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rgbClr val="351C75"/>
                </a:solidFill>
                <a:latin typeface="Comfortaa"/>
                <a:ea typeface="Comfortaa"/>
                <a:cs typeface="Comfortaa"/>
                <a:sym typeface="Comfortaa"/>
              </a:rPr>
              <a:t>Roger that, brian.</a:t>
            </a:r>
            <a:endParaRPr sz="1800" b="1">
              <a:solidFill>
                <a:srgbClr val="351C75"/>
              </a:solidFill>
              <a:latin typeface="Comfortaa"/>
              <a:ea typeface="Comfortaa"/>
              <a:cs typeface="Comfortaa"/>
              <a:sym typeface="Comfortaa"/>
            </a:endParaRPr>
          </a:p>
        </p:txBody>
      </p:sp>
      <p:sp>
        <p:nvSpPr>
          <p:cNvPr id="496" name="Google Shape;496;p58"/>
          <p:cNvSpPr/>
          <p:nvPr/>
        </p:nvSpPr>
        <p:spPr>
          <a:xfrm>
            <a:off x="4085825" y="4361578"/>
            <a:ext cx="3013800" cy="711000"/>
          </a:xfrm>
          <a:prstGeom prst="wedgeRoundRectCallout">
            <a:avLst>
              <a:gd name="adj1" fmla="val -58333"/>
              <a:gd name="adj2" fmla="val 47758"/>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rgbClr val="595959"/>
                </a:solidFill>
                <a:latin typeface="Comfortaa"/>
                <a:ea typeface="Comfortaa"/>
                <a:cs typeface="Comfortaa"/>
                <a:sym typeface="Comfortaa"/>
              </a:rPr>
              <a:t>Increase Estrogen.  Ovary and out.</a:t>
            </a:r>
            <a:endParaRPr sz="1800" b="1">
              <a:solidFill>
                <a:srgbClr val="595959"/>
              </a:solidFill>
              <a:latin typeface="Comfortaa"/>
              <a:ea typeface="Comfortaa"/>
              <a:cs typeface="Comfortaa"/>
              <a:sym typeface="Comfortaa"/>
            </a:endParaRPr>
          </a:p>
        </p:txBody>
      </p:sp>
      <p:sp>
        <p:nvSpPr>
          <p:cNvPr id="497" name="Google Shape;497;p58"/>
          <p:cNvSpPr/>
          <p:nvPr/>
        </p:nvSpPr>
        <p:spPr>
          <a:xfrm>
            <a:off x="7099625" y="3513175"/>
            <a:ext cx="1479900" cy="711000"/>
          </a:xfrm>
          <a:prstGeom prst="wedgeRoundRectCallout">
            <a:avLst>
              <a:gd name="adj1" fmla="val 68797"/>
              <a:gd name="adj2" fmla="val 31596"/>
              <a:gd name="adj3" fmla="val 0"/>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351C75"/>
                </a:solidFill>
                <a:latin typeface="Comfortaa"/>
                <a:ea typeface="Comfortaa"/>
                <a:cs typeface="Comfortaa"/>
                <a:sym typeface="Comfortaa"/>
              </a:rPr>
              <a:t>*</a:t>
            </a:r>
            <a:r>
              <a:rPr lang="en-US" sz="1800" b="1">
                <a:solidFill>
                  <a:srgbClr val="351C75"/>
                </a:solidFill>
                <a:latin typeface="Comfortaa"/>
                <a:ea typeface="Comfortaa"/>
                <a:cs typeface="Comfortaa"/>
                <a:sym typeface="Comfortaa"/>
              </a:rPr>
              <a:t>brain</a:t>
            </a:r>
            <a:endParaRPr sz="1800" b="1">
              <a:solidFill>
                <a:srgbClr val="351C75"/>
              </a:solidFill>
              <a:latin typeface="Comfortaa"/>
              <a:ea typeface="Comfortaa"/>
              <a:cs typeface="Comfortaa"/>
              <a:sym typeface="Comfortaa"/>
            </a:endParaRPr>
          </a:p>
        </p:txBody>
      </p:sp>
      <p:sp>
        <p:nvSpPr>
          <p:cNvPr id="498" name="Google Shape;498;p58"/>
          <p:cNvSpPr txBox="1"/>
          <p:nvPr/>
        </p:nvSpPr>
        <p:spPr>
          <a:xfrm>
            <a:off x="4073175" y="1193975"/>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Big Brain</a:t>
            </a:r>
            <a:endParaRPr sz="900"/>
          </a:p>
        </p:txBody>
      </p:sp>
      <p:sp>
        <p:nvSpPr>
          <p:cNvPr id="499" name="Google Shape;499;p58"/>
          <p:cNvSpPr txBox="1"/>
          <p:nvPr/>
        </p:nvSpPr>
        <p:spPr>
          <a:xfrm>
            <a:off x="7909300" y="2493175"/>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Repro S.</a:t>
            </a:r>
            <a:endParaRPr sz="900"/>
          </a:p>
        </p:txBody>
      </p:sp>
      <p:sp>
        <p:nvSpPr>
          <p:cNvPr id="500" name="Google Shape;500;p58"/>
          <p:cNvSpPr/>
          <p:nvPr/>
        </p:nvSpPr>
        <p:spPr>
          <a:xfrm>
            <a:off x="7177450" y="5361425"/>
            <a:ext cx="1479900" cy="711000"/>
          </a:xfrm>
          <a:prstGeom prst="wedgeRoundRectCallout">
            <a:avLst>
              <a:gd name="adj1" fmla="val 68797"/>
              <a:gd name="adj2" fmla="val 31596"/>
              <a:gd name="adj3" fmla="val 0"/>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rgbClr val="351C75"/>
                </a:solidFill>
                <a:latin typeface="Comfortaa"/>
                <a:ea typeface="Comfortaa"/>
                <a:cs typeface="Comfortaa"/>
                <a:sym typeface="Comfortaa"/>
              </a:rPr>
              <a:t>Lolz 🙄</a:t>
            </a:r>
            <a:endParaRPr sz="1800" b="1">
              <a:solidFill>
                <a:srgbClr val="351C75"/>
              </a:solidFill>
              <a:latin typeface="Comfortaa"/>
              <a:ea typeface="Comfortaa"/>
              <a:cs typeface="Comfortaa"/>
              <a:sym typeface="Comforta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4"/>
        <p:cNvGrpSpPr/>
        <p:nvPr/>
      </p:nvGrpSpPr>
      <p:grpSpPr>
        <a:xfrm>
          <a:off x="0" y="0"/>
          <a:ext cx="0" cy="0"/>
          <a:chOff x="0" y="0"/>
          <a:chExt cx="0" cy="0"/>
        </a:xfrm>
      </p:grpSpPr>
      <p:sp>
        <p:nvSpPr>
          <p:cNvPr id="505" name="Google Shape;505;p59"/>
          <p:cNvSpPr/>
          <p:nvPr/>
        </p:nvSpPr>
        <p:spPr>
          <a:xfrm>
            <a:off x="583300" y="3251275"/>
            <a:ext cx="723000" cy="723000"/>
          </a:xfrm>
          <a:prstGeom prst="star12">
            <a:avLst>
              <a:gd name="adj" fmla="val 37500"/>
            </a:avLst>
          </a:prstGeom>
          <a:solidFill>
            <a:srgbClr val="FFF38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06" name="Google Shape;506;p59"/>
          <p:cNvPicPr preferRelativeResize="0"/>
          <p:nvPr/>
        </p:nvPicPr>
        <p:blipFill>
          <a:blip r:embed="rId4">
            <a:alphaModFix/>
          </a:blip>
          <a:stretch>
            <a:fillRect/>
          </a:stretch>
        </p:blipFill>
        <p:spPr>
          <a:xfrm>
            <a:off x="5755787" y="1264225"/>
            <a:ext cx="3285126" cy="5348450"/>
          </a:xfrm>
          <a:prstGeom prst="rect">
            <a:avLst/>
          </a:prstGeom>
          <a:noFill/>
          <a:ln>
            <a:noFill/>
          </a:ln>
        </p:spPr>
      </p:pic>
      <p:sp>
        <p:nvSpPr>
          <p:cNvPr id="507" name="Google Shape;507;p5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508" name="Google Shape;508;p59"/>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09" name="Google Shape;509;p59"/>
          <p:cNvSpPr txBox="1"/>
          <p:nvPr/>
        </p:nvSpPr>
        <p:spPr>
          <a:xfrm>
            <a:off x="998500" y="1481525"/>
            <a:ext cx="6329700" cy="1735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8587C2"/>
              </a:buClr>
              <a:buSzPts val="2400"/>
              <a:buFont typeface="Calibri"/>
              <a:buNone/>
            </a:pPr>
            <a:endParaRPr sz="2400">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2400" b="1">
                <a:solidFill>
                  <a:srgbClr val="8587C2"/>
                </a:solidFill>
                <a:latin typeface="Lexend"/>
                <a:ea typeface="Lexend"/>
                <a:cs typeface="Lexend"/>
                <a:sym typeface="Lexend"/>
              </a:rPr>
              <a:t>Hormonal Axis</a:t>
            </a:r>
            <a:br>
              <a:rPr lang="en-US" sz="2400" b="1">
                <a:solidFill>
                  <a:srgbClr val="8587C2"/>
                </a:solidFill>
                <a:latin typeface="Lexend"/>
                <a:ea typeface="Lexend"/>
                <a:cs typeface="Lexend"/>
                <a:sym typeface="Lexend"/>
              </a:rPr>
            </a:br>
            <a:r>
              <a:rPr lang="en-US" sz="1900">
                <a:solidFill>
                  <a:srgbClr val="3F3F3F"/>
                </a:solidFill>
                <a:latin typeface="Lexend ExtraLight"/>
                <a:ea typeface="Lexend ExtraLight"/>
                <a:cs typeface="Lexend ExtraLight"/>
                <a:sym typeface="Lexend ExtraLight"/>
              </a:rPr>
              <a:t>the system of communication between the</a:t>
            </a:r>
            <a:br>
              <a:rPr lang="en-US" sz="2400">
                <a:solidFill>
                  <a:srgbClr val="8587C2"/>
                </a:solidFill>
                <a:latin typeface="Lexend ExtraLight"/>
                <a:ea typeface="Lexend ExtraLight"/>
                <a:cs typeface="Lexend ExtraLight"/>
                <a:sym typeface="Lexend ExtraLight"/>
              </a:rPr>
            </a:br>
            <a:r>
              <a:rPr lang="en-US" sz="2400">
                <a:solidFill>
                  <a:srgbClr val="8587C2"/>
                </a:solidFill>
                <a:latin typeface="Lexend ExtraLight"/>
                <a:ea typeface="Lexend ExtraLight"/>
                <a:cs typeface="Lexend ExtraLight"/>
                <a:sym typeface="Lexend ExtraLight"/>
              </a:rPr>
              <a:t>brain and the reproductive organs </a:t>
            </a:r>
            <a:endParaRPr sz="2400">
              <a:solidFill>
                <a:srgbClr val="8587C2"/>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chemeClr val="dk1"/>
              </a:buClr>
              <a:buSzPts val="1100"/>
              <a:buFont typeface="Arial"/>
              <a:buNone/>
            </a:pPr>
            <a:endParaRPr sz="2400" b="1">
              <a:solidFill>
                <a:srgbClr val="3F3F3F"/>
              </a:solidFill>
              <a:latin typeface="Calibri"/>
              <a:ea typeface="Calibri"/>
              <a:cs typeface="Calibri"/>
              <a:sym typeface="Calibri"/>
            </a:endParaRPr>
          </a:p>
        </p:txBody>
      </p:sp>
      <p:sp>
        <p:nvSpPr>
          <p:cNvPr id="510" name="Google Shape;510;p59"/>
          <p:cNvSpPr txBox="1"/>
          <p:nvPr/>
        </p:nvSpPr>
        <p:spPr>
          <a:xfrm>
            <a:off x="1112800" y="3338850"/>
            <a:ext cx="4879800" cy="230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300">
              <a:solidFill>
                <a:srgbClr val="3F3F3F"/>
              </a:solidFill>
              <a:latin typeface="Lexend ExtraLight"/>
              <a:ea typeface="Lexend ExtraLight"/>
              <a:cs typeface="Lexend ExtraLight"/>
              <a:sym typeface="Lexend ExtraLight"/>
            </a:endParaRPr>
          </a:p>
          <a:p>
            <a:pPr marL="0" lvl="0" indent="0" algn="l" rtl="0">
              <a:spcBef>
                <a:spcPts val="0"/>
              </a:spcBef>
              <a:spcAft>
                <a:spcPts val="0"/>
              </a:spcAft>
              <a:buNone/>
            </a:pPr>
            <a:r>
              <a:rPr lang="en-US" sz="2300">
                <a:solidFill>
                  <a:srgbClr val="3F3F3F"/>
                </a:solidFill>
                <a:latin typeface="Lexend ExtraLight"/>
                <a:ea typeface="Lexend ExtraLight"/>
                <a:cs typeface="Lexend ExtraLight"/>
                <a:sym typeface="Lexend ExtraLight"/>
              </a:rPr>
              <a:t>If we disrupt the </a:t>
            </a:r>
            <a:r>
              <a:rPr lang="en-US" sz="2300">
                <a:solidFill>
                  <a:srgbClr val="8587C2"/>
                </a:solidFill>
                <a:latin typeface="Lexend ExtraLight"/>
                <a:ea typeface="Lexend ExtraLight"/>
                <a:cs typeface="Lexend ExtraLight"/>
                <a:sym typeface="Lexend ExtraLight"/>
              </a:rPr>
              <a:t>homeostasis</a:t>
            </a:r>
            <a:r>
              <a:rPr lang="en-US" sz="2300">
                <a:solidFill>
                  <a:srgbClr val="3F3F3F"/>
                </a:solidFill>
                <a:latin typeface="Lexend ExtraLight"/>
                <a:ea typeface="Lexend ExtraLight"/>
                <a:cs typeface="Lexend ExtraLight"/>
                <a:sym typeface="Lexend ExtraLight"/>
              </a:rPr>
              <a:t> </a:t>
            </a:r>
            <a:br>
              <a:rPr lang="en-US" sz="2300">
                <a:solidFill>
                  <a:srgbClr val="3F3F3F"/>
                </a:solidFill>
                <a:latin typeface="Lexend ExtraLight"/>
                <a:ea typeface="Lexend ExtraLight"/>
                <a:cs typeface="Lexend ExtraLight"/>
                <a:sym typeface="Lexend ExtraLight"/>
              </a:rPr>
            </a:br>
            <a:r>
              <a:rPr lang="en-US" sz="2300">
                <a:solidFill>
                  <a:srgbClr val="3F3F3F"/>
                </a:solidFill>
                <a:latin typeface="Lexend ExtraLight"/>
                <a:ea typeface="Lexend ExtraLight"/>
                <a:cs typeface="Lexend ExtraLight"/>
                <a:sym typeface="Lexend ExtraLight"/>
              </a:rPr>
              <a:t>of our reproductive and endocrine systems, we will affect the communication between our brain and our organs.</a:t>
            </a:r>
            <a:endParaRPr sz="2300">
              <a:solidFill>
                <a:srgbClr val="3F3F3F"/>
              </a:solidFill>
              <a:latin typeface="Lexend ExtraLight"/>
              <a:ea typeface="Lexend ExtraLight"/>
              <a:cs typeface="Lexend ExtraLight"/>
              <a:sym typeface="Lexend ExtraLight"/>
            </a:endParaRPr>
          </a:p>
        </p:txBody>
      </p:sp>
      <p:sp>
        <p:nvSpPr>
          <p:cNvPr id="511" name="Google Shape;511;p59"/>
          <p:cNvSpPr/>
          <p:nvPr/>
        </p:nvSpPr>
        <p:spPr>
          <a:xfrm>
            <a:off x="998500" y="3631400"/>
            <a:ext cx="4994100" cy="2088900"/>
          </a:xfrm>
          <a:prstGeom prst="rect">
            <a:avLst/>
          </a:prstGeom>
          <a:noFill/>
          <a:ln w="28575" cap="flat" cmpd="sng">
            <a:solidFill>
              <a:srgbClr val="FFF38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2" name="Google Shape;512;p59"/>
          <p:cNvSpPr txBox="1"/>
          <p:nvPr/>
        </p:nvSpPr>
        <p:spPr>
          <a:xfrm>
            <a:off x="272275" y="528837"/>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Homeostasis &amp; the Hormonal Axis</a:t>
            </a:r>
            <a:endParaRPr>
              <a:latin typeface="Lexend Thin"/>
              <a:ea typeface="Lexend Thin"/>
              <a:cs typeface="Lexend Thin"/>
              <a:sym typeface="Lexend Th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6"/>
        <p:cNvGrpSpPr/>
        <p:nvPr/>
      </p:nvGrpSpPr>
      <p:grpSpPr>
        <a:xfrm>
          <a:off x="0" y="0"/>
          <a:ext cx="0" cy="0"/>
          <a:chOff x="0" y="0"/>
          <a:chExt cx="0" cy="0"/>
        </a:xfrm>
      </p:grpSpPr>
      <p:sp>
        <p:nvSpPr>
          <p:cNvPr id="517" name="Google Shape;517;p6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518" name="Google Shape;518;p60"/>
          <p:cNvSpPr txBox="1"/>
          <p:nvPr/>
        </p:nvSpPr>
        <p:spPr>
          <a:xfrm>
            <a:off x="546150" y="1018425"/>
            <a:ext cx="8051700" cy="50244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8587C2"/>
              </a:buClr>
              <a:buSzPts val="2800"/>
              <a:buFont typeface="Calibri"/>
              <a:buNone/>
            </a:pPr>
            <a:endParaRPr sz="2300">
              <a:solidFill>
                <a:srgbClr val="8587C2"/>
              </a:solidFill>
              <a:latin typeface="Lexend ExtraLight"/>
              <a:ea typeface="Lexend ExtraLight"/>
              <a:cs typeface="Lexend ExtraLight"/>
              <a:sym typeface="Lexend ExtraLight"/>
            </a:endParaRPr>
          </a:p>
          <a:p>
            <a:pPr marL="457200" marR="0" lvl="0" indent="-368300" algn="l" rtl="0">
              <a:lnSpc>
                <a:spcPct val="120000"/>
              </a:lnSpc>
              <a:spcBef>
                <a:spcPts val="0"/>
              </a:spcBef>
              <a:spcAft>
                <a:spcPts val="0"/>
              </a:spcAft>
              <a:buClr>
                <a:srgbClr val="595959"/>
              </a:buClr>
              <a:buSzPts val="2200"/>
              <a:buFont typeface="Lexend ExtraLight"/>
              <a:buChar char="●"/>
            </a:pPr>
            <a:r>
              <a:rPr lang="en-US" sz="2200">
                <a:solidFill>
                  <a:srgbClr val="595959"/>
                </a:solidFill>
                <a:latin typeface="Lexend ExtraLight"/>
                <a:ea typeface="Lexend ExtraLight"/>
                <a:cs typeface="Lexend ExtraLight"/>
                <a:sym typeface="Lexend ExtraLight"/>
              </a:rPr>
              <a:t>The 11 body systems work together to keep your body in a state of homeostasis.</a:t>
            </a:r>
            <a:br>
              <a:rPr lang="en-US" sz="2200">
                <a:solidFill>
                  <a:srgbClr val="595959"/>
                </a:solidFill>
                <a:latin typeface="Lexend ExtraLight"/>
                <a:ea typeface="Lexend ExtraLight"/>
                <a:cs typeface="Lexend ExtraLight"/>
                <a:sym typeface="Lexend ExtraLight"/>
              </a:rPr>
            </a:br>
            <a:endParaRPr sz="2200">
              <a:solidFill>
                <a:srgbClr val="595959"/>
              </a:solidFill>
              <a:latin typeface="Lexend ExtraLight"/>
              <a:ea typeface="Lexend ExtraLight"/>
              <a:cs typeface="Lexend ExtraLight"/>
              <a:sym typeface="Lexend ExtraLight"/>
            </a:endParaRPr>
          </a:p>
          <a:p>
            <a:pPr marL="457200" marR="0" lvl="0" indent="-374650" algn="l" rtl="0">
              <a:lnSpc>
                <a:spcPct val="120000"/>
              </a:lnSpc>
              <a:spcBef>
                <a:spcPts val="0"/>
              </a:spcBef>
              <a:spcAft>
                <a:spcPts val="0"/>
              </a:spcAft>
              <a:buClr>
                <a:srgbClr val="595959"/>
              </a:buClr>
              <a:buSzPts val="2300"/>
              <a:buFont typeface="Lexend ExtraLight"/>
              <a:buChar char="●"/>
            </a:pPr>
            <a:r>
              <a:rPr lang="en-US" sz="2300">
                <a:solidFill>
                  <a:srgbClr val="595959"/>
                </a:solidFill>
                <a:latin typeface="Lexend ExtraLight"/>
                <a:ea typeface="Lexend ExtraLight"/>
                <a:cs typeface="Lexend ExtraLight"/>
                <a:sym typeface="Lexend ExtraLight"/>
              </a:rPr>
              <a:t>A healthy reproductive system is an important indicator of your body’s overall health.</a:t>
            </a:r>
            <a:br>
              <a:rPr lang="en-US" sz="2300">
                <a:solidFill>
                  <a:srgbClr val="595959"/>
                </a:solidFill>
                <a:latin typeface="Lexend ExtraLight"/>
                <a:ea typeface="Lexend ExtraLight"/>
                <a:cs typeface="Lexend ExtraLight"/>
                <a:sym typeface="Lexend ExtraLight"/>
              </a:rPr>
            </a:br>
            <a:endParaRPr sz="2300">
              <a:solidFill>
                <a:srgbClr val="595959"/>
              </a:solidFill>
              <a:latin typeface="Lexend ExtraLight"/>
              <a:ea typeface="Lexend ExtraLight"/>
              <a:cs typeface="Lexend ExtraLight"/>
              <a:sym typeface="Lexend ExtraLight"/>
            </a:endParaRPr>
          </a:p>
          <a:p>
            <a:pPr marL="457200" marR="0" lvl="0" indent="-374650" algn="l" rtl="0">
              <a:lnSpc>
                <a:spcPct val="120000"/>
              </a:lnSpc>
              <a:spcBef>
                <a:spcPts val="0"/>
              </a:spcBef>
              <a:spcAft>
                <a:spcPts val="0"/>
              </a:spcAft>
              <a:buClr>
                <a:srgbClr val="595959"/>
              </a:buClr>
              <a:buSzPts val="2300"/>
              <a:buFont typeface="Lexend ExtraLight"/>
              <a:buChar char="●"/>
            </a:pPr>
            <a:r>
              <a:rPr lang="en-US" sz="2300">
                <a:solidFill>
                  <a:srgbClr val="595959"/>
                </a:solidFill>
                <a:latin typeface="Lexend ExtraLight"/>
                <a:ea typeface="Lexend ExtraLight"/>
                <a:cs typeface="Lexend ExtraLight"/>
                <a:sym typeface="Lexend ExtraLight"/>
              </a:rPr>
              <a:t>Your brain and reproductive system are linked by chemical messengers. We call this system of communication the </a:t>
            </a:r>
            <a:r>
              <a:rPr lang="en-US" sz="2300" b="1">
                <a:solidFill>
                  <a:srgbClr val="8F92BC"/>
                </a:solidFill>
                <a:latin typeface="Lexend"/>
                <a:ea typeface="Lexend"/>
                <a:cs typeface="Lexend"/>
                <a:sym typeface="Lexend"/>
              </a:rPr>
              <a:t>hormonal axis</a:t>
            </a:r>
            <a:r>
              <a:rPr lang="en-US" sz="2300" b="1">
                <a:solidFill>
                  <a:srgbClr val="595959"/>
                </a:solidFill>
                <a:latin typeface="Lexend"/>
                <a:ea typeface="Lexend"/>
                <a:cs typeface="Lexend"/>
                <a:sym typeface="Lexend"/>
              </a:rPr>
              <a:t>.</a:t>
            </a:r>
            <a:br>
              <a:rPr lang="en-US" sz="2300" b="1">
                <a:solidFill>
                  <a:srgbClr val="595959"/>
                </a:solidFill>
                <a:latin typeface="Lexend"/>
                <a:ea typeface="Lexend"/>
                <a:cs typeface="Lexend"/>
                <a:sym typeface="Lexend"/>
              </a:rPr>
            </a:br>
            <a:endParaRPr sz="2300" b="1">
              <a:solidFill>
                <a:srgbClr val="595959"/>
              </a:solidFill>
              <a:latin typeface="Lexend"/>
              <a:ea typeface="Lexend"/>
              <a:cs typeface="Lexend"/>
              <a:sym typeface="Lexend"/>
            </a:endParaRPr>
          </a:p>
          <a:p>
            <a:pPr marL="457200" marR="0" lvl="0" indent="-374650" algn="l" rtl="0">
              <a:lnSpc>
                <a:spcPct val="120000"/>
              </a:lnSpc>
              <a:spcBef>
                <a:spcPts val="0"/>
              </a:spcBef>
              <a:spcAft>
                <a:spcPts val="0"/>
              </a:spcAft>
              <a:buClr>
                <a:srgbClr val="595959"/>
              </a:buClr>
              <a:buSzPts val="2300"/>
              <a:buFont typeface="Lexend ExtraLight"/>
              <a:buChar char="●"/>
            </a:pPr>
            <a:r>
              <a:rPr lang="en-US" sz="2300">
                <a:solidFill>
                  <a:srgbClr val="595959"/>
                </a:solidFill>
                <a:latin typeface="Lexend ExtraLight"/>
                <a:ea typeface="Lexend ExtraLight"/>
                <a:cs typeface="Lexend ExtraLight"/>
                <a:sym typeface="Lexend ExtraLight"/>
              </a:rPr>
              <a:t>When the hormonal axis is fully functioning, you can grow to full maturity.</a:t>
            </a:r>
            <a:endParaRPr sz="23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None/>
            </a:pPr>
            <a:endParaRPr sz="2400" i="1" u="none">
              <a:solidFill>
                <a:srgbClr val="8587C2"/>
              </a:solidFill>
              <a:latin typeface="Lexend ExtraLight"/>
              <a:ea typeface="Lexend ExtraLight"/>
              <a:cs typeface="Lexend ExtraLight"/>
              <a:sym typeface="Lexend ExtraLight"/>
            </a:endParaRPr>
          </a:p>
        </p:txBody>
      </p:sp>
      <p:sp>
        <p:nvSpPr>
          <p:cNvPr id="519" name="Google Shape;519;p60"/>
          <p:cNvSpPr txBox="1"/>
          <p:nvPr/>
        </p:nvSpPr>
        <p:spPr>
          <a:xfrm>
            <a:off x="304800" y="512750"/>
            <a:ext cx="4671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523"/>
        <p:cNvGrpSpPr/>
        <p:nvPr/>
      </p:nvGrpSpPr>
      <p:grpSpPr>
        <a:xfrm>
          <a:off x="0" y="0"/>
          <a:ext cx="0" cy="0"/>
          <a:chOff x="0" y="0"/>
          <a:chExt cx="0" cy="0"/>
        </a:xfrm>
      </p:grpSpPr>
      <p:sp>
        <p:nvSpPr>
          <p:cNvPr id="524" name="Google Shape;524;p6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25" name="Google Shape;525;p61"/>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26" name="Google Shape;526;p61"/>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27" name="Google Shape;527;p61"/>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528" name="Google Shape;528;p61"/>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2439</Words>
  <Application>Microsoft Office PowerPoint</Application>
  <PresentationFormat>On-screen Show (4:3)</PresentationFormat>
  <Paragraphs>178</Paragraphs>
  <Slides>15</Slides>
  <Notes>15</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15</vt:i4>
      </vt:variant>
    </vt:vector>
  </HeadingPairs>
  <TitlesOfParts>
    <vt:vector size="32" baseType="lpstr">
      <vt:lpstr>Annie Use Your Telescope</vt:lpstr>
      <vt:lpstr>Satisfy</vt:lpstr>
      <vt:lpstr>Lexend ExtraLight</vt:lpstr>
      <vt:lpstr>Lexend Medium</vt:lpstr>
      <vt:lpstr>Calibri</vt:lpstr>
      <vt:lpstr>Open Sans</vt:lpstr>
      <vt:lpstr>Comfortaa</vt:lpstr>
      <vt:lpstr>Helvetica Neue</vt:lpstr>
      <vt:lpstr>Rochester</vt:lpstr>
      <vt:lpstr>Lexend Thin</vt:lpstr>
      <vt:lpstr>Lexend Light</vt:lpstr>
      <vt:lpstr>Lexend</vt:lpstr>
      <vt:lpstr>Arial</vt:lpstr>
      <vt:lpstr>3_femmtrial</vt:lpstr>
      <vt:lpstr>4_FEMM Powerpoint_VER02</vt:lpstr>
      <vt:lpstr>1_femmtrial</vt:lpstr>
      <vt:lpstr>5_femmtrial</vt:lpstr>
      <vt:lpstr>Grade 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2024-11-16T00:16:19Z</dcterms:modified>
</cp:coreProperties>
</file>