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theme/theme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9" r:id="rId1"/>
    <p:sldMasterId id="2147483750" r:id="rId2"/>
    <p:sldMasterId id="2147483751" r:id="rId3"/>
    <p:sldMasterId id="2147483752" r:id="rId4"/>
    <p:sldMasterId id="2147483753" r:id="rId5"/>
    <p:sldMasterId id="2147483754" r:id="rId6"/>
    <p:sldMasterId id="2147483755" r:id="rId7"/>
  </p:sldMasterIdLst>
  <p:notesMasterIdLst>
    <p:notesMasterId r:id="rId2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9144000" cy="6858000" type="screen4x3"/>
  <p:notesSz cx="6858000" cy="9144000"/>
  <p:embeddedFontLst>
    <p:embeddedFont>
      <p:font typeface="Annie Use Your Telescope" panose="02000000000000000000" pitchFamily="2" charset="0"/>
      <p:regular r:id="rId28"/>
    </p:embeddedFont>
    <p:embeddedFont>
      <p:font typeface="Comfortaa" pitchFamily="2" charset="0"/>
      <p:regular r:id="rId29"/>
      <p:bold r:id="rId30"/>
    </p:embeddedFont>
    <p:embeddedFont>
      <p:font typeface="Helvetica Neue" panose="02000503040000020004" pitchFamily="50" charset="-52"/>
      <p:regular r:id="rId31"/>
      <p:bold r:id="rId32"/>
      <p:italic r:id="rId33"/>
      <p:boldItalic r:id="rId34"/>
    </p:embeddedFont>
    <p:embeddedFont>
      <p:font typeface="Lexend" pitchFamily="2" charset="0"/>
      <p:regular r:id="rId35"/>
      <p:bold r:id="rId36"/>
    </p:embeddedFont>
    <p:embeddedFont>
      <p:font typeface="Lexend Medium" pitchFamily="2" charset="0"/>
      <p:regular r:id="rId37"/>
      <p:bold r:id="rId38"/>
    </p:embeddedFont>
    <p:embeddedFont>
      <p:font typeface="Lexend Thin" pitchFamily="2"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12E14AA-5C84-46D2-BD9E-F8F0C5EC69EE}">
  <a:tblStyle styleId="{D12E14AA-5C84-46D2-BD9E-F8F0C5EC69E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144"/>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12.fntdata"/><Relationship Id="rId21" Type="http://schemas.openxmlformats.org/officeDocument/2006/relationships/slide" Target="slides/slide14.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1cfc0ce9c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1" name="Google Shape;551;g1cfc0ce9c1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1" name="Google Shape;561;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(2 minutes): Review answers from “</a:t>
            </a:r>
            <a:r>
              <a:rPr lang="en-US" sz="1300" b="1" i="1">
                <a:solidFill>
                  <a:schemeClr val="dk1"/>
                </a:solidFill>
                <a:latin typeface="Calibri"/>
                <a:ea typeface="Calibri"/>
                <a:cs typeface="Calibri"/>
                <a:sym typeface="Calibri"/>
              </a:rPr>
              <a:t>Do you still have any questions about the female </a:t>
            </a:r>
            <a:r>
              <a:rPr lang="en-US" sz="1300" b="1" i="1" u="sng">
                <a:solidFill>
                  <a:schemeClr val="dk1"/>
                </a:solidFill>
                <a:latin typeface="Calibri"/>
                <a:ea typeface="Calibri"/>
                <a:cs typeface="Calibri"/>
                <a:sym typeface="Calibri"/>
              </a:rPr>
              <a:t>or</a:t>
            </a:r>
            <a:r>
              <a:rPr lang="en-US" sz="1300" b="1" i="1">
                <a:solidFill>
                  <a:schemeClr val="dk1"/>
                </a:solidFill>
                <a:latin typeface="Calibri"/>
                <a:ea typeface="Calibri"/>
                <a:cs typeface="Calibri"/>
                <a:sym typeface="Calibri"/>
              </a:rPr>
              <a:t> male reproductive anatomy?</a:t>
            </a:r>
            <a:r>
              <a:rPr lang="en-US" sz="1300" b="1">
                <a:solidFill>
                  <a:srgbClr val="757AA8"/>
                </a:solidFill>
                <a:latin typeface="Calibri"/>
                <a:ea typeface="Calibri"/>
                <a:cs typeface="Calibri"/>
                <a:sym typeface="Calibri"/>
              </a:rPr>
              <a:t>” gathered during last class. </a:t>
            </a:r>
            <a:endParaRPr sz="1300"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b="1">
              <a:solidFill>
                <a:srgbClr val="757AA8"/>
              </a:solidFill>
              <a:latin typeface="Calibri"/>
              <a:ea typeface="Calibri"/>
              <a:cs typeface="Calibri"/>
              <a:sym typeface="Calibri"/>
            </a:endParaRPr>
          </a:p>
        </p:txBody>
      </p:sp>
      <p:sp>
        <p:nvSpPr>
          <p:cNvPr id="562" name="Google Shape;562;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d19bdfc47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(5 minutes): Review the anatomy parts and how they all work together.  </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757AA8"/>
                </a:solidFill>
                <a:latin typeface="Calibri"/>
                <a:ea typeface="Calibri"/>
                <a:cs typeface="Calibri"/>
                <a:sym typeface="Calibri"/>
              </a:rPr>
              <a:t>Slides: Healthy body; Female Reproductive Anatomy</a:t>
            </a:r>
            <a:br>
              <a:rPr lang="en-US" sz="1300" i="1">
                <a:solidFill>
                  <a:srgbClr val="757AA8"/>
                </a:solidFill>
                <a:latin typeface="Calibri"/>
                <a:ea typeface="Calibri"/>
                <a:cs typeface="Calibri"/>
                <a:sym typeface="Calibri"/>
              </a:rPr>
            </a:br>
            <a:endParaRPr sz="1300" i="1">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briefly review the anatomy of the female reproductive system. On this slide, we can see the basic parts, the uterus, ovaries, fallopian tubes, cervix, and vagina. In the side view, we can see all of these same parts, as well as the anus, bladder, and urethra. Let’s see if we can label these parts as a class.</a:t>
            </a:r>
            <a:endParaRPr sz="1300" b="1" i="1">
              <a:solidFill>
                <a:srgbClr val="8E7CC3"/>
              </a:solidFill>
              <a:latin typeface="Calibri"/>
              <a:ea typeface="Calibri"/>
              <a:cs typeface="Calibri"/>
              <a:sym typeface="Calibri"/>
            </a:endParaRPr>
          </a:p>
          <a:p>
            <a:pPr marL="0" lvl="0" indent="0" algn="just" rtl="0">
              <a:lnSpc>
                <a:spcPct val="115000"/>
              </a:lnSpc>
              <a:spcBef>
                <a:spcPts val="0"/>
              </a:spcBef>
              <a:spcAft>
                <a:spcPts val="0"/>
              </a:spcAft>
              <a:buNone/>
            </a:pPr>
            <a:endParaRPr sz="1100" b="1">
              <a:solidFill>
                <a:srgbClr val="8E7CC3"/>
              </a:solidFill>
              <a:latin typeface="Helvetica Neue"/>
              <a:ea typeface="Helvetica Neue"/>
              <a:cs typeface="Helvetica Neue"/>
              <a:sym typeface="Helvetica Neue"/>
            </a:endParaRPr>
          </a:p>
        </p:txBody>
      </p:sp>
      <p:sp>
        <p:nvSpPr>
          <p:cNvPr id="571" name="Google Shape;571;g2d19bdfc47_0_4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0c3bf39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Have</a:t>
            </a:r>
            <a:r>
              <a:rPr lang="en-US" sz="1400" b="1" i="1">
                <a:solidFill>
                  <a:srgbClr val="8E7CC3"/>
                </a:solidFill>
                <a:latin typeface="Calibri"/>
                <a:ea typeface="Calibri"/>
                <a:cs typeface="Calibri"/>
                <a:sym typeface="Calibri"/>
              </a:rPr>
              <a:t> </a:t>
            </a:r>
            <a:r>
              <a:rPr lang="en-US" sz="1300" i="1">
                <a:solidFill>
                  <a:schemeClr val="dk1"/>
                </a:solidFill>
                <a:latin typeface="Calibri"/>
                <a:ea typeface="Calibri"/>
                <a:cs typeface="Calibri"/>
                <a:sym typeface="Calibri"/>
              </a:rPr>
              <a:t>students identify the labeled anatomy. When finished, check student answers using the following slide.</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p:txBody>
      </p:sp>
      <p:sp>
        <p:nvSpPr>
          <p:cNvPr id="579" name="Google Shape;579;g30c3bf39a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0c3bf39a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304800" algn="just" rtl="0">
              <a:lnSpc>
                <a:spcPct val="115000"/>
              </a:lnSpc>
              <a:spcBef>
                <a:spcPts val="0"/>
              </a:spcBef>
              <a:spcAft>
                <a:spcPts val="0"/>
              </a:spcAft>
              <a:buClr>
                <a:schemeClr val="dk1"/>
              </a:buClr>
              <a:buSzPts val="1200"/>
              <a:buChar char="●"/>
            </a:pPr>
            <a:r>
              <a:rPr lang="en-US" sz="1200" b="1">
                <a:solidFill>
                  <a:srgbClr val="8E7CC3"/>
                </a:solidFill>
                <a:latin typeface="Calibri"/>
                <a:ea typeface="Calibri"/>
                <a:cs typeface="Calibri"/>
                <a:sym typeface="Calibri"/>
              </a:rPr>
              <a:t>Ovary:</a:t>
            </a:r>
            <a:r>
              <a:rPr lang="en-US" sz="1200" b="1" i="1">
                <a:solidFill>
                  <a:srgbClr val="8E7CC3"/>
                </a:solidFill>
                <a:latin typeface="Calibri"/>
                <a:ea typeface="Calibri"/>
                <a:cs typeface="Calibri"/>
                <a:sym typeface="Calibri"/>
              </a:rPr>
              <a:t> </a:t>
            </a:r>
            <a:r>
              <a:rPr lang="en-US" sz="1200">
                <a:solidFill>
                  <a:schemeClr val="dk1"/>
                </a:solidFill>
                <a:latin typeface="Calibri"/>
                <a:ea typeface="Calibri"/>
                <a:cs typeface="Calibri"/>
                <a:sym typeface="Calibri"/>
              </a:rPr>
              <a:t>2 small organs on either side of the uterus that contain a woman’s eggs - develop and release an egg, each month.  </a:t>
            </a:r>
            <a:endParaRPr sz="1200" b="1">
              <a:solidFill>
                <a:srgbClr val="8E7CC3"/>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Char char="●"/>
            </a:pPr>
            <a:r>
              <a:rPr lang="en-US" sz="1200" b="1">
                <a:solidFill>
                  <a:srgbClr val="8E7CC3"/>
                </a:solidFill>
                <a:latin typeface="Calibri"/>
                <a:ea typeface="Calibri"/>
                <a:cs typeface="Calibri"/>
                <a:sym typeface="Calibri"/>
              </a:rPr>
              <a:t>Fallopian Tube:</a:t>
            </a:r>
            <a:r>
              <a:rPr lang="en-US" sz="1200" b="1" i="1">
                <a:solidFill>
                  <a:srgbClr val="8E7CC3"/>
                </a:solidFill>
                <a:latin typeface="Calibri"/>
                <a:ea typeface="Calibri"/>
                <a:cs typeface="Calibri"/>
                <a:sym typeface="Calibri"/>
              </a:rPr>
              <a:t> </a:t>
            </a:r>
            <a:r>
              <a:rPr lang="en-US" sz="1200">
                <a:solidFill>
                  <a:schemeClr val="dk1"/>
                </a:solidFill>
                <a:latin typeface="Calibri"/>
                <a:ea typeface="Calibri"/>
                <a:cs typeface="Calibri"/>
                <a:sym typeface="Calibri"/>
              </a:rPr>
              <a:t>2 tubes, on either side of the uterus, where the egg travels after ovulation.</a:t>
            </a:r>
            <a:endParaRPr sz="1200">
              <a:solidFill>
                <a:schemeClr val="dk1"/>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Char char="●"/>
            </a:pPr>
            <a:r>
              <a:rPr lang="en-US" sz="1200" b="1">
                <a:solidFill>
                  <a:srgbClr val="8E7CC3"/>
                </a:solidFill>
                <a:latin typeface="Calibri"/>
                <a:ea typeface="Calibri"/>
                <a:cs typeface="Calibri"/>
                <a:sym typeface="Calibri"/>
              </a:rPr>
              <a:t>Uterus:</a:t>
            </a:r>
            <a:r>
              <a:rPr lang="en-US" sz="1200" b="1" i="1">
                <a:solidFill>
                  <a:srgbClr val="8E7CC3"/>
                </a:solidFill>
                <a:latin typeface="Calibri"/>
                <a:ea typeface="Calibri"/>
                <a:cs typeface="Calibri"/>
                <a:sym typeface="Calibri"/>
              </a:rPr>
              <a:t> </a:t>
            </a:r>
            <a:r>
              <a:rPr lang="en-US" sz="1200">
                <a:solidFill>
                  <a:schemeClr val="dk1"/>
                </a:solidFill>
                <a:latin typeface="Calibri"/>
                <a:ea typeface="Calibri"/>
                <a:cs typeface="Calibri"/>
                <a:sym typeface="Calibri"/>
              </a:rPr>
              <a:t>also called the ‘womb’, is where babies begin to grow. </a:t>
            </a:r>
            <a:endParaRPr sz="1200">
              <a:solidFill>
                <a:schemeClr val="dk1"/>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Char char="●"/>
            </a:pPr>
            <a:r>
              <a:rPr lang="en-US" sz="1200" b="1">
                <a:solidFill>
                  <a:srgbClr val="8E7CC3"/>
                </a:solidFill>
                <a:latin typeface="Calibri"/>
                <a:ea typeface="Calibri"/>
                <a:cs typeface="Calibri"/>
                <a:sym typeface="Calibri"/>
              </a:rPr>
              <a:t>Cervix:</a:t>
            </a:r>
            <a:r>
              <a:rPr lang="en-US" sz="1200">
                <a:solidFill>
                  <a:schemeClr val="dk1"/>
                </a:solidFill>
                <a:latin typeface="Calibri"/>
                <a:ea typeface="Calibri"/>
                <a:cs typeface="Calibri"/>
                <a:sym typeface="Calibri"/>
              </a:rPr>
              <a:t> canal at the base of the uterus, that opens into the vagina. </a:t>
            </a:r>
            <a:endParaRPr sz="12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r>
              <a:rPr lang="en-US" sz="1200" b="1">
                <a:solidFill>
                  <a:srgbClr val="222222"/>
                </a:solidFill>
                <a:latin typeface="Calibri"/>
                <a:ea typeface="Calibri"/>
                <a:cs typeface="Calibri"/>
                <a:sym typeface="Calibri"/>
              </a:rPr>
              <a:t>Teacher:</a:t>
            </a:r>
            <a:r>
              <a:rPr lang="en-US" sz="1200">
                <a:solidFill>
                  <a:srgbClr val="222222"/>
                </a:solidFill>
                <a:latin typeface="Calibri"/>
                <a:ea typeface="Calibri"/>
                <a:cs typeface="Calibri"/>
                <a:sym typeface="Calibri"/>
              </a:rPr>
              <a:t> point out the 3 openings/exits from the body: vagina, urethra, anus.</a:t>
            </a:r>
            <a:endParaRPr sz="1200">
              <a:solidFill>
                <a:schemeClr val="dk1"/>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Char char="●"/>
            </a:pPr>
            <a:r>
              <a:rPr lang="en-US" sz="1200" b="1">
                <a:solidFill>
                  <a:srgbClr val="8E7CC3"/>
                </a:solidFill>
                <a:latin typeface="Calibri"/>
                <a:ea typeface="Calibri"/>
                <a:cs typeface="Calibri"/>
                <a:sym typeface="Calibri"/>
              </a:rPr>
              <a:t>Vagina:</a:t>
            </a:r>
            <a:r>
              <a:rPr lang="en-US" sz="1200" b="1" i="1">
                <a:solidFill>
                  <a:srgbClr val="8E7CC3"/>
                </a:solidFill>
                <a:latin typeface="Calibri"/>
                <a:ea typeface="Calibri"/>
                <a:cs typeface="Calibri"/>
                <a:sym typeface="Calibri"/>
              </a:rPr>
              <a:t> </a:t>
            </a:r>
            <a:r>
              <a:rPr lang="en-US" sz="1200">
                <a:solidFill>
                  <a:schemeClr val="dk1"/>
                </a:solidFill>
                <a:latin typeface="Calibri"/>
                <a:ea typeface="Calibri"/>
                <a:cs typeface="Calibri"/>
                <a:sym typeface="Calibri"/>
              </a:rPr>
              <a:t>canal that connects the uterus to the outside of the body. entrance to the reproductive organs and exit for the delivery of a baby.</a:t>
            </a:r>
            <a:endParaRPr sz="1200">
              <a:solidFill>
                <a:schemeClr val="dk1"/>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Font typeface="Helvetica Neue"/>
              <a:buChar char="●"/>
            </a:pPr>
            <a:r>
              <a:rPr lang="en-US" sz="1200" b="1">
                <a:solidFill>
                  <a:srgbClr val="8E7CC3"/>
                </a:solidFill>
                <a:latin typeface="Calibri"/>
                <a:ea typeface="Calibri"/>
                <a:cs typeface="Calibri"/>
                <a:sym typeface="Calibri"/>
              </a:rPr>
              <a:t>Urethra: </a:t>
            </a:r>
            <a:r>
              <a:rPr lang="en-US" sz="1200">
                <a:solidFill>
                  <a:schemeClr val="dk1"/>
                </a:solidFill>
                <a:latin typeface="Calibri"/>
                <a:ea typeface="Calibri"/>
                <a:cs typeface="Calibri"/>
                <a:sym typeface="Calibri"/>
              </a:rPr>
              <a:t>tube that carries urine from the bladder to the outside of the body.</a:t>
            </a:r>
            <a:endParaRPr sz="1200">
              <a:solidFill>
                <a:schemeClr val="dk1"/>
              </a:solidFill>
              <a:latin typeface="Calibri"/>
              <a:ea typeface="Calibri"/>
              <a:cs typeface="Calibri"/>
              <a:sym typeface="Calibri"/>
            </a:endParaRPr>
          </a:p>
          <a:p>
            <a:pPr marL="685800" lvl="0" indent="-304800" algn="just" rtl="0">
              <a:lnSpc>
                <a:spcPct val="115000"/>
              </a:lnSpc>
              <a:spcBef>
                <a:spcPts val="0"/>
              </a:spcBef>
              <a:spcAft>
                <a:spcPts val="0"/>
              </a:spcAft>
              <a:buClr>
                <a:schemeClr val="dk1"/>
              </a:buClr>
              <a:buSzPts val="1200"/>
              <a:buFont typeface="Helvetica Neue"/>
              <a:buChar char="●"/>
            </a:pPr>
            <a:r>
              <a:rPr lang="en-US" sz="1200" b="1">
                <a:solidFill>
                  <a:srgbClr val="8E7CC3"/>
                </a:solidFill>
                <a:latin typeface="Calibri"/>
                <a:ea typeface="Calibri"/>
                <a:cs typeface="Calibri"/>
                <a:sym typeface="Calibri"/>
              </a:rPr>
              <a:t>Anus:</a:t>
            </a:r>
            <a:r>
              <a:rPr lang="en-US" sz="1200">
                <a:solidFill>
                  <a:schemeClr val="dk1"/>
                </a:solidFill>
                <a:latin typeface="Calibri"/>
                <a:ea typeface="Calibri"/>
                <a:cs typeface="Calibri"/>
                <a:sym typeface="Calibri"/>
              </a:rPr>
              <a:t> opening for waste matter from the digestive system to exit the body.  </a:t>
            </a:r>
            <a:endParaRPr sz="1900">
              <a:latin typeface="Calibri"/>
              <a:ea typeface="Calibri"/>
              <a:cs typeface="Calibri"/>
              <a:sym typeface="Calibri"/>
            </a:endParaRPr>
          </a:p>
        </p:txBody>
      </p:sp>
      <p:sp>
        <p:nvSpPr>
          <p:cNvPr id="589" name="Google Shape;589;g30c3bf39a6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1cf0150a52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1cf0150a5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(15 minutes): </a:t>
            </a:r>
            <a:r>
              <a:rPr lang="en-US" sz="1300" i="1">
                <a:solidFill>
                  <a:srgbClr val="757AA8"/>
                </a:solidFill>
                <a:latin typeface="Calibri"/>
                <a:ea typeface="Calibri"/>
                <a:cs typeface="Calibri"/>
                <a:sym typeface="Calibri"/>
              </a:rPr>
              <a:t>Introduce the four main female hormones </a:t>
            </a:r>
            <a:endParaRPr sz="1300" b="1" i="1">
              <a:solidFill>
                <a:srgbClr val="757AA8"/>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Before we take a closer look at the process of ovulation, it’s important to remember the four main female reproductive hormones: FSH, estrogen, LH, and progesterone.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1. </a:t>
            </a:r>
            <a:r>
              <a:rPr lang="en-US" sz="1300" b="1">
                <a:solidFill>
                  <a:schemeClr val="dk1"/>
                </a:solidFill>
                <a:latin typeface="Calibri"/>
                <a:ea typeface="Calibri"/>
                <a:cs typeface="Calibri"/>
                <a:sym typeface="Calibri"/>
              </a:rPr>
              <a:t>Follicle stimulating hormone (FSH)</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is a hormone in the brain in the pituitary gland.</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It does exactly what its name suggests: it sends a message from the brain to the ovaries to select and begin to develop an egg inside of a follicle in the ovary. </a:t>
            </a:r>
            <a:endParaRPr sz="1300">
              <a:solidFill>
                <a:schemeClr val="dk1"/>
              </a:solidFill>
              <a:latin typeface="Calibri"/>
              <a:ea typeface="Calibri"/>
              <a:cs typeface="Calibri"/>
              <a:sym typeface="Calibri"/>
            </a:endParaRPr>
          </a:p>
        </p:txBody>
      </p:sp>
      <p:sp>
        <p:nvSpPr>
          <p:cNvPr id="611" name="Google Shape;611;g1cf0150a52f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d22c0827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d22c082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1. </a:t>
            </a:r>
            <a:r>
              <a:rPr lang="en-US" sz="1300" b="1">
                <a:solidFill>
                  <a:schemeClr val="dk1"/>
                </a:solidFill>
                <a:latin typeface="Calibri"/>
                <a:ea typeface="Calibri"/>
                <a:cs typeface="Calibri"/>
                <a:sym typeface="Calibri"/>
              </a:rPr>
              <a:t>Follicle stimulating hormone (FSH)</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is a hormone produced in the brain, by the pituitary gland.</a:t>
            </a:r>
            <a:r>
              <a:rPr lang="en-US" sz="1300" b="1">
                <a:solidFill>
                  <a:schemeClr val="dk1"/>
                </a:solidFill>
                <a:latin typeface="Calibri"/>
                <a:ea typeface="Calibri"/>
                <a:cs typeface="Calibri"/>
                <a:sym typeface="Calibri"/>
              </a:rPr>
              <a:t> </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It does exactly what its name suggests; Follicle Stimulating Hormone sends a message to the ovaries to stimulate the growth and development of an egg and follicle in the ovary.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2.</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The egg and follicle grow in the ovary, producing more and more </a:t>
            </a:r>
            <a:r>
              <a:rPr lang="en-US" sz="1300" b="1">
                <a:solidFill>
                  <a:schemeClr val="dk1"/>
                </a:solidFill>
                <a:latin typeface="Calibri"/>
                <a:ea typeface="Calibri"/>
                <a:cs typeface="Calibri"/>
                <a:sym typeface="Calibri"/>
              </a:rPr>
              <a:t>estrogen. When the level of estrogen is sufficiently high</a:t>
            </a:r>
            <a:r>
              <a:rPr lang="en-US" sz="1300">
                <a:solidFill>
                  <a:schemeClr val="dk1"/>
                </a:solidFill>
                <a:latin typeface="Calibri"/>
                <a:ea typeface="Calibri"/>
                <a:cs typeface="Calibri"/>
                <a:sym typeface="Calibri"/>
              </a:rPr>
              <a:t>, this acts like a feedback loop sending a message back to the brain.</a:t>
            </a:r>
            <a:br>
              <a:rPr lang="en-US" sz="1300" b="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644" name="Google Shape;644;g2d22c08270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d22c0827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2d22c082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3. The hormone estrogen signals the brain to</a:t>
            </a:r>
            <a:r>
              <a:rPr lang="en-US" sz="1300" b="1">
                <a:solidFill>
                  <a:schemeClr val="dk1"/>
                </a:solidFill>
                <a:latin typeface="Calibri"/>
                <a:ea typeface="Calibri"/>
                <a:cs typeface="Calibri"/>
                <a:sym typeface="Calibri"/>
              </a:rPr>
              <a:t> stop </a:t>
            </a:r>
            <a:r>
              <a:rPr lang="en-US" sz="1300">
                <a:solidFill>
                  <a:schemeClr val="dk1"/>
                </a:solidFill>
                <a:latin typeface="Calibri"/>
                <a:ea typeface="Calibri"/>
                <a:cs typeface="Calibri"/>
                <a:sym typeface="Calibri"/>
              </a:rPr>
              <a:t>the release of</a:t>
            </a:r>
            <a:r>
              <a:rPr lang="en-US" sz="1300" b="1">
                <a:solidFill>
                  <a:schemeClr val="dk1"/>
                </a:solidFill>
                <a:latin typeface="Calibri"/>
                <a:ea typeface="Calibri"/>
                <a:cs typeface="Calibri"/>
                <a:sym typeface="Calibri"/>
              </a:rPr>
              <a:t> FSH</a:t>
            </a:r>
            <a:r>
              <a:rPr lang="en-US" sz="1300">
                <a:solidFill>
                  <a:schemeClr val="dk1"/>
                </a:solidFill>
                <a:latin typeface="Calibri"/>
                <a:ea typeface="Calibri"/>
                <a:cs typeface="Calibri"/>
                <a:sym typeface="Calibri"/>
              </a:rPr>
              <a:t> and</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to release </a:t>
            </a:r>
            <a:r>
              <a:rPr lang="en-US" sz="1300" b="1">
                <a:solidFill>
                  <a:schemeClr val="dk1"/>
                </a:solidFill>
                <a:latin typeface="Calibri"/>
                <a:ea typeface="Calibri"/>
                <a:cs typeface="Calibri"/>
                <a:sym typeface="Calibri"/>
              </a:rPr>
              <a:t>Luteinizing Hormone </a:t>
            </a:r>
            <a:r>
              <a:rPr lang="en-US" sz="1300">
                <a:solidFill>
                  <a:schemeClr val="dk1"/>
                </a:solidFill>
                <a:latin typeface="Calibri"/>
                <a:ea typeface="Calibri"/>
                <a:cs typeface="Calibri"/>
                <a:sym typeface="Calibri"/>
              </a:rPr>
              <a:t>(LH). </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usually happens around day thirteen of the cycle. </a:t>
            </a:r>
            <a:r>
              <a:rPr lang="en-US" sz="1300" b="1">
                <a:solidFill>
                  <a:schemeClr val="dk1"/>
                </a:solidFill>
                <a:latin typeface="Calibri"/>
                <a:ea typeface="Calibri"/>
                <a:cs typeface="Calibri"/>
                <a:sym typeface="Calibri"/>
              </a:rPr>
              <a:t>LH</a:t>
            </a:r>
            <a:r>
              <a:rPr lang="en-US" sz="1300">
                <a:solidFill>
                  <a:schemeClr val="dk1"/>
                </a:solidFill>
                <a:latin typeface="Calibri"/>
                <a:ea typeface="Calibri"/>
                <a:cs typeface="Calibri"/>
                <a:sym typeface="Calibri"/>
              </a:rPr>
              <a:t> triggers the release of the egg from the follicle and ovulation occurs.  </a:t>
            </a:r>
            <a:br>
              <a:rPr lang="en-US" sz="1300">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In ovulation, the egg is released into the </a:t>
            </a:r>
            <a:r>
              <a:rPr lang="en-US" sz="1300" b="1">
                <a:solidFill>
                  <a:srgbClr val="757AA8"/>
                </a:solidFill>
                <a:latin typeface="Calibri"/>
                <a:ea typeface="Calibri"/>
                <a:cs typeface="Calibri"/>
                <a:sym typeface="Calibri"/>
              </a:rPr>
              <a:t>fallopian tube</a:t>
            </a:r>
            <a:r>
              <a:rPr lang="en-US" sz="1300">
                <a:solidFill>
                  <a:schemeClr val="dk1"/>
                </a:solidFill>
                <a:latin typeface="Calibri"/>
                <a:ea typeface="Calibri"/>
                <a:cs typeface="Calibri"/>
                <a:sym typeface="Calibri"/>
              </a:rPr>
              <a:t>. As you can see, there are two ovaries, and they usually alternate - one month the left ovary releases an egg and the next month the right ovary does.  </a:t>
            </a:r>
            <a:br>
              <a:rPr lang="en-US" sz="1300">
                <a:solidFill>
                  <a:schemeClr val="dk1"/>
                </a:solidFill>
                <a:latin typeface="Calibri"/>
                <a:ea typeface="Calibri"/>
                <a:cs typeface="Calibri"/>
                <a:sym typeface="Calibri"/>
              </a:rPr>
            </a:br>
            <a:endParaRPr/>
          </a:p>
        </p:txBody>
      </p:sp>
      <p:sp>
        <p:nvSpPr>
          <p:cNvPr id="662" name="Google Shape;662;g2d22c08270_0_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1cce62cfa3a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1cce62cfa3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4. After ovulation, the empty follicle is recycled into a new tissue called the corpus luteum, which produces the hormone </a:t>
            </a:r>
            <a:r>
              <a:rPr lang="en-US" sz="1300" b="1">
                <a:solidFill>
                  <a:srgbClr val="757AA8"/>
                </a:solidFill>
                <a:latin typeface="Calibri"/>
                <a:ea typeface="Calibri"/>
                <a:cs typeface="Calibri"/>
                <a:sym typeface="Calibri"/>
              </a:rPr>
              <a:t>progesterone</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Corpus luteum is Latin for ‘yellow body’ as it is yellowish in color under a microscope.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Now, what happens to the egg?</a:t>
            </a:r>
            <a:r>
              <a:rPr lang="en-US" sz="1300">
                <a:solidFill>
                  <a:schemeClr val="dk1"/>
                </a:solidFill>
                <a:latin typeface="Calibri"/>
                <a:ea typeface="Calibri"/>
                <a:cs typeface="Calibri"/>
                <a:sym typeface="Calibri"/>
              </a:rPr>
              <a:t> Cycle after cycle, the egg simply dissolves in the fallopian tubes, the corpus luteum breaks down and menstruation happens about two weeks later.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However, if the egg joins together with sperm (the male cell of reproduction), the fertilized egg, the beginning of a new human life, will travel through the fallopian tube to implant in the lining of the uterus. Progesterone levels will continue to rise to support a pregnancy.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All of this activity happening in our reproductive system month to month isn’t just necessary for reproduction. Ovulation and </a:t>
            </a:r>
            <a:r>
              <a:rPr lang="en-US" sz="1300" b="1">
                <a:solidFill>
                  <a:schemeClr val="dk1"/>
                </a:solidFill>
                <a:latin typeface="Calibri"/>
                <a:ea typeface="Calibri"/>
                <a:cs typeface="Calibri"/>
                <a:sym typeface="Calibri"/>
              </a:rPr>
              <a:t>the fab four hormones have a major impact on our overall health!</a:t>
            </a:r>
            <a:br>
              <a:rPr lang="en-US" sz="1300" b="1">
                <a:solidFill>
                  <a:schemeClr val="dk1"/>
                </a:solidFill>
                <a:latin typeface="Calibri"/>
                <a:ea typeface="Calibri"/>
                <a:cs typeface="Calibri"/>
                <a:sym typeface="Calibri"/>
              </a:rPr>
            </a:br>
            <a:endParaRPr sz="1300" b="1">
              <a:solidFill>
                <a:schemeClr val="dk1"/>
              </a:solidFill>
              <a:latin typeface="Calibri"/>
              <a:ea typeface="Calibri"/>
              <a:cs typeface="Calibri"/>
              <a:sym typeface="Calibri"/>
            </a:endParaRPr>
          </a:p>
        </p:txBody>
      </p:sp>
      <p:sp>
        <p:nvSpPr>
          <p:cNvPr id="677" name="Google Shape;677;g1cce62cfa3a_0_3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2d22c08270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3 (5 minutes)</a:t>
            </a:r>
            <a:r>
              <a:rPr lang="en-US" sz="1400" b="1">
                <a:solidFill>
                  <a:srgbClr val="8E7CC3"/>
                </a:solidFill>
                <a:latin typeface="Calibri"/>
                <a:ea typeface="Calibri"/>
                <a:cs typeface="Calibri"/>
                <a:sym typeface="Calibri"/>
              </a:rPr>
              <a:t>: </a:t>
            </a:r>
            <a:r>
              <a:rPr lang="en-US" sz="1400" i="1">
                <a:solidFill>
                  <a:srgbClr val="434343"/>
                </a:solidFill>
                <a:latin typeface="Calibri"/>
                <a:ea typeface="Calibri"/>
                <a:cs typeface="Calibri"/>
                <a:sym typeface="Calibri"/>
              </a:rPr>
              <a:t>Now it’s the students’ turn to describe what happens in the ovary each month.</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i="1">
                <a:solidFill>
                  <a:schemeClr val="dk1"/>
                </a:solidFill>
                <a:latin typeface="Calibri"/>
                <a:ea typeface="Calibri"/>
                <a:cs typeface="Calibri"/>
                <a:sym typeface="Calibri"/>
              </a:rPr>
              <a:t>Ask: </a:t>
            </a:r>
            <a:r>
              <a:rPr lang="en-US" sz="1300" b="1">
                <a:solidFill>
                  <a:schemeClr val="dk1"/>
                </a:solidFill>
                <a:latin typeface="Calibri"/>
                <a:ea typeface="Calibri"/>
                <a:cs typeface="Calibri"/>
                <a:sym typeface="Calibri"/>
              </a:rPr>
              <a:t>What’s the name of the hormone that sends a message from the brain to the ovaries to select and begin to develop an egg?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Follicle Stimulating Hormone</a:t>
            </a:r>
            <a:r>
              <a:rPr lang="en-US" sz="1300" b="1">
                <a:solidFill>
                  <a:schemeClr val="dk1"/>
                </a:solidFill>
                <a:latin typeface="Calibri"/>
                <a:ea typeface="Calibri"/>
                <a:cs typeface="Calibri"/>
                <a:sym typeface="Calibri"/>
              </a:rPr>
              <a:t> FSH.</a:t>
            </a:r>
            <a:endParaRPr/>
          </a:p>
        </p:txBody>
      </p:sp>
      <p:sp>
        <p:nvSpPr>
          <p:cNvPr id="693" name="Google Shape;693;g2d22c08270_0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2d22c08270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solidFill>
                  <a:schemeClr val="dk1"/>
                </a:solidFill>
                <a:latin typeface="Calibri"/>
                <a:ea typeface="Calibri"/>
                <a:cs typeface="Calibri"/>
                <a:sym typeface="Calibri"/>
              </a:rPr>
              <a:t>Ask: </a:t>
            </a:r>
            <a:r>
              <a:rPr lang="en-US" sz="1300" b="1">
                <a:solidFill>
                  <a:schemeClr val="dk1"/>
                </a:solidFill>
                <a:latin typeface="Calibri"/>
                <a:ea typeface="Calibri"/>
                <a:cs typeface="Calibri"/>
                <a:sym typeface="Calibri"/>
              </a:rPr>
              <a:t>What happens to the egg and the follicle?</a:t>
            </a: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Which hormone do they produce?</a:t>
            </a:r>
            <a:br>
              <a:rPr lang="en-US" sz="1300" b="1"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As the egg and follicle grow inside the ovary, the growing and maturing egg and follicle produce more and more </a:t>
            </a:r>
            <a:r>
              <a:rPr lang="en-US" sz="1300" b="1">
                <a:solidFill>
                  <a:schemeClr val="dk1"/>
                </a:solidFill>
                <a:latin typeface="Calibri"/>
                <a:ea typeface="Calibri"/>
                <a:cs typeface="Calibri"/>
                <a:sym typeface="Calibri"/>
              </a:rPr>
              <a:t>estrogen.</a:t>
            </a:r>
            <a:br>
              <a:rPr lang="en-US" sz="1300">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Ask</a:t>
            </a:r>
            <a:r>
              <a:rPr lang="en-US" sz="1300" b="1">
                <a:solidFill>
                  <a:schemeClr val="dk1"/>
                </a:solidFill>
                <a:latin typeface="Calibri"/>
                <a:ea typeface="Calibri"/>
                <a:cs typeface="Calibri"/>
                <a:sym typeface="Calibri"/>
              </a:rPr>
              <a:t>: What happens when the level of estrogen is sufficiently high?</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estrogen is sufficiently high and the egg and follicle have grown and matured, this triggers the release of another hormone called Luteinizing Hormone (</a:t>
            </a:r>
            <a:r>
              <a:rPr lang="en-US" sz="1300" b="1">
                <a:solidFill>
                  <a:schemeClr val="dk1"/>
                </a:solidFill>
                <a:latin typeface="Calibri"/>
                <a:ea typeface="Calibri"/>
                <a:cs typeface="Calibri"/>
                <a:sym typeface="Calibri"/>
              </a:rPr>
              <a:t>LH</a:t>
            </a:r>
            <a:r>
              <a:rPr lang="en-US" sz="1300">
                <a:solidFill>
                  <a:schemeClr val="dk1"/>
                </a:solidFill>
                <a:latin typeface="Calibri"/>
                <a:ea typeface="Calibri"/>
                <a:cs typeface="Calibri"/>
                <a:sym typeface="Calibri"/>
              </a:rPr>
              <a:t>). LH causes the egg to be released from the follicle in ovulation. </a:t>
            </a:r>
            <a:br>
              <a:rPr lang="en-US" sz="1300" b="1">
                <a:solidFill>
                  <a:schemeClr val="dk1"/>
                </a:solidFill>
                <a:latin typeface="Calibri"/>
                <a:ea typeface="Calibri"/>
                <a:cs typeface="Calibri"/>
                <a:sym typeface="Calibri"/>
              </a:rPr>
            </a:br>
            <a:endParaRPr/>
          </a:p>
        </p:txBody>
      </p:sp>
      <p:sp>
        <p:nvSpPr>
          <p:cNvPr id="703" name="Google Shape;703;g2d22c08270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d22c0827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i="1">
                <a:solidFill>
                  <a:schemeClr val="dk1"/>
                </a:solidFill>
                <a:latin typeface="Calibri"/>
                <a:ea typeface="Calibri"/>
                <a:cs typeface="Calibri"/>
                <a:sym typeface="Calibri"/>
              </a:rPr>
              <a:t>Ask</a:t>
            </a:r>
            <a:r>
              <a:rPr lang="en-US" sz="1300" b="1">
                <a:solidFill>
                  <a:schemeClr val="dk1"/>
                </a:solidFill>
                <a:latin typeface="Calibri"/>
                <a:ea typeface="Calibri"/>
                <a:cs typeface="Calibri"/>
                <a:sym typeface="Calibri"/>
              </a:rPr>
              <a:t>: Where does the egg “travel to” after ovulation? </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Once ovulation takes place, the egg travels to the fallopian tube. It’s in the fallopian tube that the egg meets sperm, in the case of intercourse. If fertilization occurs, the sperm joins with the egg and together a new life is formed that will implant in the uterus to continue to grow. If fertilization does not take place, the egg simply dissolves in the fallopian tube 12-24 hrs after ovulation.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Ask</a:t>
            </a:r>
            <a:r>
              <a:rPr lang="en-US" sz="1300" b="1">
                <a:solidFill>
                  <a:schemeClr val="dk1"/>
                </a:solidFill>
                <a:latin typeface="Calibri"/>
                <a:ea typeface="Calibri"/>
                <a:cs typeface="Calibri"/>
                <a:sym typeface="Calibri"/>
              </a:rPr>
              <a:t>: Does ovulation mean that pregnancy has occurred?</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No. Ovulation is simply what happens in your body, every cycle, as a healthy sign that the proper level of hormones are being produced. Pregnancy can only occur if sperm are present around the time of ovulation.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br>
              <a:rPr lang="en-US" sz="1300">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Ask</a:t>
            </a:r>
            <a:r>
              <a:rPr lang="en-US" sz="1300" b="1">
                <a:solidFill>
                  <a:schemeClr val="dk1"/>
                </a:solidFill>
                <a:latin typeface="Calibri"/>
                <a:ea typeface="Calibri"/>
                <a:cs typeface="Calibri"/>
                <a:sym typeface="Calibri"/>
              </a:rPr>
              <a:t>: What happens in the ovary after ovulation?</a:t>
            </a:r>
            <a:endParaRPr sz="1300">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After the egg has been released from the follicle in ovulation, and has been swept into the fallopian tube….the empty follicle produces progesterone.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714" name="Google Shape;714;g2d22c08270_0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d22c08270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Great job explaining that!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So, let’s review.  </a:t>
            </a:r>
            <a:r>
              <a:rPr lang="en-US" sz="1300" b="1">
                <a:solidFill>
                  <a:schemeClr val="dk1"/>
                </a:solidFill>
                <a:latin typeface="Calibri"/>
                <a:ea typeface="Calibri"/>
                <a:cs typeface="Calibri"/>
                <a:sym typeface="Calibri"/>
              </a:rPr>
              <a:t>Ovulation is the bursting of the mature egg from the follicle;</a:t>
            </a:r>
            <a:r>
              <a:rPr lang="en-US" sz="1300">
                <a:solidFill>
                  <a:schemeClr val="dk1"/>
                </a:solidFill>
                <a:latin typeface="Calibri"/>
                <a:ea typeface="Calibri"/>
                <a:cs typeface="Calibri"/>
                <a:sym typeface="Calibri"/>
              </a:rPr>
              <a:t> it happens in the ovary.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two main jobs of the ovary are to develop and ovulate an egg, and to produce estrogen and progesterone.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726" name="Google Shape;726;g2d22c08270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2d22c08270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2d22c0827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hormone </a:t>
            </a:r>
            <a:r>
              <a:rPr lang="en-US" sz="1300" b="1">
                <a:solidFill>
                  <a:schemeClr val="dk1"/>
                </a:solidFill>
                <a:latin typeface="Calibri"/>
                <a:ea typeface="Calibri"/>
                <a:cs typeface="Calibri"/>
                <a:sym typeface="Calibri"/>
              </a:rPr>
              <a:t>FSH</a:t>
            </a:r>
            <a:r>
              <a:rPr lang="en-US" sz="1300">
                <a:solidFill>
                  <a:schemeClr val="dk1"/>
                </a:solidFill>
                <a:latin typeface="Calibri"/>
                <a:ea typeface="Calibri"/>
                <a:cs typeface="Calibri"/>
                <a:sym typeface="Calibri"/>
              </a:rPr>
              <a:t> (Follicle Stimulating Hormone) initiates this process, which starts in the brain. When FSH signals the ovaries, an egg and follicle in the ovary start to develop. As they grow and develop, they produce </a:t>
            </a:r>
            <a:r>
              <a:rPr lang="en-US" sz="1300" b="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Once estrogen reaches a certain level, it triggers </a:t>
            </a:r>
            <a:r>
              <a:rPr lang="en-US" sz="1300" b="1">
                <a:solidFill>
                  <a:schemeClr val="dk1"/>
                </a:solidFill>
                <a:latin typeface="Calibri"/>
                <a:ea typeface="Calibri"/>
                <a:cs typeface="Calibri"/>
                <a:sym typeface="Calibri"/>
              </a:rPr>
              <a:t>LH (</a:t>
            </a:r>
            <a:r>
              <a:rPr lang="en-US" sz="1300">
                <a:solidFill>
                  <a:schemeClr val="dk1"/>
                </a:solidFill>
                <a:latin typeface="Calibri"/>
                <a:ea typeface="Calibri"/>
                <a:cs typeface="Calibri"/>
                <a:sym typeface="Calibri"/>
              </a:rPr>
              <a:t>Luteinizing Hormone) from the brain. This causes ovulation to happen! After the egg leaves the follicle in ovulation, the left-over follicle is recycled into the corpus luteum and produces the hormone </a:t>
            </a:r>
            <a:r>
              <a:rPr lang="en-US" sz="1300" b="1">
                <a:solidFill>
                  <a:schemeClr val="dk1"/>
                </a:solidFill>
                <a:latin typeface="Calibri"/>
                <a:ea typeface="Calibri"/>
                <a:cs typeface="Calibri"/>
                <a:sym typeface="Calibri"/>
              </a:rPr>
              <a:t>progesterone</a:t>
            </a:r>
            <a:r>
              <a:rPr lang="en-US"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Ovulation happens once a month. This is why in teenFEMM, the monthly cycle is referred to as the</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ovulation cycle</a:t>
            </a:r>
            <a:r>
              <a:rPr lang="en-US" sz="1300">
                <a:solidFill>
                  <a:srgbClr val="757AA8"/>
                </a:solidFill>
                <a:latin typeface="Calibri"/>
                <a:ea typeface="Calibri"/>
                <a:cs typeface="Calibri"/>
                <a:sym typeface="Calibri"/>
              </a:rPr>
              <a:t>.</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highlight>
                  <a:srgbClr val="FFFFFF"/>
                </a:highlight>
                <a:latin typeface="Calibri"/>
                <a:ea typeface="Calibri"/>
                <a:cs typeface="Calibri"/>
                <a:sym typeface="Calibri"/>
              </a:rPr>
              <a:t>This is a good moment to acknowledge that the ovulation cycle is often referred to as the menstrual cycle. This isn’t incorrect, but ‘ovulation cycle’ is more accurate. Using this terminology helps girls and women develop a more positive view of their cycle and begin to recognize why ovulation is considered a vital sign of health.</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740" name="Google Shape;740;g2d22c08270_0_1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00be946b55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200be946b5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5 (5 minutes):</a:t>
            </a:r>
            <a:r>
              <a:rPr lang="en-US" sz="1400" i="1">
                <a:solidFill>
                  <a:srgbClr val="757AA8"/>
                </a:solidFill>
                <a:latin typeface="Calibri"/>
                <a:ea typeface="Calibri"/>
                <a:cs typeface="Calibri"/>
                <a:sym typeface="Calibri"/>
              </a:rPr>
              <a:t> Revisit the hormonal axis in the context of ovulation and overall health.</a:t>
            </a:r>
            <a:endParaRPr sz="14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does it mean to have healthy hormones during puberty? Why is it important to make healthy choices now, and to begin to understand the ovulation cycle before it may even be actually happening every month?</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you go through puberty, the </a:t>
            </a:r>
            <a:r>
              <a:rPr lang="en-US" sz="1300" b="1">
                <a:solidFill>
                  <a:schemeClr val="dk1"/>
                </a:solidFill>
                <a:latin typeface="Calibri"/>
                <a:ea typeface="Calibri"/>
                <a:cs typeface="Calibri"/>
                <a:sym typeface="Calibri"/>
              </a:rPr>
              <a:t>hormonal axis</a:t>
            </a:r>
            <a:r>
              <a:rPr lang="en-US" sz="1300">
                <a:solidFill>
                  <a:schemeClr val="dk1"/>
                </a:solidFill>
                <a:latin typeface="Calibri"/>
                <a:ea typeface="Calibri"/>
                <a:cs typeface="Calibri"/>
                <a:sym typeface="Calibri"/>
              </a:rPr>
              <a:t> is still developing. The brain is the command center, communicating with the reproductive system to send hormonal messages throughout the body. These hormones are vital to growth and development! Did you know that the overall health of your hormones during puberty shapes your body and your brain for life?</a:t>
            </a:r>
            <a:br>
              <a:rPr lang="en-US" sz="1300">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endParaRPr/>
          </a:p>
        </p:txBody>
      </p:sp>
      <p:sp>
        <p:nvSpPr>
          <p:cNvPr id="765" name="Google Shape;765;g200be946b55_0_5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1e8f4d7aae8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1e8f4d7aae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Ovulation is a sign of hormonal health because ovulation indicates that your brain and your ovaries are communicating well, and that all four main female hormones are firing! This slide shows some of the important things that estrogen and progesterone do for our bodies during the ovulatory cycle.</a:t>
            </a:r>
            <a:r>
              <a:rPr lang="en-US" sz="1300" b="1">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A tiny thing like ovulation has a number of amazing benefits on a woman’s body, like helping you develop strong bones, build muscle, sleep well and stimulate brain cells. </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782" name="Google Shape;782;g1e8f4d7aae8_1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2d1ec063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757AA8"/>
                </a:solidFill>
                <a:latin typeface="Calibri"/>
                <a:ea typeface="Calibri"/>
                <a:cs typeface="Calibri"/>
                <a:sym typeface="Calibri"/>
              </a:rPr>
              <a:t>Step 5: (10 minutes) Worksheet: </a:t>
            </a:r>
            <a:r>
              <a:rPr lang="en-US" sz="1400">
                <a:solidFill>
                  <a:srgbClr val="757AA8"/>
                </a:solidFill>
                <a:latin typeface="Calibri"/>
                <a:ea typeface="Calibri"/>
                <a:cs typeface="Calibri"/>
                <a:sym typeface="Calibri"/>
              </a:rPr>
              <a:t>Why is ovulation important? </a:t>
            </a:r>
            <a:r>
              <a:rPr lang="en-US" sz="1400" i="1">
                <a:solidFill>
                  <a:srgbClr val="757AA8"/>
                </a:solidFill>
                <a:latin typeface="Calibri"/>
                <a:ea typeface="Calibri"/>
                <a:cs typeface="Calibri"/>
                <a:sym typeface="Calibri"/>
              </a:rPr>
              <a:t>(Previous slide can be left on screen/referred to if needed.)</a:t>
            </a:r>
            <a:endParaRPr sz="1400" i="1">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Divide students into small groups. Hand out the </a:t>
            </a:r>
            <a:r>
              <a:rPr lang="en-US" sz="1300" b="1">
                <a:solidFill>
                  <a:srgbClr val="757AA8"/>
                </a:solidFill>
                <a:latin typeface="Calibri"/>
                <a:ea typeface="Calibri"/>
                <a:cs typeface="Calibri"/>
                <a:sym typeface="Calibri"/>
              </a:rPr>
              <a:t>“Why is Ovulation Important?” Worksheet</a:t>
            </a:r>
            <a:r>
              <a:rPr lang="en-US" sz="1300" i="1">
                <a:solidFill>
                  <a:schemeClr val="dk1"/>
                </a:solidFill>
                <a:latin typeface="Calibri"/>
                <a:ea typeface="Calibri"/>
                <a:cs typeface="Calibri"/>
                <a:sym typeface="Calibri"/>
              </a:rPr>
              <a:t> to each group. Explain that you will show the previous slide (“Effects of Estrogen &amp; Progesterone on your body”) for ten seconds, to allow groups to study and try to retain everything they can from the slide. At “go”, groups will turn over their worksheet and write down as many effects they can recall from the previous slide or from the lesson. After four minutes, the group with the most correct answers, wins!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u="sng">
                <a:solidFill>
                  <a:schemeClr val="dk1"/>
                </a:solidFill>
                <a:latin typeface="Calibri"/>
                <a:ea typeface="Calibri"/>
                <a:cs typeface="Calibri"/>
                <a:sym typeface="Calibri"/>
              </a:rPr>
              <a:t>Possible combined answers:</a:t>
            </a:r>
            <a:endParaRPr sz="1300" i="1" u="sng">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1. For human reproduction to take place, ovulation must occur.</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2. Bone growth and development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3. Breast growth and development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4. Skin balancing</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5. Hair growth</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6. Optic nerve development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7. Brain pathway development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8. Regulating mood</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u="sng">
                <a:solidFill>
                  <a:schemeClr val="dk1"/>
                </a:solidFill>
                <a:latin typeface="Calibri"/>
                <a:ea typeface="Calibri"/>
                <a:cs typeface="Calibri"/>
                <a:sym typeface="Calibri"/>
              </a:rPr>
              <a:t>Estrogen has the effects of:</a:t>
            </a:r>
            <a:endParaRPr sz="1300" i="1" u="sng">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Toning and contracting the uterus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Growing the uterine lining</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Developing the breasts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Forming the bones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Dilating the blood vessels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Stimulating brain cell growth</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Promoting well being</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u="sng">
                <a:solidFill>
                  <a:schemeClr val="dk1"/>
                </a:solidFill>
                <a:latin typeface="Calibri"/>
                <a:ea typeface="Calibri"/>
                <a:cs typeface="Calibri"/>
                <a:sym typeface="Calibri"/>
              </a:rPr>
              <a:t>Progesterone has the effects of: </a:t>
            </a:r>
            <a:endParaRPr sz="1300" i="1" u="sng">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Relaxing the uterus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Maintaining the uterine lining</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Normalizing breast tissue</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Maintaining bone growth</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Relaxing the blood vessels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Maintaining and healing brain cells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Promoting sleep and relaxation</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795" name="Google Shape;795;g2d1ec063d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a:t>
            </a:r>
            <a:endParaRPr sz="1300" b="1">
              <a:solidFill>
                <a:srgbClr val="9599CC"/>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As you can see, ovulation is an extremely fascinating and important event! It is essential for bringing new life into the world, but what we don’t often hear is how essential it is as a marker for basic health and hormone levels.</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We need the right amounts of estrogen and progesterone in our bodies to feel our best, physically and mentally.</a:t>
            </a:r>
            <a:r>
              <a:rPr lang="en-US" sz="1300">
                <a:solidFill>
                  <a:schemeClr val="dk1"/>
                </a:solidFill>
                <a:latin typeface="Calibri"/>
                <a:ea typeface="Calibri"/>
                <a:cs typeface="Calibri"/>
                <a:sym typeface="Calibri"/>
              </a:rPr>
              <a:t> In the next lesson, we will begin to learn how to chart or track the physical signs your body gives you that will help you to create a health record for yourself, and to learn more about your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806" name="Google Shape;806;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1d79575c7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3" name="Google Shape;813;g1d79575c7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3"/>
        <p:cNvGrpSpPr/>
        <p:nvPr/>
      </p:nvGrpSpPr>
      <p:grpSpPr>
        <a:xfrm>
          <a:off x="0" y="0"/>
          <a:ext cx="0" cy="0"/>
          <a:chOff x="0" y="0"/>
          <a:chExt cx="0" cy="0"/>
        </a:xfrm>
      </p:grpSpPr>
      <p:sp>
        <p:nvSpPr>
          <p:cNvPr id="484" name="Google Shape;484;p9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5" name="Google Shape;485;p9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6" name="Google Shape;486;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7" name="Google Shape;487;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8" name="Google Shape;488;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9"/>
        <p:cNvGrpSpPr/>
        <p:nvPr/>
      </p:nvGrpSpPr>
      <p:grpSpPr>
        <a:xfrm>
          <a:off x="0" y="0"/>
          <a:ext cx="0" cy="0"/>
          <a:chOff x="0" y="0"/>
          <a:chExt cx="0" cy="0"/>
        </a:xfrm>
      </p:grpSpPr>
      <p:sp>
        <p:nvSpPr>
          <p:cNvPr id="490" name="Google Shape;490;p9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91" name="Google Shape;491;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2" name="Google Shape;492;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3" name="Google Shape;493;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0"/>
        <p:cNvGrpSpPr/>
        <p:nvPr/>
      </p:nvGrpSpPr>
      <p:grpSpPr>
        <a:xfrm>
          <a:off x="0" y="0"/>
          <a:ext cx="0" cy="0"/>
          <a:chOff x="0" y="0"/>
          <a:chExt cx="0" cy="0"/>
        </a:xfrm>
      </p:grpSpPr>
      <p:sp>
        <p:nvSpPr>
          <p:cNvPr id="501" name="Google Shape;501;p10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02" name="Google Shape;502;p10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3" name="Google Shape;503;p10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4" name="Google Shape;504;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5" name="Google Shape;505;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6" name="Google Shape;506;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7"/>
        <p:cNvGrpSpPr/>
        <p:nvPr/>
      </p:nvGrpSpPr>
      <p:grpSpPr>
        <a:xfrm>
          <a:off x="0" y="0"/>
          <a:ext cx="0" cy="0"/>
          <a:chOff x="0" y="0"/>
          <a:chExt cx="0" cy="0"/>
        </a:xfrm>
      </p:grpSpPr>
      <p:sp>
        <p:nvSpPr>
          <p:cNvPr id="508" name="Google Shape;508;p10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09" name="Google Shape;509;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0" name="Google Shape;510;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1" name="Google Shape;511;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2"/>
        <p:cNvGrpSpPr/>
        <p:nvPr/>
      </p:nvGrpSpPr>
      <p:grpSpPr>
        <a:xfrm>
          <a:off x="0" y="0"/>
          <a:ext cx="0" cy="0"/>
          <a:chOff x="0" y="0"/>
          <a:chExt cx="0" cy="0"/>
        </a:xfrm>
      </p:grpSpPr>
      <p:sp>
        <p:nvSpPr>
          <p:cNvPr id="513" name="Google Shape;513;p10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14" name="Google Shape;514;p10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5" name="Google Shape;515;p10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16" name="Google Shape;516;p10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7" name="Google Shape;517;p10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8" name="Google Shape;518;p10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25"/>
        <p:cNvGrpSpPr/>
        <p:nvPr/>
      </p:nvGrpSpPr>
      <p:grpSpPr>
        <a:xfrm>
          <a:off x="0" y="0"/>
          <a:ext cx="0" cy="0"/>
          <a:chOff x="0" y="0"/>
          <a:chExt cx="0" cy="0"/>
        </a:xfrm>
      </p:grpSpPr>
      <p:sp>
        <p:nvSpPr>
          <p:cNvPr id="526" name="Google Shape;526;p10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7" name="Google Shape;527;p10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8" name="Google Shape;528;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9" name="Google Shape;529;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0" name="Google Shape;530;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7"/>
        <p:cNvGrpSpPr/>
        <p:nvPr/>
      </p:nvGrpSpPr>
      <p:grpSpPr>
        <a:xfrm>
          <a:off x="0" y="0"/>
          <a:ext cx="0" cy="0"/>
          <a:chOff x="0" y="0"/>
          <a:chExt cx="0" cy="0"/>
        </a:xfrm>
      </p:grpSpPr>
      <p:sp>
        <p:nvSpPr>
          <p:cNvPr id="538" name="Google Shape;538;p10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39" name="Google Shape;539;p10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40" name="Google Shape;540;p10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41" name="Google Shape;541;p10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2" name="Google Shape;542;p10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3" name="Google Shape;543;p10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4"/>
        <p:cNvGrpSpPr/>
        <p:nvPr/>
      </p:nvGrpSpPr>
      <p:grpSpPr>
        <a:xfrm>
          <a:off x="0" y="0"/>
          <a:ext cx="0" cy="0"/>
          <a:chOff x="0" y="0"/>
          <a:chExt cx="0" cy="0"/>
        </a:xfrm>
      </p:grpSpPr>
      <p:sp>
        <p:nvSpPr>
          <p:cNvPr id="545" name="Google Shape;545;p10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6" name="Google Shape;546;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7" name="Google Shape;547;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8" name="Google Shape;548;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image" Target="../media/image1.png"/><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theme" Target="../theme/theme3.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5.xml"/><Relationship Id="rId1" Type="http://schemas.openxmlformats.org/officeDocument/2006/relationships/slideLayout" Target="../slideLayouts/slideLayout9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9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3">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9" name="Google Shape;479;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2" name="Google Shape;482;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1" r:id="rId1"/>
    <p:sldLayoutId id="2147483742"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94"/>
        <p:cNvGrpSpPr/>
        <p:nvPr/>
      </p:nvGrpSpPr>
      <p:grpSpPr>
        <a:xfrm>
          <a:off x="0" y="0"/>
          <a:ext cx="0" cy="0"/>
          <a:chOff x="0" y="0"/>
          <a:chExt cx="0" cy="0"/>
        </a:xfrm>
      </p:grpSpPr>
      <p:sp>
        <p:nvSpPr>
          <p:cNvPr id="495" name="Google Shape;495;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96" name="Google Shape;496;p10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7" name="Google Shape;497;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8" name="Google Shape;498;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9" name="Google Shape;499;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519"/>
        <p:cNvGrpSpPr/>
        <p:nvPr/>
      </p:nvGrpSpPr>
      <p:grpSpPr>
        <a:xfrm>
          <a:off x="0" y="0"/>
          <a:ext cx="0" cy="0"/>
          <a:chOff x="0" y="0"/>
          <a:chExt cx="0" cy="0"/>
        </a:xfrm>
      </p:grpSpPr>
      <p:sp>
        <p:nvSpPr>
          <p:cNvPr id="520" name="Google Shape;520;p10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1" name="Google Shape;521;p10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22" name="Google Shape;522;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3" name="Google Shape;523;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4" name="Google Shape;524;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31"/>
        <p:cNvGrpSpPr/>
        <p:nvPr/>
      </p:nvGrpSpPr>
      <p:grpSpPr>
        <a:xfrm>
          <a:off x="0" y="0"/>
          <a:ext cx="0" cy="0"/>
          <a:chOff x="0" y="0"/>
          <a:chExt cx="0" cy="0"/>
        </a:xfrm>
      </p:grpSpPr>
      <p:sp>
        <p:nvSpPr>
          <p:cNvPr id="532" name="Google Shape;532;p10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33" name="Google Shape;533;p10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4" name="Google Shape;534;p10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5" name="Google Shape;535;p10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6" name="Google Shape;536;p10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7" r:id="rId1"/>
    <p:sldLayoutId id="2147483748"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0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6.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96.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9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9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9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9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52"/>
        <p:cNvGrpSpPr/>
        <p:nvPr/>
      </p:nvGrpSpPr>
      <p:grpSpPr>
        <a:xfrm>
          <a:off x="0" y="0"/>
          <a:ext cx="0" cy="0"/>
          <a:chOff x="0" y="0"/>
          <a:chExt cx="0" cy="0"/>
        </a:xfrm>
      </p:grpSpPr>
      <p:sp>
        <p:nvSpPr>
          <p:cNvPr id="553" name="Google Shape;553;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54" name="Google Shape;554;p109"/>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55" name="Google Shape;555;p10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b="1">
                <a:solidFill>
                  <a:schemeClr val="lt1"/>
                </a:solidFill>
              </a:rPr>
              <a:t> </a:t>
            </a:r>
            <a:endParaRPr sz="1000" b="1">
              <a:solidFill>
                <a:schemeClr val="lt1"/>
              </a:solidFill>
            </a:endParaRPr>
          </a:p>
        </p:txBody>
      </p:sp>
      <p:sp>
        <p:nvSpPr>
          <p:cNvPr id="556" name="Google Shape;556;p109"/>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57" name="Google Shape;557;p10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558" name="Google Shape;558;p10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11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65" name="Google Shape;565;p11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66" name="Google Shape;566;p110"/>
          <p:cNvPicPr preferRelativeResize="0"/>
          <p:nvPr/>
        </p:nvPicPr>
        <p:blipFill rotWithShape="1">
          <a:blip r:embed="rId3">
            <a:alphaModFix/>
          </a:blip>
          <a:srcRect/>
          <a:stretch/>
        </p:blipFill>
        <p:spPr>
          <a:xfrm>
            <a:off x="5247475" y="1206900"/>
            <a:ext cx="1527375" cy="5216824"/>
          </a:xfrm>
          <a:prstGeom prst="rect">
            <a:avLst/>
          </a:prstGeom>
          <a:noFill/>
          <a:ln>
            <a:noFill/>
          </a:ln>
        </p:spPr>
      </p:pic>
      <p:pic>
        <p:nvPicPr>
          <p:cNvPr id="567" name="Google Shape;567;p110"/>
          <p:cNvPicPr preferRelativeResize="0"/>
          <p:nvPr/>
        </p:nvPicPr>
        <p:blipFill rotWithShape="1">
          <a:blip r:embed="rId4">
            <a:alphaModFix/>
          </a:blip>
          <a:srcRect/>
          <a:stretch/>
        </p:blipFill>
        <p:spPr>
          <a:xfrm>
            <a:off x="2021395" y="1163555"/>
            <a:ext cx="1381126" cy="5303520"/>
          </a:xfrm>
          <a:prstGeom prst="rect">
            <a:avLst/>
          </a:prstGeom>
          <a:noFill/>
          <a:ln>
            <a:noFill/>
          </a:ln>
        </p:spPr>
      </p:pic>
      <p:sp>
        <p:nvSpPr>
          <p:cNvPr id="568" name="Google Shape;568;p110"/>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800">
                <a:latin typeface="Lexend Thin"/>
                <a:ea typeface="Lexend Thin"/>
                <a:cs typeface="Lexend Thin"/>
                <a:sym typeface="Lexend Thin"/>
              </a:rPr>
              <a:t>Review</a:t>
            </a:r>
            <a:endParaRPr sz="28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1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574" name="Google Shape;574;p111" descr="f_overview_female.png"/>
          <p:cNvPicPr preferRelativeResize="0"/>
          <p:nvPr/>
        </p:nvPicPr>
        <p:blipFill rotWithShape="1">
          <a:blip r:embed="rId3">
            <a:alphaModFix/>
          </a:blip>
          <a:srcRect t="8357"/>
          <a:stretch/>
        </p:blipFill>
        <p:spPr>
          <a:xfrm>
            <a:off x="0" y="1691763"/>
            <a:ext cx="9143998" cy="4104126"/>
          </a:xfrm>
          <a:prstGeom prst="rect">
            <a:avLst/>
          </a:prstGeom>
          <a:noFill/>
          <a:ln>
            <a:noFill/>
          </a:ln>
        </p:spPr>
      </p:pic>
      <p:sp>
        <p:nvSpPr>
          <p:cNvPr id="575" name="Google Shape;575;p111"/>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800">
                <a:latin typeface="Lexend Thin"/>
                <a:ea typeface="Lexend Thin"/>
                <a:cs typeface="Lexend Thin"/>
                <a:sym typeface="Lexend Thin"/>
              </a:rPr>
              <a:t>Female</a:t>
            </a:r>
            <a:r>
              <a:rPr lang="en-US" sz="2800" b="1">
                <a:latin typeface="Calibri"/>
                <a:ea typeface="Calibri"/>
                <a:cs typeface="Calibri"/>
                <a:sym typeface="Calibri"/>
              </a:rPr>
              <a:t> </a:t>
            </a:r>
            <a:r>
              <a:rPr lang="en-US" sz="2800" b="1">
                <a:latin typeface="Lexend"/>
                <a:ea typeface="Lexend"/>
                <a:cs typeface="Lexend"/>
                <a:sym typeface="Lexend"/>
              </a:rPr>
              <a:t>Reproductive Anatomy</a:t>
            </a:r>
            <a:endParaRPr sz="2800">
              <a:latin typeface="Lexend"/>
              <a:ea typeface="Lexend"/>
              <a:cs typeface="Lexend"/>
              <a:sym typeface="Lexend"/>
            </a:endParaRPr>
          </a:p>
        </p:txBody>
      </p:sp>
      <p:sp>
        <p:nvSpPr>
          <p:cNvPr id="576" name="Google Shape;576;p11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112"/>
          <p:cNvSpPr txBox="1">
            <a:spLocks noGrp="1"/>
          </p:cNvSpPr>
          <p:nvPr>
            <p:ph type="title"/>
          </p:nvPr>
        </p:nvSpPr>
        <p:spPr>
          <a:xfrm>
            <a:off x="2587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800" b="0">
                <a:latin typeface="Lexend Thin"/>
                <a:ea typeface="Lexend Thin"/>
                <a:cs typeface="Lexend Thin"/>
                <a:sym typeface="Lexend Thin"/>
              </a:rPr>
              <a:t>Female</a:t>
            </a:r>
            <a:r>
              <a:rPr lang="en-US" sz="2800">
                <a:latin typeface="Lexend"/>
                <a:ea typeface="Lexend"/>
                <a:cs typeface="Lexend"/>
                <a:sym typeface="Lexend"/>
              </a:rPr>
              <a:t> Anatomy Quiz</a:t>
            </a:r>
            <a:endParaRPr sz="2800">
              <a:latin typeface="Lexend"/>
              <a:ea typeface="Lexend"/>
              <a:cs typeface="Lexend"/>
              <a:sym typeface="Lexend"/>
            </a:endParaRPr>
          </a:p>
        </p:txBody>
      </p:sp>
      <p:sp>
        <p:nvSpPr>
          <p:cNvPr id="582" name="Google Shape;582;p112"/>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583" name="Google Shape;583;p112"/>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84" name="Google Shape;584;p11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85" name="Google Shape;585;p112"/>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pic>
        <p:nvPicPr>
          <p:cNvPr id="586" name="Google Shape;586;p112"/>
          <p:cNvPicPr preferRelativeResize="0"/>
          <p:nvPr/>
        </p:nvPicPr>
        <p:blipFill>
          <a:blip r:embed="rId3">
            <a:alphaModFix/>
          </a:blip>
          <a:stretch>
            <a:fillRect/>
          </a:stretch>
        </p:blipFill>
        <p:spPr>
          <a:xfrm>
            <a:off x="152400" y="1268375"/>
            <a:ext cx="8839200" cy="361130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113"/>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Clr>
                <a:schemeClr val="lt1"/>
              </a:buClr>
              <a:buSzPts val="3200"/>
              <a:buFont typeface="Arial"/>
              <a:buNone/>
            </a:pPr>
            <a:r>
              <a:rPr lang="en-US" sz="2800">
                <a:latin typeface="Lexend"/>
                <a:ea typeface="Lexend"/>
                <a:cs typeface="Lexend"/>
                <a:sym typeface="Lexend"/>
              </a:rPr>
              <a:t>Answers</a:t>
            </a:r>
            <a:r>
              <a:rPr lang="en-US" sz="2800" b="0">
                <a:latin typeface="Lexend Thin"/>
                <a:ea typeface="Lexend Thin"/>
                <a:cs typeface="Lexend Thin"/>
                <a:sym typeface="Lexend Thin"/>
              </a:rPr>
              <a:t> | Female</a:t>
            </a:r>
            <a:r>
              <a:rPr lang="en-US" sz="2800">
                <a:latin typeface="Lexend"/>
                <a:ea typeface="Lexend"/>
                <a:cs typeface="Lexend"/>
                <a:sym typeface="Lexend"/>
              </a:rPr>
              <a:t> Anatomy Quiz</a:t>
            </a:r>
            <a:r>
              <a:rPr lang="en-US" sz="2900">
                <a:latin typeface="Lexend"/>
                <a:ea typeface="Lexend"/>
                <a:cs typeface="Lexend"/>
                <a:sym typeface="Lexend"/>
              </a:rPr>
              <a:t> </a:t>
            </a:r>
            <a:endParaRPr sz="2900"/>
          </a:p>
        </p:txBody>
      </p:sp>
      <p:sp>
        <p:nvSpPr>
          <p:cNvPr id="592" name="Google Shape;592;p113"/>
          <p:cNvSpPr txBox="1"/>
          <p:nvPr/>
        </p:nvSpPr>
        <p:spPr>
          <a:xfrm>
            <a:off x="931975" y="5184475"/>
            <a:ext cx="651000" cy="1109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D</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A</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F</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93" name="Google Shape;593;p11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94" name="Google Shape;594;p113"/>
          <p:cNvPicPr preferRelativeResize="0"/>
          <p:nvPr/>
        </p:nvPicPr>
        <p:blipFill>
          <a:blip r:embed="rId3">
            <a:alphaModFix/>
          </a:blip>
          <a:stretch>
            <a:fillRect/>
          </a:stretch>
        </p:blipFill>
        <p:spPr>
          <a:xfrm>
            <a:off x="152400" y="1268375"/>
            <a:ext cx="8839200" cy="3611304"/>
          </a:xfrm>
          <a:prstGeom prst="rect">
            <a:avLst/>
          </a:prstGeom>
          <a:noFill/>
          <a:ln>
            <a:noFill/>
          </a:ln>
        </p:spPr>
      </p:pic>
      <p:sp>
        <p:nvSpPr>
          <p:cNvPr id="595" name="Google Shape;595;p113"/>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596" name="Google Shape;596;p113"/>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97" name="Google Shape;597;p113"/>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98" name="Google Shape;598;p113"/>
          <p:cNvSpPr txBox="1"/>
          <p:nvPr/>
        </p:nvSpPr>
        <p:spPr>
          <a:xfrm>
            <a:off x="3195900" y="518447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E</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B</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C</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599" name="Google Shape;599;p113"/>
          <p:cNvSpPr txBox="1"/>
          <p:nvPr/>
        </p:nvSpPr>
        <p:spPr>
          <a:xfrm>
            <a:off x="6091325" y="515562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H</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G</a:t>
            </a:r>
            <a:endParaRPr/>
          </a:p>
          <a:p>
            <a:pPr marL="0" marR="0" lvl="0" indent="0" algn="ctr" rtl="0">
              <a:lnSpc>
                <a:spcPct val="100000"/>
              </a:lnSpc>
              <a:spcBef>
                <a:spcPts val="400"/>
              </a:spcBef>
              <a:spcAft>
                <a:spcPts val="0"/>
              </a:spcAft>
              <a:buClr>
                <a:srgbClr val="595959"/>
              </a:buClr>
              <a:buSzPts val="2000"/>
              <a:buFont typeface="Arial"/>
              <a:buNone/>
            </a:pP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600" name="Google Shape;600;p113"/>
          <p:cNvSpPr txBox="1"/>
          <p:nvPr/>
        </p:nvSpPr>
        <p:spPr>
          <a:xfrm>
            <a:off x="996575" y="55779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1" name="Google Shape;601;p113"/>
          <p:cNvSpPr txBox="1"/>
          <p:nvPr/>
        </p:nvSpPr>
        <p:spPr>
          <a:xfrm>
            <a:off x="3133825" y="5577925"/>
            <a:ext cx="24966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2" name="Google Shape;602;p113"/>
          <p:cNvSpPr txBox="1"/>
          <p:nvPr/>
        </p:nvSpPr>
        <p:spPr>
          <a:xfrm>
            <a:off x="3133825" y="589397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3" name="Google Shape;603;p113"/>
          <p:cNvSpPr txBox="1"/>
          <p:nvPr/>
        </p:nvSpPr>
        <p:spPr>
          <a:xfrm>
            <a:off x="996575" y="5209450"/>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4" name="Google Shape;604;p113"/>
          <p:cNvSpPr txBox="1"/>
          <p:nvPr/>
        </p:nvSpPr>
        <p:spPr>
          <a:xfrm>
            <a:off x="3133825" y="51867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5" name="Google Shape;605;p113"/>
          <p:cNvSpPr txBox="1"/>
          <p:nvPr/>
        </p:nvSpPr>
        <p:spPr>
          <a:xfrm>
            <a:off x="996575" y="59394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6" name="Google Shape;606;p113"/>
          <p:cNvSpPr txBox="1"/>
          <p:nvPr/>
        </p:nvSpPr>
        <p:spPr>
          <a:xfrm>
            <a:off x="6133275" y="55392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07" name="Google Shape;607;p113"/>
          <p:cNvSpPr txBox="1"/>
          <p:nvPr/>
        </p:nvSpPr>
        <p:spPr>
          <a:xfrm>
            <a:off x="6133275" y="51867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0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0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0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60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60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60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60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6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cxnSp>
        <p:nvCxnSpPr>
          <p:cNvPr id="613" name="Google Shape;613;p114"/>
          <p:cNvCxnSpPr/>
          <p:nvPr/>
        </p:nvCxnSpPr>
        <p:spPr>
          <a:xfrm rot="10800000">
            <a:off x="4034803" y="2091425"/>
            <a:ext cx="2699700" cy="4684800"/>
          </a:xfrm>
          <a:prstGeom prst="straightConnector1">
            <a:avLst/>
          </a:prstGeom>
          <a:noFill/>
          <a:ln w="19050" cap="flat" cmpd="sng">
            <a:solidFill>
              <a:srgbClr val="898989"/>
            </a:solidFill>
            <a:prstDash val="dash"/>
            <a:round/>
            <a:headEnd type="none" w="med" len="med"/>
            <a:tailEnd type="none" w="med" len="med"/>
          </a:ln>
        </p:spPr>
      </p:cxnSp>
      <p:cxnSp>
        <p:nvCxnSpPr>
          <p:cNvPr id="614" name="Google Shape;614;p114"/>
          <p:cNvCxnSpPr/>
          <p:nvPr/>
        </p:nvCxnSpPr>
        <p:spPr>
          <a:xfrm rot="10800000" flipH="1">
            <a:off x="3573659" y="2295882"/>
            <a:ext cx="2592600" cy="4431300"/>
          </a:xfrm>
          <a:prstGeom prst="straightConnector1">
            <a:avLst/>
          </a:prstGeom>
          <a:noFill/>
          <a:ln w="28575" cap="flat" cmpd="sng">
            <a:solidFill>
              <a:srgbClr val="1155CC"/>
            </a:solidFill>
            <a:prstDash val="dash"/>
            <a:round/>
            <a:headEnd type="none" w="med" len="med"/>
            <a:tailEnd type="none" w="med" len="med"/>
          </a:ln>
        </p:spPr>
      </p:cxnSp>
      <p:sp>
        <p:nvSpPr>
          <p:cNvPr id="615" name="Google Shape;615;p114"/>
          <p:cNvSpPr/>
          <p:nvPr/>
        </p:nvSpPr>
        <p:spPr>
          <a:xfrm>
            <a:off x="6011217" y="1450475"/>
            <a:ext cx="2513100" cy="1089600"/>
          </a:xfrm>
          <a:prstGeom prst="roundRect">
            <a:avLst>
              <a:gd name="adj" fmla="val 16667"/>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14"/>
          <p:cNvSpPr/>
          <p:nvPr/>
        </p:nvSpPr>
        <p:spPr>
          <a:xfrm>
            <a:off x="6029007" y="3380152"/>
            <a:ext cx="2400000" cy="1533900"/>
          </a:xfrm>
          <a:prstGeom prst="roundRect">
            <a:avLst>
              <a:gd name="adj" fmla="val 16667"/>
            </a:avLst>
          </a:prstGeom>
          <a:solidFill>
            <a:srgbClr val="F4CCCC"/>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14"/>
          <p:cNvSpPr/>
          <p:nvPr/>
        </p:nvSpPr>
        <p:spPr>
          <a:xfrm>
            <a:off x="2936289" y="1450475"/>
            <a:ext cx="2513100" cy="1089600"/>
          </a:xfrm>
          <a:prstGeom prst="roundRect">
            <a:avLst>
              <a:gd name="adj" fmla="val 16667"/>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14"/>
          <p:cNvSpPr/>
          <p:nvPr/>
        </p:nvSpPr>
        <p:spPr>
          <a:xfrm>
            <a:off x="3049319" y="3380152"/>
            <a:ext cx="2400000" cy="1533900"/>
          </a:xfrm>
          <a:prstGeom prst="roundRect">
            <a:avLst>
              <a:gd name="adj" fmla="val 16667"/>
            </a:avLst>
          </a:prstGeom>
          <a:solidFill>
            <a:srgbClr val="F4CCCC"/>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14"/>
          <p:cNvSpPr txBox="1"/>
          <p:nvPr/>
        </p:nvSpPr>
        <p:spPr>
          <a:xfrm>
            <a:off x="3130442" y="1490985"/>
            <a:ext cx="2331900" cy="8562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900" b="1">
                <a:solidFill>
                  <a:srgbClr val="C27BA0"/>
                </a:solidFill>
                <a:latin typeface="Calibri"/>
                <a:ea typeface="Calibri"/>
                <a:cs typeface="Calibri"/>
                <a:sym typeface="Calibri"/>
              </a:rPr>
              <a:t>FSH </a:t>
            </a:r>
            <a:br>
              <a:rPr lang="en-US" sz="2900" b="1">
                <a:solidFill>
                  <a:srgbClr val="C27BA0"/>
                </a:solidFill>
                <a:latin typeface="Calibri"/>
                <a:ea typeface="Calibri"/>
                <a:cs typeface="Calibri"/>
                <a:sym typeface="Calibri"/>
              </a:rPr>
            </a:br>
            <a:r>
              <a:rPr lang="en-US" b="1" i="1">
                <a:solidFill>
                  <a:srgbClr val="C27BA0"/>
                </a:solidFill>
                <a:latin typeface="Calibri"/>
                <a:ea typeface="Calibri"/>
                <a:cs typeface="Calibri"/>
                <a:sym typeface="Calibri"/>
              </a:rPr>
              <a:t>Follicle-Stimulating Hormone</a:t>
            </a:r>
            <a:br>
              <a:rPr lang="en-US" sz="2400" b="1" i="1">
                <a:solidFill>
                  <a:srgbClr val="C27BA0"/>
                </a:solidFill>
                <a:latin typeface="Calibri"/>
                <a:ea typeface="Calibri"/>
                <a:cs typeface="Calibri"/>
                <a:sym typeface="Calibri"/>
              </a:rPr>
            </a:br>
            <a:r>
              <a:rPr lang="en-US" b="1" i="1">
                <a:solidFill>
                  <a:srgbClr val="F6B26B"/>
                </a:solidFill>
                <a:latin typeface="Calibri"/>
                <a:ea typeface="Calibri"/>
                <a:cs typeface="Calibri"/>
                <a:sym typeface="Calibri"/>
              </a:rPr>
              <a:t>brain</a:t>
            </a:r>
            <a:endParaRPr b="1">
              <a:solidFill>
                <a:srgbClr val="F6B26B"/>
              </a:solidFill>
              <a:latin typeface="Calibri"/>
              <a:ea typeface="Calibri"/>
              <a:cs typeface="Calibri"/>
              <a:sym typeface="Calibri"/>
            </a:endParaRPr>
          </a:p>
        </p:txBody>
      </p:sp>
      <p:sp>
        <p:nvSpPr>
          <p:cNvPr id="620" name="Google Shape;620;p114"/>
          <p:cNvSpPr txBox="1"/>
          <p:nvPr/>
        </p:nvSpPr>
        <p:spPr>
          <a:xfrm>
            <a:off x="2494438" y="4812023"/>
            <a:ext cx="3432300" cy="458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21" name="Google Shape;621;p114"/>
          <p:cNvSpPr txBox="1">
            <a:spLocks noGrp="1"/>
          </p:cNvSpPr>
          <p:nvPr>
            <p:ph type="title"/>
          </p:nvPr>
        </p:nvSpPr>
        <p:spPr>
          <a:xfrm>
            <a:off x="231750" y="327352"/>
            <a:ext cx="8229600" cy="963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800" b="1">
                <a:solidFill>
                  <a:schemeClr val="lt1"/>
                </a:solidFill>
                <a:latin typeface="Lexend"/>
                <a:ea typeface="Lexend"/>
                <a:cs typeface="Lexend"/>
                <a:sym typeface="Lexend"/>
              </a:rPr>
              <a:t>The Fab Four</a:t>
            </a:r>
            <a:r>
              <a:rPr lang="en-US" sz="2500">
                <a:solidFill>
                  <a:schemeClr val="lt1"/>
                </a:solidFill>
                <a:latin typeface="Lexend Thin"/>
                <a:ea typeface="Lexend Thin"/>
                <a:cs typeface="Lexend Thin"/>
                <a:sym typeface="Lexend Thin"/>
              </a:rPr>
              <a:t> </a:t>
            </a:r>
            <a:r>
              <a:rPr lang="en-US" sz="2800">
                <a:solidFill>
                  <a:schemeClr val="lt1"/>
                </a:solidFill>
                <a:latin typeface="Lexend Thin"/>
                <a:ea typeface="Lexend Thin"/>
                <a:cs typeface="Lexend Thin"/>
                <a:sym typeface="Lexend Thin"/>
              </a:rPr>
              <a:t>Main Female Hormones</a:t>
            </a:r>
            <a:endParaRPr sz="1200">
              <a:solidFill>
                <a:schemeClr val="lt1"/>
              </a:solidFill>
              <a:latin typeface="Lexend Thin"/>
              <a:ea typeface="Lexend Thin"/>
              <a:cs typeface="Lexend Thin"/>
              <a:sym typeface="Lexend Thin"/>
            </a:endParaRPr>
          </a:p>
        </p:txBody>
      </p:sp>
      <p:sp>
        <p:nvSpPr>
          <p:cNvPr id="622" name="Google Shape;622;p114"/>
          <p:cNvSpPr txBox="1"/>
          <p:nvPr/>
        </p:nvSpPr>
        <p:spPr>
          <a:xfrm>
            <a:off x="2902373" y="1637590"/>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8587C2"/>
                </a:solidFill>
              </a:rPr>
              <a:t>1</a:t>
            </a:r>
            <a:endParaRPr sz="1600" b="1">
              <a:solidFill>
                <a:srgbClr val="8587C2"/>
              </a:solidFill>
            </a:endParaRPr>
          </a:p>
        </p:txBody>
      </p:sp>
      <p:sp>
        <p:nvSpPr>
          <p:cNvPr id="623" name="Google Shape;623;p114"/>
          <p:cNvSpPr txBox="1"/>
          <p:nvPr/>
        </p:nvSpPr>
        <p:spPr>
          <a:xfrm>
            <a:off x="3235597" y="3077956"/>
            <a:ext cx="34989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sz="2900" b="1">
                <a:solidFill>
                  <a:srgbClr val="6FA8DC"/>
                </a:solidFill>
                <a:latin typeface="Calibri"/>
                <a:ea typeface="Calibri"/>
                <a:cs typeface="Calibri"/>
                <a:sym typeface="Calibri"/>
              </a:rPr>
            </a:br>
            <a:r>
              <a:rPr lang="en-US" b="1">
                <a:solidFill>
                  <a:srgbClr val="FBF8BB"/>
                </a:solidFill>
                <a:latin typeface="Calibri"/>
                <a:ea typeface="Calibri"/>
                <a:cs typeface="Calibri"/>
                <a:sym typeface="Calibri"/>
              </a:rPr>
              <a:t>ovary </a:t>
            </a:r>
            <a:br>
              <a:rPr lang="en-US" b="1">
                <a:solidFill>
                  <a:srgbClr val="6FA8DC"/>
                </a:solidFill>
                <a:latin typeface="Calibri"/>
                <a:ea typeface="Calibri"/>
                <a:cs typeface="Calibri"/>
                <a:sym typeface="Calibri"/>
              </a:rPr>
            </a:br>
            <a:r>
              <a:rPr lang="en-US" sz="2900" b="1">
                <a:solidFill>
                  <a:srgbClr val="6FA8DC"/>
                </a:solidFill>
                <a:latin typeface="Calibri"/>
                <a:ea typeface="Calibri"/>
                <a:cs typeface="Calibri"/>
                <a:sym typeface="Calibri"/>
              </a:rPr>
              <a:t>Estrogen </a:t>
            </a:r>
            <a:br>
              <a:rPr lang="en-US" sz="2900" b="1">
                <a:solidFill>
                  <a:srgbClr val="6FA8DC"/>
                </a:solidFill>
                <a:latin typeface="Calibri"/>
                <a:ea typeface="Calibri"/>
                <a:cs typeface="Calibri"/>
                <a:sym typeface="Calibri"/>
              </a:rPr>
            </a:br>
            <a:r>
              <a:rPr lang="en-US" b="1">
                <a:solidFill>
                  <a:srgbClr val="6FA8DC"/>
                </a:solidFill>
                <a:latin typeface="Calibri"/>
                <a:ea typeface="Calibri"/>
                <a:cs typeface="Calibri"/>
                <a:sym typeface="Calibri"/>
              </a:rPr>
              <a:t>rises + feeds back to brain</a:t>
            </a:r>
            <a:endParaRPr sz="100">
              <a:solidFill>
                <a:srgbClr val="6FA8DC"/>
              </a:solidFill>
            </a:endParaRPr>
          </a:p>
        </p:txBody>
      </p:sp>
      <p:sp>
        <p:nvSpPr>
          <p:cNvPr id="624" name="Google Shape;624;p114"/>
          <p:cNvSpPr txBox="1"/>
          <p:nvPr/>
        </p:nvSpPr>
        <p:spPr>
          <a:xfrm>
            <a:off x="3037026" y="3860977"/>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8587C2"/>
                </a:solidFill>
              </a:rPr>
              <a:t>2</a:t>
            </a:r>
            <a:endParaRPr sz="1600" b="1">
              <a:solidFill>
                <a:srgbClr val="8587C2"/>
              </a:solidFill>
            </a:endParaRPr>
          </a:p>
        </p:txBody>
      </p:sp>
      <p:sp>
        <p:nvSpPr>
          <p:cNvPr id="625" name="Google Shape;625;p114"/>
          <p:cNvSpPr/>
          <p:nvPr/>
        </p:nvSpPr>
        <p:spPr>
          <a:xfrm>
            <a:off x="3369532" y="2396397"/>
            <a:ext cx="164100" cy="1012200"/>
          </a:xfrm>
          <a:prstGeom prst="downArrow">
            <a:avLst>
              <a:gd name="adj1" fmla="val 50000"/>
              <a:gd name="adj2" fmla="val 128399"/>
            </a:avLst>
          </a:prstGeom>
          <a:solidFill>
            <a:srgbClr val="D5A6BD"/>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14"/>
          <p:cNvSpPr txBox="1"/>
          <p:nvPr/>
        </p:nvSpPr>
        <p:spPr>
          <a:xfrm>
            <a:off x="6320172" y="1512196"/>
            <a:ext cx="2331900" cy="106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solidFill>
                  <a:srgbClr val="BF9000"/>
                </a:solidFill>
                <a:latin typeface="Calibri"/>
                <a:ea typeface="Calibri"/>
                <a:cs typeface="Calibri"/>
                <a:sym typeface="Calibri"/>
              </a:rPr>
              <a:t>LH</a:t>
            </a:r>
            <a:r>
              <a:rPr lang="en-US" sz="2900" b="1">
                <a:solidFill>
                  <a:srgbClr val="636463"/>
                </a:solidFill>
                <a:latin typeface="Calibri"/>
                <a:ea typeface="Calibri"/>
                <a:cs typeface="Calibri"/>
                <a:sym typeface="Calibri"/>
              </a:rPr>
              <a:t> </a:t>
            </a:r>
            <a:r>
              <a:rPr lang="en-US" b="1" i="1">
                <a:solidFill>
                  <a:srgbClr val="BF9000"/>
                </a:solidFill>
                <a:latin typeface="Calibri"/>
                <a:ea typeface="Calibri"/>
                <a:cs typeface="Calibri"/>
                <a:sym typeface="Calibri"/>
              </a:rPr>
              <a:t>Luteinizing Hormone</a:t>
            </a:r>
            <a:br>
              <a:rPr lang="en-US" b="1" i="1">
                <a:solidFill>
                  <a:srgbClr val="BF9000"/>
                </a:solidFill>
                <a:latin typeface="Calibri"/>
                <a:ea typeface="Calibri"/>
                <a:cs typeface="Calibri"/>
                <a:sym typeface="Calibri"/>
              </a:rPr>
            </a:br>
            <a:r>
              <a:rPr lang="en-US" b="1" i="1">
                <a:solidFill>
                  <a:srgbClr val="F6B26B"/>
                </a:solidFill>
                <a:latin typeface="Calibri"/>
                <a:ea typeface="Calibri"/>
                <a:cs typeface="Calibri"/>
                <a:sym typeface="Calibri"/>
              </a:rPr>
              <a:t>brain</a:t>
            </a:r>
            <a:br>
              <a:rPr lang="en-US" b="1" i="1">
                <a:solidFill>
                  <a:srgbClr val="BF9000"/>
                </a:solidFill>
                <a:latin typeface="Calibri"/>
                <a:ea typeface="Calibri"/>
                <a:cs typeface="Calibri"/>
                <a:sym typeface="Calibri"/>
              </a:rPr>
            </a:br>
            <a:endParaRPr b="1">
              <a:solidFill>
                <a:srgbClr val="636463"/>
              </a:solidFill>
              <a:latin typeface="Calibri"/>
              <a:ea typeface="Calibri"/>
              <a:cs typeface="Calibri"/>
              <a:sym typeface="Calibri"/>
            </a:endParaRPr>
          </a:p>
        </p:txBody>
      </p:sp>
      <p:sp>
        <p:nvSpPr>
          <p:cNvPr id="627" name="Google Shape;627;p114"/>
          <p:cNvSpPr txBox="1"/>
          <p:nvPr/>
        </p:nvSpPr>
        <p:spPr>
          <a:xfrm>
            <a:off x="6150088" y="1637591"/>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8587C2"/>
                </a:solidFill>
              </a:rPr>
              <a:t>3</a:t>
            </a:r>
            <a:endParaRPr sz="1600" b="1">
              <a:solidFill>
                <a:srgbClr val="8587C2"/>
              </a:solidFill>
            </a:endParaRPr>
          </a:p>
        </p:txBody>
      </p:sp>
      <p:sp>
        <p:nvSpPr>
          <p:cNvPr id="628" name="Google Shape;628;p114"/>
          <p:cNvSpPr/>
          <p:nvPr/>
        </p:nvSpPr>
        <p:spPr>
          <a:xfrm>
            <a:off x="6652540" y="2396397"/>
            <a:ext cx="164100" cy="1012200"/>
          </a:xfrm>
          <a:prstGeom prst="downArrow">
            <a:avLst>
              <a:gd name="adj1" fmla="val 50000"/>
              <a:gd name="adj2" fmla="val 128399"/>
            </a:avLst>
          </a:prstGeom>
          <a:solidFill>
            <a:srgbClr val="BF9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14"/>
          <p:cNvSpPr txBox="1"/>
          <p:nvPr/>
        </p:nvSpPr>
        <p:spPr>
          <a:xfrm>
            <a:off x="6291884" y="2623314"/>
            <a:ext cx="3498900" cy="195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sz="2900" b="1">
                <a:solidFill>
                  <a:srgbClr val="6FA8DC"/>
                </a:solidFill>
                <a:latin typeface="Calibri"/>
                <a:ea typeface="Calibri"/>
                <a:cs typeface="Calibri"/>
                <a:sym typeface="Calibri"/>
              </a:rPr>
            </a:br>
            <a:br>
              <a:rPr lang="en-US" sz="2900" b="1">
                <a:solidFill>
                  <a:srgbClr val="6FA8DC"/>
                </a:solidFill>
                <a:latin typeface="Calibri"/>
                <a:ea typeface="Calibri"/>
                <a:cs typeface="Calibri"/>
                <a:sym typeface="Calibri"/>
              </a:rPr>
            </a:br>
            <a:r>
              <a:rPr lang="en-US" b="1">
                <a:solidFill>
                  <a:srgbClr val="FBF8BB"/>
                </a:solidFill>
                <a:latin typeface="Calibri"/>
                <a:ea typeface="Calibri"/>
                <a:cs typeface="Calibri"/>
                <a:sym typeface="Calibri"/>
              </a:rPr>
              <a:t>ovary</a:t>
            </a:r>
            <a:r>
              <a:rPr lang="en-US" b="1">
                <a:solidFill>
                  <a:srgbClr val="888888"/>
                </a:solidFill>
                <a:latin typeface="Calibri"/>
                <a:ea typeface="Calibri"/>
                <a:cs typeface="Calibri"/>
                <a:sym typeface="Calibri"/>
              </a:rPr>
              <a:t> </a:t>
            </a:r>
            <a:br>
              <a:rPr lang="en-US" b="1">
                <a:solidFill>
                  <a:srgbClr val="888888"/>
                </a:solidFill>
                <a:latin typeface="Calibri"/>
                <a:ea typeface="Calibri"/>
                <a:cs typeface="Calibri"/>
                <a:sym typeface="Calibri"/>
              </a:rPr>
            </a:br>
            <a:r>
              <a:rPr lang="en-US" sz="2900" b="1">
                <a:solidFill>
                  <a:srgbClr val="888888"/>
                </a:solidFill>
                <a:latin typeface="Calibri"/>
                <a:ea typeface="Calibri"/>
                <a:cs typeface="Calibri"/>
                <a:sym typeface="Calibri"/>
              </a:rPr>
              <a:t>Progesterone</a:t>
            </a:r>
            <a:br>
              <a:rPr lang="en-US" sz="2900" b="1">
                <a:solidFill>
                  <a:srgbClr val="888888"/>
                </a:solidFill>
                <a:latin typeface="Calibri"/>
                <a:ea typeface="Calibri"/>
                <a:cs typeface="Calibri"/>
                <a:sym typeface="Calibri"/>
              </a:rPr>
            </a:br>
            <a:r>
              <a:rPr lang="en-US" b="1">
                <a:solidFill>
                  <a:srgbClr val="888888"/>
                </a:solidFill>
                <a:latin typeface="Calibri"/>
                <a:ea typeface="Calibri"/>
                <a:cs typeface="Calibri"/>
                <a:sym typeface="Calibri"/>
              </a:rPr>
              <a:t>rises + feeds back to brain</a:t>
            </a:r>
            <a:endParaRPr sz="100">
              <a:solidFill>
                <a:srgbClr val="888888"/>
              </a:solidFill>
            </a:endParaRPr>
          </a:p>
        </p:txBody>
      </p:sp>
      <p:sp>
        <p:nvSpPr>
          <p:cNvPr id="630" name="Google Shape;630;p114"/>
          <p:cNvSpPr/>
          <p:nvPr/>
        </p:nvSpPr>
        <p:spPr>
          <a:xfrm rot="10800000">
            <a:off x="3438474" y="4534925"/>
            <a:ext cx="141000" cy="2393700"/>
          </a:xfrm>
          <a:prstGeom prst="downArrow">
            <a:avLst>
              <a:gd name="adj1" fmla="val 50000"/>
              <a:gd name="adj2" fmla="val 173491"/>
            </a:avLst>
          </a:prstGeom>
          <a:solidFill>
            <a:srgbClr val="3C78D8"/>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14"/>
          <p:cNvSpPr txBox="1"/>
          <p:nvPr/>
        </p:nvSpPr>
        <p:spPr>
          <a:xfrm>
            <a:off x="6029007" y="3860977"/>
            <a:ext cx="300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8587C2"/>
                </a:solidFill>
              </a:rPr>
              <a:t>4</a:t>
            </a:r>
            <a:endParaRPr sz="1600" b="1">
              <a:solidFill>
                <a:srgbClr val="8587C2"/>
              </a:solidFill>
            </a:endParaRPr>
          </a:p>
        </p:txBody>
      </p:sp>
      <p:sp>
        <p:nvSpPr>
          <p:cNvPr id="632" name="Google Shape;632;p114"/>
          <p:cNvSpPr/>
          <p:nvPr/>
        </p:nvSpPr>
        <p:spPr>
          <a:xfrm rot="10800000">
            <a:off x="6652453" y="4578125"/>
            <a:ext cx="164100" cy="2350500"/>
          </a:xfrm>
          <a:prstGeom prst="downArrow">
            <a:avLst>
              <a:gd name="adj1" fmla="val 50000"/>
              <a:gd name="adj2" fmla="val 173491"/>
            </a:avLst>
          </a:prstGeom>
          <a:solidFill>
            <a:srgbClr val="888888"/>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3" name="Google Shape;633;p114"/>
          <p:cNvPicPr preferRelativeResize="0"/>
          <p:nvPr/>
        </p:nvPicPr>
        <p:blipFill rotWithShape="1">
          <a:blip r:embed="rId3">
            <a:alphaModFix/>
          </a:blip>
          <a:srcRect l="3623"/>
          <a:stretch/>
        </p:blipFill>
        <p:spPr>
          <a:xfrm>
            <a:off x="105600" y="1160600"/>
            <a:ext cx="2699700" cy="5467350"/>
          </a:xfrm>
          <a:prstGeom prst="rect">
            <a:avLst/>
          </a:prstGeom>
          <a:noFill/>
          <a:ln>
            <a:noFill/>
          </a:ln>
        </p:spPr>
      </p:pic>
      <p:sp>
        <p:nvSpPr>
          <p:cNvPr id="634" name="Google Shape;634;p114"/>
          <p:cNvSpPr txBox="1"/>
          <p:nvPr/>
        </p:nvSpPr>
        <p:spPr>
          <a:xfrm>
            <a:off x="1229100" y="5346325"/>
            <a:ext cx="5370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6FA8DC"/>
                </a:solidFill>
                <a:latin typeface="Calibri"/>
                <a:ea typeface="Calibri"/>
                <a:cs typeface="Calibri"/>
                <a:sym typeface="Calibri"/>
              </a:rPr>
              <a:t>E</a:t>
            </a:r>
            <a:endParaRPr sz="900"/>
          </a:p>
        </p:txBody>
      </p:sp>
      <p:sp>
        <p:nvSpPr>
          <p:cNvPr id="635" name="Google Shape;635;p114"/>
          <p:cNvSpPr txBox="1"/>
          <p:nvPr/>
        </p:nvSpPr>
        <p:spPr>
          <a:xfrm>
            <a:off x="1229100" y="5628725"/>
            <a:ext cx="3003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888888"/>
                </a:solidFill>
                <a:latin typeface="Calibri"/>
                <a:ea typeface="Calibri"/>
                <a:cs typeface="Calibri"/>
                <a:sym typeface="Calibri"/>
              </a:rPr>
              <a:t>P</a:t>
            </a:r>
            <a:endParaRPr sz="900"/>
          </a:p>
        </p:txBody>
      </p:sp>
      <p:sp>
        <p:nvSpPr>
          <p:cNvPr id="636" name="Google Shape;636;p114"/>
          <p:cNvSpPr txBox="1"/>
          <p:nvPr/>
        </p:nvSpPr>
        <p:spPr>
          <a:xfrm>
            <a:off x="1054938" y="1588400"/>
            <a:ext cx="885300" cy="400200"/>
          </a:xfrm>
          <a:prstGeom prst="rect">
            <a:avLst/>
          </a:prstGeom>
          <a:noFill/>
          <a:ln>
            <a:noFill/>
          </a:ln>
          <a:effectLst>
            <a:outerShdw blurRad="57150" dist="19050" dir="5400000" algn="bl" rotWithShape="0">
              <a:schemeClr val="lt2">
                <a:alpha val="12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b="1">
              <a:solidFill>
                <a:srgbClr val="BF9000"/>
              </a:solidFill>
              <a:latin typeface="Calibri"/>
              <a:ea typeface="Calibri"/>
              <a:cs typeface="Calibri"/>
              <a:sym typeface="Calibri"/>
            </a:endParaRPr>
          </a:p>
        </p:txBody>
      </p:sp>
      <p:sp>
        <p:nvSpPr>
          <p:cNvPr id="637" name="Google Shape;637;p114"/>
          <p:cNvSpPr/>
          <p:nvPr/>
        </p:nvSpPr>
        <p:spPr>
          <a:xfrm rot="-9042518">
            <a:off x="3914056" y="4871621"/>
            <a:ext cx="141032" cy="2393669"/>
          </a:xfrm>
          <a:prstGeom prst="downArrow">
            <a:avLst>
              <a:gd name="adj1" fmla="val 0"/>
              <a:gd name="adj2" fmla="val 173491"/>
            </a:avLst>
          </a:prstGeom>
          <a:solidFill>
            <a:srgbClr val="3C78D8"/>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14"/>
          <p:cNvSpPr/>
          <p:nvPr/>
        </p:nvSpPr>
        <p:spPr>
          <a:xfrm rot="9042518">
            <a:off x="6140583" y="4693881"/>
            <a:ext cx="141032" cy="2393835"/>
          </a:xfrm>
          <a:prstGeom prst="downArrow">
            <a:avLst>
              <a:gd name="adj1" fmla="val 0"/>
              <a:gd name="adj2" fmla="val 173491"/>
            </a:avLst>
          </a:prstGeom>
          <a:solidFill>
            <a:srgbClr val="888888"/>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888888"/>
              </a:solidFill>
            </a:endParaRPr>
          </a:p>
        </p:txBody>
      </p:sp>
      <p:sp>
        <p:nvSpPr>
          <p:cNvPr id="639" name="Google Shape;639;p114"/>
          <p:cNvSpPr/>
          <p:nvPr/>
        </p:nvSpPr>
        <p:spPr>
          <a:xfrm>
            <a:off x="1150800" y="1787100"/>
            <a:ext cx="609300" cy="609300"/>
          </a:xfrm>
          <a:prstGeom prst="ellipse">
            <a:avLst/>
          </a:prstGeom>
          <a:noFill/>
          <a:ln w="38100"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0" name="Google Shape;640;p114"/>
          <p:cNvSpPr/>
          <p:nvPr/>
        </p:nvSpPr>
        <p:spPr>
          <a:xfrm>
            <a:off x="1092350" y="4941000"/>
            <a:ext cx="1294500" cy="1294500"/>
          </a:xfrm>
          <a:prstGeom prst="ellipse">
            <a:avLst/>
          </a:prstGeom>
          <a:noFill/>
          <a:ln w="38100" cap="flat" cmpd="sng">
            <a:solidFill>
              <a:srgbClr val="FBF8B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p115"/>
          <p:cNvPicPr preferRelativeResize="0"/>
          <p:nvPr/>
        </p:nvPicPr>
        <p:blipFill>
          <a:blip r:embed="rId3">
            <a:alphaModFix/>
          </a:blip>
          <a:stretch>
            <a:fillRect/>
          </a:stretch>
        </p:blipFill>
        <p:spPr>
          <a:xfrm>
            <a:off x="76200" y="1149350"/>
            <a:ext cx="8434766" cy="5090126"/>
          </a:xfrm>
          <a:prstGeom prst="rect">
            <a:avLst/>
          </a:prstGeom>
          <a:noFill/>
          <a:ln>
            <a:noFill/>
          </a:ln>
        </p:spPr>
      </p:pic>
      <p:pic>
        <p:nvPicPr>
          <p:cNvPr id="647" name="Google Shape;647;p115"/>
          <p:cNvPicPr preferRelativeResize="0"/>
          <p:nvPr/>
        </p:nvPicPr>
        <p:blipFill rotWithShape="1">
          <a:blip r:embed="rId3">
            <a:alphaModFix/>
          </a:blip>
          <a:srcRect l="46734" t="43064" r="24573" b="39679"/>
          <a:stretch/>
        </p:blipFill>
        <p:spPr>
          <a:xfrm>
            <a:off x="4799676" y="2989850"/>
            <a:ext cx="1828803" cy="663748"/>
          </a:xfrm>
          <a:prstGeom prst="rect">
            <a:avLst/>
          </a:prstGeom>
          <a:noFill/>
          <a:ln>
            <a:noFill/>
          </a:ln>
        </p:spPr>
      </p:pic>
      <p:sp>
        <p:nvSpPr>
          <p:cNvPr id="648" name="Google Shape;648;p1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49" name="Google Shape;649;p115"/>
          <p:cNvSpPr txBox="1"/>
          <p:nvPr/>
        </p:nvSpPr>
        <p:spPr>
          <a:xfrm>
            <a:off x="222250" y="539775"/>
            <a:ext cx="5701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Ovulation: </a:t>
            </a:r>
            <a:r>
              <a:rPr lang="en-US" sz="2800" b="1">
                <a:solidFill>
                  <a:srgbClr val="FFFFFF"/>
                </a:solidFill>
                <a:latin typeface="Lexend"/>
                <a:ea typeface="Lexend"/>
                <a:cs typeface="Lexend"/>
                <a:sym typeface="Lexend"/>
              </a:rPr>
              <a:t>FSH + Estrogen</a:t>
            </a:r>
            <a:r>
              <a:rPr lang="en-US" sz="2900" b="1">
                <a:solidFill>
                  <a:srgbClr val="FFFFFF"/>
                </a:solidFill>
                <a:latin typeface="Lexend"/>
                <a:ea typeface="Lexend"/>
                <a:cs typeface="Lexend"/>
                <a:sym typeface="Lexend"/>
              </a:rPr>
              <a:t> </a:t>
            </a:r>
            <a:endParaRPr sz="2900" b="1">
              <a:latin typeface="Lexend"/>
              <a:ea typeface="Lexend"/>
              <a:cs typeface="Lexend"/>
              <a:sym typeface="Lexend"/>
            </a:endParaRPr>
          </a:p>
        </p:txBody>
      </p:sp>
      <p:sp>
        <p:nvSpPr>
          <p:cNvPr id="650" name="Google Shape;650;p115"/>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51" name="Google Shape;651;p115"/>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52" name="Google Shape;652;p115"/>
          <p:cNvPicPr preferRelativeResize="0"/>
          <p:nvPr/>
        </p:nvPicPr>
        <p:blipFill rotWithShape="1">
          <a:blip r:embed="rId5">
            <a:alphaModFix/>
          </a:blip>
          <a:srcRect l="36874" r="32745"/>
          <a:stretch/>
        </p:blipFill>
        <p:spPr>
          <a:xfrm>
            <a:off x="3483898" y="1290800"/>
            <a:ext cx="2665347" cy="4883947"/>
          </a:xfrm>
          <a:prstGeom prst="rect">
            <a:avLst/>
          </a:prstGeom>
          <a:noFill/>
          <a:ln>
            <a:noFill/>
          </a:ln>
        </p:spPr>
      </p:pic>
      <p:sp>
        <p:nvSpPr>
          <p:cNvPr id="653" name="Google Shape;653;p115"/>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54" name="Google Shape;654;p115"/>
          <p:cNvSpPr txBox="1"/>
          <p:nvPr/>
        </p:nvSpPr>
        <p:spPr>
          <a:xfrm>
            <a:off x="4842525" y="1367000"/>
            <a:ext cx="631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3C78D8"/>
                </a:solidFill>
                <a:latin typeface="Calibri"/>
                <a:ea typeface="Calibri"/>
                <a:cs typeface="Calibri"/>
                <a:sym typeface="Calibri"/>
              </a:rPr>
              <a:t>E</a:t>
            </a:r>
            <a:endParaRPr sz="3400" b="1">
              <a:solidFill>
                <a:srgbClr val="3C78D8"/>
              </a:solidFill>
              <a:latin typeface="Calibri"/>
              <a:ea typeface="Calibri"/>
              <a:cs typeface="Calibri"/>
              <a:sym typeface="Calibri"/>
            </a:endParaRPr>
          </a:p>
        </p:txBody>
      </p:sp>
      <p:grpSp>
        <p:nvGrpSpPr>
          <p:cNvPr id="655" name="Google Shape;655;p115"/>
          <p:cNvGrpSpPr/>
          <p:nvPr/>
        </p:nvGrpSpPr>
        <p:grpSpPr>
          <a:xfrm>
            <a:off x="3706425" y="1073200"/>
            <a:ext cx="1136100" cy="2289950"/>
            <a:chOff x="3706425" y="1073150"/>
            <a:chExt cx="1136100" cy="2289950"/>
          </a:xfrm>
        </p:grpSpPr>
        <p:sp>
          <p:nvSpPr>
            <p:cNvPr id="656" name="Google Shape;656;p115"/>
            <p:cNvSpPr txBox="1"/>
            <p:nvPr/>
          </p:nvSpPr>
          <p:spPr>
            <a:xfrm>
              <a:off x="3706425" y="1073150"/>
              <a:ext cx="1136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D5A6BD"/>
                  </a:solidFill>
                  <a:latin typeface="Calibri"/>
                  <a:ea typeface="Calibri"/>
                  <a:cs typeface="Calibri"/>
                  <a:sym typeface="Calibri"/>
                </a:rPr>
                <a:t>FSH</a:t>
              </a:r>
              <a:endParaRPr sz="3400" b="1">
                <a:solidFill>
                  <a:srgbClr val="D5A6BD"/>
                </a:solidFill>
                <a:latin typeface="Calibri"/>
                <a:ea typeface="Calibri"/>
                <a:cs typeface="Calibri"/>
                <a:sym typeface="Calibri"/>
              </a:endParaRPr>
            </a:p>
          </p:txBody>
        </p:sp>
        <p:sp>
          <p:nvSpPr>
            <p:cNvPr id="657" name="Google Shape;657;p115"/>
            <p:cNvSpPr/>
            <p:nvPr/>
          </p:nvSpPr>
          <p:spPr>
            <a:xfrm>
              <a:off x="4170675" y="1626400"/>
              <a:ext cx="170100" cy="1736700"/>
            </a:xfrm>
            <a:prstGeom prst="downArrow">
              <a:avLst>
                <a:gd name="adj1" fmla="val 50000"/>
                <a:gd name="adj2" fmla="val 128399"/>
              </a:avLst>
            </a:prstGeom>
            <a:solidFill>
              <a:srgbClr val="D5A6BD"/>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8" name="Google Shape;658;p115"/>
          <p:cNvSpPr/>
          <p:nvPr/>
        </p:nvSpPr>
        <p:spPr>
          <a:xfrm rot="10800000">
            <a:off x="5091075" y="1906550"/>
            <a:ext cx="170100" cy="2236200"/>
          </a:xfrm>
          <a:prstGeom prst="downArrow">
            <a:avLst>
              <a:gd name="adj1" fmla="val 50000"/>
              <a:gd name="adj2" fmla="val 173491"/>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p116"/>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65" name="Google Shape;665;p1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66" name="Google Shape;666;p116"/>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67" name="Google Shape;667;p116"/>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68" name="Google Shape;668;p116"/>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69" name="Google Shape;669;p116"/>
          <p:cNvPicPr preferRelativeResize="0"/>
          <p:nvPr/>
        </p:nvPicPr>
        <p:blipFill>
          <a:blip r:embed="rId6">
            <a:alphaModFix/>
          </a:blip>
          <a:stretch>
            <a:fillRect/>
          </a:stretch>
        </p:blipFill>
        <p:spPr>
          <a:xfrm>
            <a:off x="5335500" y="3394550"/>
            <a:ext cx="1962474" cy="1251426"/>
          </a:xfrm>
          <a:prstGeom prst="rect">
            <a:avLst/>
          </a:prstGeom>
          <a:noFill/>
          <a:ln>
            <a:noFill/>
          </a:ln>
        </p:spPr>
      </p:pic>
      <p:sp>
        <p:nvSpPr>
          <p:cNvPr id="670" name="Google Shape;670;p116"/>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71" name="Google Shape;671;p116"/>
          <p:cNvSpPr/>
          <p:nvPr/>
        </p:nvSpPr>
        <p:spPr>
          <a:xfrm>
            <a:off x="5811475" y="1781150"/>
            <a:ext cx="174300" cy="1957200"/>
          </a:xfrm>
          <a:prstGeom prst="downArrow">
            <a:avLst>
              <a:gd name="adj1" fmla="val 50000"/>
              <a:gd name="adj2" fmla="val 208688"/>
            </a:avLst>
          </a:prstGeom>
          <a:solidFill>
            <a:srgbClr val="BF9000"/>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16"/>
          <p:cNvSpPr txBox="1"/>
          <p:nvPr/>
        </p:nvSpPr>
        <p:spPr>
          <a:xfrm>
            <a:off x="5290625" y="1214600"/>
            <a:ext cx="1136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BF9000"/>
                </a:solidFill>
                <a:latin typeface="Calibri"/>
                <a:ea typeface="Calibri"/>
                <a:cs typeface="Calibri"/>
                <a:sym typeface="Calibri"/>
              </a:rPr>
              <a:t>LH</a:t>
            </a:r>
            <a:endParaRPr sz="3400" b="1">
              <a:solidFill>
                <a:srgbClr val="BF9000"/>
              </a:solidFill>
              <a:latin typeface="Calibri"/>
              <a:ea typeface="Calibri"/>
              <a:cs typeface="Calibri"/>
              <a:sym typeface="Calibri"/>
            </a:endParaRPr>
          </a:p>
        </p:txBody>
      </p:sp>
      <p:sp>
        <p:nvSpPr>
          <p:cNvPr id="673" name="Google Shape;673;p116"/>
          <p:cNvSpPr txBox="1"/>
          <p:nvPr/>
        </p:nvSpPr>
        <p:spPr>
          <a:xfrm>
            <a:off x="222250" y="539775"/>
            <a:ext cx="5701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Ovulation: </a:t>
            </a:r>
            <a:r>
              <a:rPr lang="en-US" sz="2800" b="1">
                <a:solidFill>
                  <a:srgbClr val="FFFFFF"/>
                </a:solidFill>
                <a:latin typeface="Lexend"/>
                <a:ea typeface="Lexend"/>
                <a:cs typeface="Lexend"/>
                <a:sym typeface="Lexend"/>
              </a:rPr>
              <a:t>LH</a:t>
            </a:r>
            <a:r>
              <a:rPr lang="en-US" sz="2900" b="1">
                <a:solidFill>
                  <a:srgbClr val="FFFFFF"/>
                </a:solidFill>
                <a:latin typeface="Lexend"/>
                <a:ea typeface="Lexend"/>
                <a:cs typeface="Lexend"/>
                <a:sym typeface="Lexend"/>
              </a:rPr>
              <a:t> </a:t>
            </a:r>
            <a:endParaRPr sz="2900" b="1">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679" name="Google Shape;679;p117"/>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80" name="Google Shape;680;p1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81" name="Google Shape;681;p117"/>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82" name="Google Shape;682;p117"/>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83" name="Google Shape;683;p117"/>
          <p:cNvPicPr preferRelativeResize="0"/>
          <p:nvPr/>
        </p:nvPicPr>
        <p:blipFill rotWithShape="1">
          <a:blip r:embed="rId5">
            <a:alphaModFix/>
          </a:blip>
          <a:srcRect r="21253"/>
          <a:stretch/>
        </p:blipFill>
        <p:spPr>
          <a:xfrm>
            <a:off x="248775" y="1290800"/>
            <a:ext cx="6908700" cy="4883947"/>
          </a:xfrm>
          <a:prstGeom prst="rect">
            <a:avLst/>
          </a:prstGeom>
          <a:noFill/>
          <a:ln>
            <a:noFill/>
          </a:ln>
        </p:spPr>
      </p:pic>
      <p:pic>
        <p:nvPicPr>
          <p:cNvPr id="684" name="Google Shape;684;p117"/>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685" name="Google Shape;685;p117"/>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686" name="Google Shape;686;p117"/>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87" name="Google Shape;687;p117"/>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688" name="Google Shape;688;p117"/>
          <p:cNvSpPr/>
          <p:nvPr/>
        </p:nvSpPr>
        <p:spPr>
          <a:xfrm rot="10800000">
            <a:off x="6801825" y="1706300"/>
            <a:ext cx="189600" cy="17808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17"/>
          <p:cNvSpPr txBox="1"/>
          <p:nvPr/>
        </p:nvSpPr>
        <p:spPr>
          <a:xfrm>
            <a:off x="6496575" y="1073200"/>
            <a:ext cx="800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898989"/>
                </a:solidFill>
                <a:latin typeface="Calibri"/>
                <a:ea typeface="Calibri"/>
                <a:cs typeface="Calibri"/>
                <a:sym typeface="Calibri"/>
              </a:rPr>
              <a:t>P</a:t>
            </a:r>
            <a:endParaRPr sz="3400" b="1">
              <a:solidFill>
                <a:srgbClr val="898989"/>
              </a:solidFill>
              <a:latin typeface="Calibri"/>
              <a:ea typeface="Calibri"/>
              <a:cs typeface="Calibri"/>
              <a:sym typeface="Calibri"/>
            </a:endParaRPr>
          </a:p>
        </p:txBody>
      </p:sp>
      <p:sp>
        <p:nvSpPr>
          <p:cNvPr id="690" name="Google Shape;690;p117"/>
          <p:cNvSpPr txBox="1"/>
          <p:nvPr/>
        </p:nvSpPr>
        <p:spPr>
          <a:xfrm>
            <a:off x="222250" y="539775"/>
            <a:ext cx="5701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Ovulation: </a:t>
            </a:r>
            <a:r>
              <a:rPr lang="en-US" sz="2800" b="1">
                <a:solidFill>
                  <a:srgbClr val="FFFFFF"/>
                </a:solidFill>
                <a:latin typeface="Lexend"/>
                <a:ea typeface="Lexend"/>
                <a:cs typeface="Lexend"/>
                <a:sym typeface="Lexend"/>
              </a:rPr>
              <a:t>Progesterone</a:t>
            </a:r>
            <a:r>
              <a:rPr lang="en-US" sz="2900" b="1">
                <a:solidFill>
                  <a:srgbClr val="FFFFFF"/>
                </a:solidFill>
                <a:latin typeface="Lexend"/>
                <a:ea typeface="Lexend"/>
                <a:cs typeface="Lexend"/>
                <a:sym typeface="Lexend"/>
              </a:rPr>
              <a:t> </a:t>
            </a:r>
            <a:endParaRPr sz="2900" b="1">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118"/>
          <p:cNvSpPr txBox="1"/>
          <p:nvPr/>
        </p:nvSpPr>
        <p:spPr>
          <a:xfrm>
            <a:off x="222250" y="497700"/>
            <a:ext cx="6264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Your turn!</a:t>
            </a:r>
            <a:endParaRPr sz="1200">
              <a:latin typeface="Lexend Thin"/>
              <a:ea typeface="Lexend Thin"/>
              <a:cs typeface="Lexend Thin"/>
              <a:sym typeface="Lexend Thin"/>
            </a:endParaRPr>
          </a:p>
        </p:txBody>
      </p:sp>
      <p:pic>
        <p:nvPicPr>
          <p:cNvPr id="696" name="Google Shape;696;p118"/>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97" name="Google Shape;697;p1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98" name="Google Shape;698;p11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99" name="Google Shape;699;p118"/>
          <p:cNvPicPr preferRelativeResize="0"/>
          <p:nvPr/>
        </p:nvPicPr>
        <p:blipFill rotWithShape="1">
          <a:blip r:embed="rId4">
            <a:alphaModFix/>
          </a:blip>
          <a:srcRect/>
          <a:stretch/>
        </p:blipFill>
        <p:spPr>
          <a:xfrm>
            <a:off x="7007150" y="5285887"/>
            <a:ext cx="1828800" cy="1458912"/>
          </a:xfrm>
          <a:prstGeom prst="rect">
            <a:avLst/>
          </a:prstGeom>
          <a:noFill/>
          <a:ln>
            <a:noFill/>
          </a:ln>
        </p:spPr>
      </p:pic>
      <p:sp>
        <p:nvSpPr>
          <p:cNvPr id="700" name="Google Shape;700;p118"/>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p119"/>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706" name="Google Shape;706;p1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07" name="Google Shape;707;p11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708" name="Google Shape;708;p11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709" name="Google Shape;709;p119"/>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710" name="Google Shape;710;p119"/>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11" name="Google Shape;711;p119"/>
          <p:cNvSpPr txBox="1"/>
          <p:nvPr/>
        </p:nvSpPr>
        <p:spPr>
          <a:xfrm>
            <a:off x="222250" y="497700"/>
            <a:ext cx="6264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Your turn!</a:t>
            </a:r>
            <a:endParaRPr sz="1200">
              <a:latin typeface="Lexend Thin"/>
              <a:ea typeface="Lexend Thin"/>
              <a:cs typeface="Lexend Thin"/>
              <a:sym typeface="Lexend Th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pic>
        <p:nvPicPr>
          <p:cNvPr id="716" name="Google Shape;716;p120"/>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717" name="Google Shape;717;p1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18" name="Google Shape;718;p120"/>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719" name="Google Shape;719;p120"/>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720" name="Google Shape;720;p120"/>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721" name="Google Shape;721;p120"/>
          <p:cNvPicPr preferRelativeResize="0"/>
          <p:nvPr/>
        </p:nvPicPr>
        <p:blipFill>
          <a:blip r:embed="rId6">
            <a:alphaModFix/>
          </a:blip>
          <a:stretch>
            <a:fillRect/>
          </a:stretch>
        </p:blipFill>
        <p:spPr>
          <a:xfrm>
            <a:off x="5335500" y="3394550"/>
            <a:ext cx="1962474" cy="1251426"/>
          </a:xfrm>
          <a:prstGeom prst="rect">
            <a:avLst/>
          </a:prstGeom>
          <a:noFill/>
          <a:ln>
            <a:noFill/>
          </a:ln>
        </p:spPr>
      </p:pic>
      <p:sp>
        <p:nvSpPr>
          <p:cNvPr id="722" name="Google Shape;722;p120"/>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23" name="Google Shape;723;p120"/>
          <p:cNvSpPr txBox="1"/>
          <p:nvPr/>
        </p:nvSpPr>
        <p:spPr>
          <a:xfrm>
            <a:off x="222250" y="497700"/>
            <a:ext cx="6264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Your turn!</a:t>
            </a:r>
            <a:endParaRPr sz="1200">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pic>
        <p:nvPicPr>
          <p:cNvPr id="728" name="Google Shape;728;p121"/>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729" name="Google Shape;729;p1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30" name="Google Shape;730;p121"/>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731" name="Google Shape;731;p121"/>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732" name="Google Shape;732;p121"/>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733" name="Google Shape;733;p121"/>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734" name="Google Shape;734;p121"/>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735" name="Google Shape;735;p121"/>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36" name="Google Shape;736;p121"/>
          <p:cNvSpPr txBox="1"/>
          <p:nvPr/>
        </p:nvSpPr>
        <p:spPr>
          <a:xfrm>
            <a:off x="222250" y="497700"/>
            <a:ext cx="6264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Your turn!</a:t>
            </a:r>
            <a:endParaRPr sz="1200">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pic>
        <p:nvPicPr>
          <p:cNvPr id="742" name="Google Shape;742;p122"/>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743" name="Google Shape;743;p1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44" name="Google Shape;744;p122"/>
          <p:cNvSpPr txBox="1"/>
          <p:nvPr/>
        </p:nvSpPr>
        <p:spPr>
          <a:xfrm>
            <a:off x="212150" y="519100"/>
            <a:ext cx="6780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a:t>
            </a:r>
            <a:r>
              <a:rPr lang="en-US" sz="2800" b="1">
                <a:solidFill>
                  <a:srgbClr val="FFFFFF"/>
                </a:solidFill>
                <a:latin typeface="Lexend"/>
                <a:ea typeface="Lexend"/>
                <a:cs typeface="Lexend"/>
                <a:sym typeface="Lexend"/>
              </a:rPr>
              <a:t>Fab Four</a:t>
            </a:r>
            <a:r>
              <a:rPr lang="en-US" sz="2800">
                <a:solidFill>
                  <a:srgbClr val="FFFFFF"/>
                </a:solidFill>
                <a:latin typeface="Lexend Thin"/>
                <a:ea typeface="Lexend Thin"/>
                <a:cs typeface="Lexend Thin"/>
                <a:sym typeface="Lexend Thin"/>
              </a:rPr>
              <a:t> Female Hormones</a:t>
            </a:r>
            <a:endParaRPr sz="1200">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900" b="1">
              <a:solidFill>
                <a:srgbClr val="FFFFFF"/>
              </a:solidFill>
              <a:latin typeface="Calibri"/>
              <a:ea typeface="Calibri"/>
              <a:cs typeface="Calibri"/>
              <a:sym typeface="Calibri"/>
            </a:endParaRPr>
          </a:p>
        </p:txBody>
      </p:sp>
      <p:sp>
        <p:nvSpPr>
          <p:cNvPr id="745" name="Google Shape;745;p122"/>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746" name="Google Shape;746;p122"/>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747" name="Google Shape;747;p122"/>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748" name="Google Shape;748;p122"/>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749" name="Google Shape;749;p122"/>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750" name="Google Shape;750;p122"/>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751" name="Google Shape;751;p122"/>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752" name="Google Shape;752;p122"/>
          <p:cNvSpPr txBox="1"/>
          <p:nvPr/>
        </p:nvSpPr>
        <p:spPr>
          <a:xfrm>
            <a:off x="3706425" y="1073150"/>
            <a:ext cx="1136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D5A6BD"/>
                </a:solidFill>
                <a:latin typeface="Calibri"/>
                <a:ea typeface="Calibri"/>
                <a:cs typeface="Calibri"/>
                <a:sym typeface="Calibri"/>
              </a:rPr>
              <a:t>FSH</a:t>
            </a:r>
            <a:endParaRPr sz="3400" b="1">
              <a:solidFill>
                <a:srgbClr val="D5A6BD"/>
              </a:solidFill>
              <a:latin typeface="Calibri"/>
              <a:ea typeface="Calibri"/>
              <a:cs typeface="Calibri"/>
              <a:sym typeface="Calibri"/>
            </a:endParaRPr>
          </a:p>
        </p:txBody>
      </p:sp>
      <p:sp>
        <p:nvSpPr>
          <p:cNvPr id="753" name="Google Shape;753;p122"/>
          <p:cNvSpPr txBox="1"/>
          <p:nvPr/>
        </p:nvSpPr>
        <p:spPr>
          <a:xfrm>
            <a:off x="4842525" y="1367000"/>
            <a:ext cx="631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3C78D8"/>
                </a:solidFill>
                <a:latin typeface="Calibri"/>
                <a:ea typeface="Calibri"/>
                <a:cs typeface="Calibri"/>
                <a:sym typeface="Calibri"/>
              </a:rPr>
              <a:t>E</a:t>
            </a:r>
            <a:endParaRPr sz="3400" b="1">
              <a:solidFill>
                <a:srgbClr val="3C78D8"/>
              </a:solidFill>
              <a:latin typeface="Calibri"/>
              <a:ea typeface="Calibri"/>
              <a:cs typeface="Calibri"/>
              <a:sym typeface="Calibri"/>
            </a:endParaRPr>
          </a:p>
        </p:txBody>
      </p:sp>
      <p:sp>
        <p:nvSpPr>
          <p:cNvPr id="754" name="Google Shape;754;p122"/>
          <p:cNvSpPr/>
          <p:nvPr/>
        </p:nvSpPr>
        <p:spPr>
          <a:xfrm>
            <a:off x="4170675" y="1626400"/>
            <a:ext cx="170100" cy="1736700"/>
          </a:xfrm>
          <a:prstGeom prst="downArrow">
            <a:avLst>
              <a:gd name="adj1" fmla="val 50000"/>
              <a:gd name="adj2" fmla="val 128399"/>
            </a:avLst>
          </a:prstGeom>
          <a:solidFill>
            <a:srgbClr val="D5A6BD"/>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22"/>
          <p:cNvSpPr/>
          <p:nvPr/>
        </p:nvSpPr>
        <p:spPr>
          <a:xfrm rot="10800000">
            <a:off x="5091075" y="1906550"/>
            <a:ext cx="170100" cy="2236200"/>
          </a:xfrm>
          <a:prstGeom prst="downArrow">
            <a:avLst>
              <a:gd name="adj1" fmla="val 50000"/>
              <a:gd name="adj2" fmla="val 173491"/>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22"/>
          <p:cNvSpPr/>
          <p:nvPr/>
        </p:nvSpPr>
        <p:spPr>
          <a:xfrm>
            <a:off x="5811475" y="1781150"/>
            <a:ext cx="174300" cy="1957200"/>
          </a:xfrm>
          <a:prstGeom prst="downArrow">
            <a:avLst>
              <a:gd name="adj1" fmla="val 50000"/>
              <a:gd name="adj2" fmla="val 208688"/>
            </a:avLst>
          </a:prstGeom>
          <a:solidFill>
            <a:srgbClr val="BF9000"/>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22"/>
          <p:cNvSpPr txBox="1"/>
          <p:nvPr/>
        </p:nvSpPr>
        <p:spPr>
          <a:xfrm>
            <a:off x="5290625" y="1214600"/>
            <a:ext cx="1136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BF9000"/>
                </a:solidFill>
                <a:latin typeface="Calibri"/>
                <a:ea typeface="Calibri"/>
                <a:cs typeface="Calibri"/>
                <a:sym typeface="Calibri"/>
              </a:rPr>
              <a:t>LH</a:t>
            </a:r>
            <a:endParaRPr sz="3400" b="1">
              <a:solidFill>
                <a:srgbClr val="BF9000"/>
              </a:solidFill>
              <a:latin typeface="Calibri"/>
              <a:ea typeface="Calibri"/>
              <a:cs typeface="Calibri"/>
              <a:sym typeface="Calibri"/>
            </a:endParaRPr>
          </a:p>
        </p:txBody>
      </p:sp>
      <p:pic>
        <p:nvPicPr>
          <p:cNvPr id="758" name="Google Shape;758;p122"/>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759" name="Google Shape;759;p122"/>
          <p:cNvSpPr/>
          <p:nvPr/>
        </p:nvSpPr>
        <p:spPr>
          <a:xfrm rot="10800000">
            <a:off x="6798625" y="1418050"/>
            <a:ext cx="249900" cy="2305800"/>
          </a:xfrm>
          <a:prstGeom prst="downArrow">
            <a:avLst>
              <a:gd name="adj1" fmla="val 37815"/>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22"/>
          <p:cNvSpPr txBox="1"/>
          <p:nvPr/>
        </p:nvSpPr>
        <p:spPr>
          <a:xfrm>
            <a:off x="6573925" y="918400"/>
            <a:ext cx="800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898989"/>
                </a:solidFill>
                <a:latin typeface="Calibri"/>
                <a:ea typeface="Calibri"/>
                <a:cs typeface="Calibri"/>
                <a:sym typeface="Calibri"/>
              </a:rPr>
              <a:t>P</a:t>
            </a:r>
            <a:endParaRPr sz="3400" b="1">
              <a:solidFill>
                <a:srgbClr val="898989"/>
              </a:solidFill>
              <a:latin typeface="Calibri"/>
              <a:ea typeface="Calibri"/>
              <a:cs typeface="Calibri"/>
              <a:sym typeface="Calibri"/>
            </a:endParaRPr>
          </a:p>
        </p:txBody>
      </p:sp>
      <p:sp>
        <p:nvSpPr>
          <p:cNvPr id="761" name="Google Shape;761;p122"/>
          <p:cNvSpPr txBox="1"/>
          <p:nvPr/>
        </p:nvSpPr>
        <p:spPr>
          <a:xfrm>
            <a:off x="4242125" y="1534475"/>
            <a:ext cx="4911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123"/>
          <p:cNvPicPr preferRelativeResize="0"/>
          <p:nvPr/>
        </p:nvPicPr>
        <p:blipFill rotWithShape="1">
          <a:blip r:embed="rId3">
            <a:alphaModFix amt="83000"/>
          </a:blip>
          <a:srcRect l="3623"/>
          <a:stretch/>
        </p:blipFill>
        <p:spPr>
          <a:xfrm>
            <a:off x="5418825" y="1513100"/>
            <a:ext cx="2496725" cy="4759324"/>
          </a:xfrm>
          <a:prstGeom prst="rect">
            <a:avLst/>
          </a:prstGeom>
          <a:noFill/>
          <a:ln>
            <a:noFill/>
          </a:ln>
        </p:spPr>
      </p:pic>
      <p:sp>
        <p:nvSpPr>
          <p:cNvPr id="768" name="Google Shape;768;p123"/>
          <p:cNvSpPr txBox="1"/>
          <p:nvPr/>
        </p:nvSpPr>
        <p:spPr>
          <a:xfrm>
            <a:off x="6451858" y="5317042"/>
            <a:ext cx="5298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6FA8DC"/>
                </a:solidFill>
                <a:latin typeface="Calibri"/>
                <a:ea typeface="Calibri"/>
                <a:cs typeface="Calibri"/>
                <a:sym typeface="Calibri"/>
              </a:rPr>
              <a:t>E</a:t>
            </a:r>
            <a:endParaRPr sz="900"/>
          </a:p>
        </p:txBody>
      </p:sp>
      <p:sp>
        <p:nvSpPr>
          <p:cNvPr id="769" name="Google Shape;769;p123"/>
          <p:cNvSpPr txBox="1"/>
          <p:nvPr/>
        </p:nvSpPr>
        <p:spPr>
          <a:xfrm>
            <a:off x="6451858" y="5561312"/>
            <a:ext cx="2964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888888"/>
                </a:solidFill>
                <a:latin typeface="Calibri"/>
                <a:ea typeface="Calibri"/>
                <a:cs typeface="Calibri"/>
                <a:sym typeface="Calibri"/>
              </a:rPr>
              <a:t>P</a:t>
            </a:r>
            <a:endParaRPr sz="900"/>
          </a:p>
        </p:txBody>
      </p:sp>
      <p:sp>
        <p:nvSpPr>
          <p:cNvPr id="770" name="Google Shape;770;p123"/>
          <p:cNvSpPr txBox="1"/>
          <p:nvPr/>
        </p:nvSpPr>
        <p:spPr>
          <a:xfrm>
            <a:off x="213150" y="532625"/>
            <a:ext cx="8493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The Fab Four:</a:t>
            </a:r>
            <a:r>
              <a:rPr lang="en-US" sz="2800">
                <a:solidFill>
                  <a:srgbClr val="FFFFFF"/>
                </a:solidFill>
                <a:latin typeface="Lexend Thin"/>
                <a:ea typeface="Lexend Thin"/>
                <a:cs typeface="Lexend Thin"/>
                <a:sym typeface="Lexend Thin"/>
              </a:rPr>
              <a:t> Hormones and Your Development</a:t>
            </a:r>
            <a:endParaRPr sz="2800">
              <a:latin typeface="Lexend Thin"/>
              <a:ea typeface="Lexend Thin"/>
              <a:cs typeface="Lexend Thin"/>
              <a:sym typeface="Lexend Thin"/>
            </a:endParaRPr>
          </a:p>
        </p:txBody>
      </p:sp>
      <p:sp>
        <p:nvSpPr>
          <p:cNvPr id="771" name="Google Shape;771;p123"/>
          <p:cNvSpPr txBox="1"/>
          <p:nvPr/>
        </p:nvSpPr>
        <p:spPr>
          <a:xfrm>
            <a:off x="5693725" y="1790901"/>
            <a:ext cx="6192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solidFill>
                  <a:srgbClr val="D5A6BD"/>
                </a:solidFill>
                <a:latin typeface="Calibri"/>
                <a:ea typeface="Calibri"/>
                <a:cs typeface="Calibri"/>
                <a:sym typeface="Calibri"/>
              </a:rPr>
              <a:t>FSH</a:t>
            </a:r>
            <a:endParaRPr sz="2000" b="1">
              <a:solidFill>
                <a:srgbClr val="D5A6BD"/>
              </a:solidFill>
              <a:latin typeface="Calibri"/>
              <a:ea typeface="Calibri"/>
              <a:cs typeface="Calibri"/>
              <a:sym typeface="Calibri"/>
            </a:endParaRPr>
          </a:p>
        </p:txBody>
      </p:sp>
      <p:sp>
        <p:nvSpPr>
          <p:cNvPr id="772" name="Google Shape;772;p123"/>
          <p:cNvSpPr txBox="1"/>
          <p:nvPr/>
        </p:nvSpPr>
        <p:spPr>
          <a:xfrm>
            <a:off x="5617525" y="2212706"/>
            <a:ext cx="8607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solidFill>
                  <a:srgbClr val="BF9000"/>
                </a:solidFill>
                <a:latin typeface="Calibri"/>
                <a:ea typeface="Calibri"/>
                <a:cs typeface="Calibri"/>
                <a:sym typeface="Calibri"/>
              </a:rPr>
              <a:t>LH</a:t>
            </a:r>
            <a:endParaRPr sz="2000" b="1">
              <a:solidFill>
                <a:srgbClr val="BF9000"/>
              </a:solidFill>
              <a:latin typeface="Calibri"/>
              <a:ea typeface="Calibri"/>
              <a:cs typeface="Calibri"/>
              <a:sym typeface="Calibri"/>
            </a:endParaRPr>
          </a:p>
        </p:txBody>
      </p:sp>
      <p:sp>
        <p:nvSpPr>
          <p:cNvPr id="773" name="Google Shape;773;p123"/>
          <p:cNvSpPr/>
          <p:nvPr/>
        </p:nvSpPr>
        <p:spPr>
          <a:xfrm>
            <a:off x="850825" y="1749313"/>
            <a:ext cx="2066400" cy="720600"/>
          </a:xfrm>
          <a:prstGeom prst="wedgeRoundRectCallout">
            <a:avLst>
              <a:gd name="adj1" fmla="val -55072"/>
              <a:gd name="adj2" fmla="val 42188"/>
              <a:gd name="adj3" fmla="val 0"/>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rgbClr val="FFFFFF"/>
                </a:solidFill>
                <a:latin typeface="Comfortaa"/>
                <a:ea typeface="Comfortaa"/>
                <a:cs typeface="Comfortaa"/>
                <a:sym typeface="Comfortaa"/>
              </a:rPr>
              <a:t>Your brain and your ovaries talk.</a:t>
            </a:r>
            <a:endParaRPr sz="1300" b="1">
              <a:solidFill>
                <a:srgbClr val="FFFFFF"/>
              </a:solidFill>
              <a:latin typeface="Comfortaa"/>
              <a:ea typeface="Comfortaa"/>
              <a:cs typeface="Comfortaa"/>
              <a:sym typeface="Comfortaa"/>
            </a:endParaRPr>
          </a:p>
        </p:txBody>
      </p:sp>
      <p:sp>
        <p:nvSpPr>
          <p:cNvPr id="774" name="Google Shape;774;p123"/>
          <p:cNvSpPr/>
          <p:nvPr/>
        </p:nvSpPr>
        <p:spPr>
          <a:xfrm flipH="1">
            <a:off x="1775450" y="2671084"/>
            <a:ext cx="2767800" cy="691800"/>
          </a:xfrm>
          <a:prstGeom prst="wedgeRoundRectCallout">
            <a:avLst>
              <a:gd name="adj1" fmla="val -54615"/>
              <a:gd name="adj2" fmla="val 46536"/>
              <a:gd name="adj3" fmla="val 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chemeClr val="dk1"/>
                </a:solidFill>
                <a:latin typeface="Comfortaa"/>
                <a:ea typeface="Comfortaa"/>
                <a:cs typeface="Comfortaa"/>
                <a:sym typeface="Comfortaa"/>
              </a:rPr>
              <a:t>Sending hormonal messages throughout the body.</a:t>
            </a:r>
            <a:endParaRPr sz="1300" b="1">
              <a:solidFill>
                <a:schemeClr val="dk1"/>
              </a:solidFill>
              <a:latin typeface="Comfortaa"/>
              <a:ea typeface="Comfortaa"/>
              <a:cs typeface="Comfortaa"/>
              <a:sym typeface="Comfortaa"/>
            </a:endParaRPr>
          </a:p>
        </p:txBody>
      </p:sp>
      <p:sp>
        <p:nvSpPr>
          <p:cNvPr id="775" name="Google Shape;775;p123"/>
          <p:cNvSpPr/>
          <p:nvPr/>
        </p:nvSpPr>
        <p:spPr>
          <a:xfrm>
            <a:off x="850813" y="3564322"/>
            <a:ext cx="3448800" cy="1149600"/>
          </a:xfrm>
          <a:prstGeom prst="wedgeRoundRectCallout">
            <a:avLst>
              <a:gd name="adj1" fmla="val -55072"/>
              <a:gd name="adj2" fmla="val 42188"/>
              <a:gd name="adj3" fmla="val 0"/>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rgbClr val="FFFFFF"/>
                </a:solidFill>
                <a:latin typeface="Comfortaa"/>
                <a:ea typeface="Comfortaa"/>
                <a:cs typeface="Comfortaa"/>
                <a:sym typeface="Comfortaa"/>
              </a:rPr>
              <a:t>The health of your hormones during puberty shapes your body and your brain for the rest of your life</a:t>
            </a:r>
            <a:r>
              <a:rPr lang="en-US" sz="1200" b="1">
                <a:solidFill>
                  <a:srgbClr val="FFFFFF"/>
                </a:solidFill>
                <a:latin typeface="Comfortaa"/>
                <a:ea typeface="Comfortaa"/>
                <a:cs typeface="Comfortaa"/>
                <a:sym typeface="Comfortaa"/>
              </a:rPr>
              <a:t>! </a:t>
            </a:r>
            <a:r>
              <a:rPr lang="en-US" sz="1600" b="1">
                <a:solidFill>
                  <a:schemeClr val="lt1"/>
                </a:solidFill>
                <a:latin typeface="Comfortaa"/>
                <a:ea typeface="Comfortaa"/>
                <a:cs typeface="Comfortaa"/>
                <a:sym typeface="Comfortaa"/>
              </a:rPr>
              <a:t>😮 </a:t>
            </a:r>
            <a:endParaRPr sz="800" b="1">
              <a:solidFill>
                <a:srgbClr val="FFFFFF"/>
              </a:solidFill>
              <a:latin typeface="Comfortaa"/>
              <a:ea typeface="Comfortaa"/>
              <a:cs typeface="Comfortaa"/>
              <a:sym typeface="Comfortaa"/>
            </a:endParaRPr>
          </a:p>
        </p:txBody>
      </p:sp>
      <p:sp>
        <p:nvSpPr>
          <p:cNvPr id="776" name="Google Shape;776;p123"/>
          <p:cNvSpPr/>
          <p:nvPr/>
        </p:nvSpPr>
        <p:spPr>
          <a:xfrm flipH="1">
            <a:off x="1144850" y="5004343"/>
            <a:ext cx="3398400" cy="1076100"/>
          </a:xfrm>
          <a:prstGeom prst="wedgeRoundRectCallout">
            <a:avLst>
              <a:gd name="adj1" fmla="val -54615"/>
              <a:gd name="adj2" fmla="val 46536"/>
              <a:gd name="adj3" fmla="val 0"/>
            </a:avLst>
          </a:pr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b="1">
                <a:solidFill>
                  <a:schemeClr val="dk1"/>
                </a:solidFill>
                <a:latin typeface="Comfortaa"/>
                <a:ea typeface="Comfortaa"/>
                <a:cs typeface="Comfortaa"/>
                <a:sym typeface="Comfortaa"/>
              </a:rPr>
              <a:t>*Ovulation is a sign of health* as it indicates that all your reproductive hormones are working properly! </a:t>
            </a:r>
            <a:endParaRPr sz="1600" b="1">
              <a:solidFill>
                <a:schemeClr val="dk1"/>
              </a:solidFill>
              <a:latin typeface="Comfortaa"/>
              <a:ea typeface="Comfortaa"/>
              <a:cs typeface="Comfortaa"/>
              <a:sym typeface="Comfortaa"/>
            </a:endParaRPr>
          </a:p>
        </p:txBody>
      </p:sp>
      <p:sp>
        <p:nvSpPr>
          <p:cNvPr id="777" name="Google Shape;777;p123"/>
          <p:cNvSpPr/>
          <p:nvPr/>
        </p:nvSpPr>
        <p:spPr>
          <a:xfrm>
            <a:off x="8405750" y="3097163"/>
            <a:ext cx="296400" cy="1591200"/>
          </a:xfrm>
          <a:prstGeom prst="roundRect">
            <a:avLst>
              <a:gd name="adj" fmla="val 38698"/>
            </a:avLst>
          </a:prstGeom>
          <a:solidFill>
            <a:srgbClr val="59595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8" name="Google Shape;778;p123"/>
          <p:cNvSpPr/>
          <p:nvPr/>
        </p:nvSpPr>
        <p:spPr>
          <a:xfrm>
            <a:off x="441750" y="1606825"/>
            <a:ext cx="8260500" cy="4665600"/>
          </a:xfrm>
          <a:prstGeom prst="roundRect">
            <a:avLst>
              <a:gd name="adj" fmla="val 16667"/>
            </a:avLst>
          </a:prstGeom>
          <a:noFill/>
          <a:ln w="114300"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99999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24"/>
          <p:cNvGraphicFramePr/>
          <p:nvPr/>
        </p:nvGraphicFramePr>
        <p:xfrm>
          <a:off x="3217138" y="1832888"/>
          <a:ext cx="5112725" cy="4344700"/>
        </p:xfrm>
        <a:graphic>
          <a:graphicData uri="http://schemas.openxmlformats.org/drawingml/2006/table">
            <a:tbl>
              <a:tblPr>
                <a:noFill/>
                <a:tableStyleId>{D12E14AA-5C84-46D2-BD9E-F8F0C5EC69EE}</a:tableStyleId>
              </a:tblPr>
              <a:tblGrid>
                <a:gridCol w="1353375">
                  <a:extLst>
                    <a:ext uri="{9D8B030D-6E8A-4147-A177-3AD203B41FA5}">
                      <a16:colId xmlns:a16="http://schemas.microsoft.com/office/drawing/2014/main" val="20000"/>
                    </a:ext>
                  </a:extLst>
                </a:gridCol>
                <a:gridCol w="1900175">
                  <a:extLst>
                    <a:ext uri="{9D8B030D-6E8A-4147-A177-3AD203B41FA5}">
                      <a16:colId xmlns:a16="http://schemas.microsoft.com/office/drawing/2014/main" val="20001"/>
                    </a:ext>
                  </a:extLst>
                </a:gridCol>
                <a:gridCol w="1859175">
                  <a:extLst>
                    <a:ext uri="{9D8B030D-6E8A-4147-A177-3AD203B41FA5}">
                      <a16:colId xmlns:a16="http://schemas.microsoft.com/office/drawing/2014/main" val="20002"/>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595959"/>
                        </a:buClr>
                        <a:buSzPts val="2000"/>
                        <a:buFont typeface="Arial"/>
                        <a:buNone/>
                      </a:pPr>
                      <a:r>
                        <a:rPr lang="en-US" sz="2000" b="1">
                          <a:solidFill>
                            <a:srgbClr val="7C7DAD"/>
                          </a:solidFill>
                        </a:rPr>
                        <a:t>    E</a:t>
                      </a:r>
                      <a:r>
                        <a:rPr lang="en-US" sz="2000" b="1" i="0" u="none" strike="noStrike" cap="none">
                          <a:solidFill>
                            <a:srgbClr val="7C7DAD"/>
                          </a:solidFill>
                          <a:latin typeface="Arial"/>
                          <a:ea typeface="Arial"/>
                          <a:cs typeface="Arial"/>
                          <a:sym typeface="Arial"/>
                        </a:rPr>
                        <a:t>strogen</a:t>
                      </a:r>
                      <a:endParaRPr>
                        <a:solidFill>
                          <a:srgbClr val="7C7DAD"/>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a:solidFill>
                            <a:srgbClr val="7C7DAD"/>
                          </a:solidFill>
                        </a:rPr>
                        <a:t>P</a:t>
                      </a:r>
                      <a:r>
                        <a:rPr lang="en-US" sz="2000" b="1" i="0" u="none" strike="noStrike" cap="none">
                          <a:solidFill>
                            <a:srgbClr val="7C7DAD"/>
                          </a:solidFill>
                          <a:latin typeface="Arial"/>
                          <a:ea typeface="Arial"/>
                          <a:cs typeface="Arial"/>
                          <a:sym typeface="Arial"/>
                        </a:rPr>
                        <a:t>rogesterone</a:t>
                      </a:r>
                      <a:endParaRPr>
                        <a:solidFill>
                          <a:srgbClr val="7C7DAD"/>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relaxes</a:t>
                      </a:r>
                      <a:r>
                        <a:rPr lang="en-US"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D1DC"/>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breast</a:t>
                      </a:r>
                      <a:r>
                        <a:rPr lang="en-US"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3F3F3F"/>
                          </a:solidFill>
                          <a:latin typeface="Calibri"/>
                          <a:ea typeface="Calibri"/>
                          <a:cs typeface="Calibri"/>
                          <a:sym typeface="Calibri"/>
                        </a:rPr>
                        <a:t>bones</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67565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chemeClr val="dk1"/>
                          </a:solidFill>
                          <a:latin typeface="Calibri"/>
                          <a:ea typeface="Calibri"/>
                          <a:cs typeface="Calibri"/>
                          <a:sym typeface="Calibri"/>
                        </a:rPr>
                        <a:t>blood vessels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US"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extLst>
                  <a:ext uri="{0D108BD9-81ED-4DB2-BD59-A6C34878D82A}">
                    <a16:rowId xmlns:a16="http://schemas.microsoft.com/office/drawing/2014/main" val="10007"/>
                  </a:ext>
                </a:extLst>
              </a:tr>
            </a:tbl>
          </a:graphicData>
        </a:graphic>
      </p:graphicFrame>
      <p:pic>
        <p:nvPicPr>
          <p:cNvPr id="785" name="Google Shape;785;p124"/>
          <p:cNvPicPr preferRelativeResize="0"/>
          <p:nvPr/>
        </p:nvPicPr>
        <p:blipFill>
          <a:blip r:embed="rId3">
            <a:alphaModFix/>
          </a:blip>
          <a:stretch>
            <a:fillRect/>
          </a:stretch>
        </p:blipFill>
        <p:spPr>
          <a:xfrm>
            <a:off x="1066549" y="1147425"/>
            <a:ext cx="1296975" cy="5700024"/>
          </a:xfrm>
          <a:prstGeom prst="rect">
            <a:avLst/>
          </a:prstGeom>
          <a:noFill/>
          <a:ln>
            <a:noFill/>
          </a:ln>
        </p:spPr>
      </p:pic>
      <p:cxnSp>
        <p:nvCxnSpPr>
          <p:cNvPr id="786" name="Google Shape;786;p124"/>
          <p:cNvCxnSpPr/>
          <p:nvPr/>
        </p:nvCxnSpPr>
        <p:spPr>
          <a:xfrm flipH="1">
            <a:off x="1899125" y="3858575"/>
            <a:ext cx="1466700" cy="1181100"/>
          </a:xfrm>
          <a:prstGeom prst="straightConnector1">
            <a:avLst/>
          </a:prstGeom>
          <a:noFill/>
          <a:ln w="28575" cap="flat" cmpd="sng">
            <a:solidFill>
              <a:schemeClr val="lt2"/>
            </a:solidFill>
            <a:prstDash val="solid"/>
            <a:round/>
            <a:headEnd type="oval" w="med" len="med"/>
            <a:tailEnd type="oval" w="med" len="med"/>
          </a:ln>
        </p:spPr>
      </p:cxnSp>
      <p:cxnSp>
        <p:nvCxnSpPr>
          <p:cNvPr id="787" name="Google Shape;787;p124"/>
          <p:cNvCxnSpPr/>
          <p:nvPr/>
        </p:nvCxnSpPr>
        <p:spPr>
          <a:xfrm>
            <a:off x="2137100" y="3220400"/>
            <a:ext cx="1247700" cy="1209600"/>
          </a:xfrm>
          <a:prstGeom prst="straightConnector1">
            <a:avLst/>
          </a:prstGeom>
          <a:noFill/>
          <a:ln w="28575" cap="flat" cmpd="sng">
            <a:solidFill>
              <a:srgbClr val="CC0000"/>
            </a:solidFill>
            <a:prstDash val="solid"/>
            <a:round/>
            <a:headEnd type="oval" w="med" len="med"/>
            <a:tailEnd type="oval" w="med" len="med"/>
          </a:ln>
        </p:spPr>
      </p:cxnSp>
      <p:cxnSp>
        <p:nvCxnSpPr>
          <p:cNvPr id="788" name="Google Shape;788;p124"/>
          <p:cNvCxnSpPr/>
          <p:nvPr/>
        </p:nvCxnSpPr>
        <p:spPr>
          <a:xfrm>
            <a:off x="1756100" y="1639250"/>
            <a:ext cx="1593600" cy="3361800"/>
          </a:xfrm>
          <a:prstGeom prst="straightConnector1">
            <a:avLst/>
          </a:prstGeom>
          <a:noFill/>
          <a:ln w="28575" cap="flat" cmpd="sng">
            <a:solidFill>
              <a:srgbClr val="6FA8DC"/>
            </a:solidFill>
            <a:prstDash val="solid"/>
            <a:round/>
            <a:headEnd type="oval" w="med" len="med"/>
            <a:tailEnd type="oval" w="med" len="med"/>
          </a:ln>
        </p:spPr>
      </p:cxnSp>
      <p:sp>
        <p:nvSpPr>
          <p:cNvPr id="789" name="Google Shape;789;p124"/>
          <p:cNvSpPr txBox="1"/>
          <p:nvPr/>
        </p:nvSpPr>
        <p:spPr>
          <a:xfrm>
            <a:off x="199250" y="548800"/>
            <a:ext cx="8949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600">
                <a:solidFill>
                  <a:srgbClr val="FFFFFF"/>
                </a:solidFill>
                <a:latin typeface="Lexend Thin"/>
                <a:ea typeface="Lexend Thin"/>
                <a:cs typeface="Lexend Thin"/>
                <a:sym typeface="Lexend Thin"/>
              </a:rPr>
              <a:t>Effects of </a:t>
            </a:r>
            <a:r>
              <a:rPr lang="en-US" sz="2600" b="1">
                <a:solidFill>
                  <a:srgbClr val="FFFFFF"/>
                </a:solidFill>
                <a:latin typeface="Lexend"/>
                <a:ea typeface="Lexend"/>
                <a:cs typeface="Lexend"/>
                <a:sym typeface="Lexend"/>
              </a:rPr>
              <a:t>Estrogen &amp; Progesterone on your body</a:t>
            </a:r>
            <a:endParaRPr sz="1000" b="1">
              <a:latin typeface="Lexend"/>
              <a:ea typeface="Lexend"/>
              <a:cs typeface="Lexend"/>
              <a:sym typeface="Lexend"/>
            </a:endParaRPr>
          </a:p>
        </p:txBody>
      </p:sp>
      <p:sp>
        <p:nvSpPr>
          <p:cNvPr id="790" name="Google Shape;790;p124"/>
          <p:cNvSpPr/>
          <p:nvPr/>
        </p:nvSpPr>
        <p:spPr>
          <a:xfrm>
            <a:off x="517500" y="1235025"/>
            <a:ext cx="2451600" cy="5580300"/>
          </a:xfrm>
          <a:prstGeom prst="ellipse">
            <a:avLst/>
          </a:prstGeom>
          <a:noFill/>
          <a:ln w="7620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1" name="Google Shape;791;p124"/>
          <p:cNvCxnSpPr/>
          <p:nvPr/>
        </p:nvCxnSpPr>
        <p:spPr>
          <a:xfrm>
            <a:off x="2783650" y="5537400"/>
            <a:ext cx="572700" cy="150000"/>
          </a:xfrm>
          <a:prstGeom prst="straightConnector1">
            <a:avLst/>
          </a:prstGeom>
          <a:noFill/>
          <a:ln w="28575" cap="flat" cmpd="sng">
            <a:solidFill>
              <a:srgbClr val="93C47D"/>
            </a:solidFill>
            <a:prstDash val="solid"/>
            <a:round/>
            <a:headEnd type="none" w="med" len="med"/>
            <a:tailEnd type="oval" w="med" len="med"/>
          </a:ln>
          <a:effectLst>
            <a:outerShdw blurRad="57150" dist="19050" dir="5400000" algn="bl" rotWithShape="0">
              <a:srgbClr val="93C47D">
                <a:alpha val="50000"/>
              </a:srgbClr>
            </a:outerShdw>
          </a:effectLst>
        </p:spPr>
      </p:cxnSp>
      <p:cxnSp>
        <p:nvCxnSpPr>
          <p:cNvPr id="792" name="Google Shape;792;p124"/>
          <p:cNvCxnSpPr/>
          <p:nvPr/>
        </p:nvCxnSpPr>
        <p:spPr>
          <a:xfrm rot="10800000" flipH="1">
            <a:off x="1794200" y="2982500"/>
            <a:ext cx="1666800" cy="1038000"/>
          </a:xfrm>
          <a:prstGeom prst="straightConnector1">
            <a:avLst/>
          </a:prstGeom>
          <a:noFill/>
          <a:ln w="28575" cap="flat" cmpd="sng">
            <a:solidFill>
              <a:srgbClr val="D5A6BD"/>
            </a:solidFill>
            <a:prstDash val="solid"/>
            <a:round/>
            <a:headEnd type="oval" w="med" len="med"/>
            <a:tailEnd type="oval"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pic>
        <p:nvPicPr>
          <p:cNvPr id="797" name="Google Shape;797;p125"/>
          <p:cNvPicPr preferRelativeResize="0"/>
          <p:nvPr/>
        </p:nvPicPr>
        <p:blipFill>
          <a:blip r:embed="rId3">
            <a:alphaModFix/>
          </a:blip>
          <a:stretch>
            <a:fillRect/>
          </a:stretch>
        </p:blipFill>
        <p:spPr>
          <a:xfrm>
            <a:off x="2519800" y="1194550"/>
            <a:ext cx="4199750" cy="5467999"/>
          </a:xfrm>
          <a:prstGeom prst="rect">
            <a:avLst/>
          </a:prstGeom>
          <a:noFill/>
          <a:ln>
            <a:noFill/>
          </a:ln>
          <a:effectLst>
            <a:outerShdw blurRad="57150" dist="19050" dir="5400000" algn="bl" rotWithShape="0">
              <a:srgbClr val="000000">
                <a:alpha val="50000"/>
              </a:srgbClr>
            </a:outerShdw>
          </a:effectLst>
        </p:spPr>
      </p:pic>
      <p:sp>
        <p:nvSpPr>
          <p:cNvPr id="798" name="Google Shape;798;p1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799" name="Google Shape;799;p125"/>
          <p:cNvSpPr txBox="1"/>
          <p:nvPr/>
        </p:nvSpPr>
        <p:spPr>
          <a:xfrm>
            <a:off x="188525" y="530825"/>
            <a:ext cx="6679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Worksheet</a:t>
            </a:r>
            <a:r>
              <a:rPr lang="en-US" sz="2500" b="1">
                <a:solidFill>
                  <a:schemeClr val="lt1"/>
                </a:solidFill>
                <a:latin typeface="Lexend"/>
                <a:ea typeface="Lexend"/>
                <a:cs typeface="Lexend"/>
                <a:sym typeface="Lexend"/>
              </a:rPr>
              <a:t> </a:t>
            </a:r>
            <a:endParaRPr b="1"/>
          </a:p>
        </p:txBody>
      </p:sp>
      <p:sp>
        <p:nvSpPr>
          <p:cNvPr id="800" name="Google Shape;800;p125"/>
          <p:cNvSpPr/>
          <p:nvPr/>
        </p:nvSpPr>
        <p:spPr>
          <a:xfrm>
            <a:off x="1411375" y="2703700"/>
            <a:ext cx="6498900" cy="1557600"/>
          </a:xfrm>
          <a:prstGeom prst="roundRect">
            <a:avLst>
              <a:gd name="adj" fmla="val 16667"/>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01" name="Google Shape;801;p125"/>
          <p:cNvSpPr txBox="1"/>
          <p:nvPr/>
        </p:nvSpPr>
        <p:spPr>
          <a:xfrm>
            <a:off x="1807225" y="3107225"/>
            <a:ext cx="5707200" cy="10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200" i="1">
                <a:solidFill>
                  <a:schemeClr val="dk1"/>
                </a:solidFill>
                <a:latin typeface="Annie Use Your Telescope"/>
                <a:ea typeface="Annie Use Your Telescope"/>
                <a:cs typeface="Annie Use Your Telescope"/>
                <a:sym typeface="Annie Use Your Telescope"/>
              </a:rPr>
              <a:t>Why is ovulation important?</a:t>
            </a:r>
            <a:endParaRPr sz="4200" i="1">
              <a:solidFill>
                <a:schemeClr val="dk1"/>
              </a:solidFill>
              <a:latin typeface="Annie Use Your Telescope"/>
              <a:ea typeface="Annie Use Your Telescope"/>
              <a:cs typeface="Annie Use Your Telescope"/>
              <a:sym typeface="Annie Use Your Telescope"/>
            </a:endParaRPr>
          </a:p>
        </p:txBody>
      </p:sp>
      <p:sp>
        <p:nvSpPr>
          <p:cNvPr id="802" name="Google Shape;802;p125"/>
          <p:cNvSpPr txBox="1"/>
          <p:nvPr/>
        </p:nvSpPr>
        <p:spPr>
          <a:xfrm>
            <a:off x="4751500" y="2703700"/>
            <a:ext cx="1180800" cy="81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b="1" i="1">
                <a:solidFill>
                  <a:srgbClr val="FF00FF"/>
                </a:solidFill>
                <a:latin typeface="Annie Use Your Telescope"/>
                <a:ea typeface="Annie Use Your Telescope"/>
                <a:cs typeface="Annie Use Your Telescope"/>
                <a:sym typeface="Annie Use Your Telescope"/>
              </a:rPr>
              <a:t>really</a:t>
            </a:r>
            <a:br>
              <a:rPr lang="en-US" sz="2800" b="1" i="1">
                <a:solidFill>
                  <a:srgbClr val="FF00FF"/>
                </a:solidFill>
                <a:latin typeface="Annie Use Your Telescope"/>
                <a:ea typeface="Annie Use Your Telescope"/>
                <a:cs typeface="Annie Use Your Telescope"/>
                <a:sym typeface="Annie Use Your Telescope"/>
              </a:rPr>
            </a:br>
            <a:r>
              <a:rPr lang="en-US" sz="3700" b="1" i="1">
                <a:solidFill>
                  <a:srgbClr val="FF00FF"/>
                </a:solidFill>
                <a:latin typeface="Annie Use Your Telescope"/>
                <a:ea typeface="Annie Use Your Telescope"/>
                <a:cs typeface="Annie Use Your Telescope"/>
                <a:sym typeface="Annie Use Your Telescope"/>
              </a:rPr>
              <a:t>^</a:t>
            </a:r>
            <a:endParaRPr sz="3700" b="1" i="1">
              <a:solidFill>
                <a:srgbClr val="FF00FF"/>
              </a:solidFill>
              <a:latin typeface="Annie Use Your Telescope"/>
              <a:ea typeface="Annie Use Your Telescope"/>
              <a:cs typeface="Annie Use Your Telescope"/>
              <a:sym typeface="Annie Use Your Telescop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126"/>
          <p:cNvSpPr txBox="1"/>
          <p:nvPr/>
        </p:nvSpPr>
        <p:spPr>
          <a:xfrm>
            <a:off x="384750" y="1449400"/>
            <a:ext cx="8374500" cy="4212600"/>
          </a:xfrm>
          <a:prstGeom prst="rect">
            <a:avLst/>
          </a:prstGeom>
          <a:noFill/>
          <a:ln>
            <a:noFill/>
          </a:ln>
        </p:spPr>
        <p:txBody>
          <a:bodyPr spcFirstLastPara="1" wrap="square" lIns="91425" tIns="91425" rIns="91425" bIns="91425" anchor="ctr" anchorCtr="0">
            <a:noAutofit/>
          </a:bodyPr>
          <a:lstStyle/>
          <a:p>
            <a:pPr marL="457200" lvl="0" indent="-381000" algn="l" rtl="0">
              <a:spcBef>
                <a:spcPts val="0"/>
              </a:spcBef>
              <a:spcAft>
                <a:spcPts val="0"/>
              </a:spcAft>
              <a:buClr>
                <a:srgbClr val="8587C2"/>
              </a:buClr>
              <a:buSzPts val="2400"/>
              <a:buFont typeface="Calibri"/>
              <a:buChar char="●"/>
            </a:pPr>
            <a:r>
              <a:rPr lang="en-US" sz="2400">
                <a:solidFill>
                  <a:srgbClr val="8587C2"/>
                </a:solidFill>
                <a:latin typeface="Calibri"/>
                <a:ea typeface="Calibri"/>
                <a:cs typeface="Calibri"/>
                <a:sym typeface="Calibri"/>
              </a:rPr>
              <a:t>Ovulation is a marker for health and hormone levels.</a:t>
            </a:r>
            <a:br>
              <a:rPr lang="en-US" sz="2400">
                <a:solidFill>
                  <a:srgbClr val="8587C2"/>
                </a:solidFill>
                <a:latin typeface="Calibri"/>
                <a:ea typeface="Calibri"/>
                <a:cs typeface="Calibri"/>
                <a:sym typeface="Calibri"/>
              </a:rPr>
            </a:br>
            <a:endParaRPr sz="2400" b="1">
              <a:solidFill>
                <a:srgbClr val="8587C2"/>
              </a:solidFill>
              <a:latin typeface="Calibri"/>
              <a:ea typeface="Calibri"/>
              <a:cs typeface="Calibri"/>
              <a:sym typeface="Calibri"/>
            </a:endParaRPr>
          </a:p>
          <a:p>
            <a:pPr marL="457200" lvl="0" indent="-381000" algn="l" rtl="0">
              <a:lnSpc>
                <a:spcPct val="100000"/>
              </a:lnSpc>
              <a:spcBef>
                <a:spcPts val="0"/>
              </a:spcBef>
              <a:spcAft>
                <a:spcPts val="0"/>
              </a:spcAft>
              <a:buClr>
                <a:srgbClr val="8587C2"/>
              </a:buClr>
              <a:buSzPts val="2400"/>
              <a:buFont typeface="Calibri"/>
              <a:buChar char="●"/>
            </a:pPr>
            <a:r>
              <a:rPr lang="en-US" sz="2400">
                <a:solidFill>
                  <a:srgbClr val="8587C2"/>
                </a:solidFill>
                <a:latin typeface="Calibri"/>
                <a:ea typeface="Calibri"/>
                <a:cs typeface="Calibri"/>
                <a:sym typeface="Calibri"/>
              </a:rPr>
              <a:t>There are four main reproductive hormones involved in ovulation: </a:t>
            </a:r>
            <a:r>
              <a:rPr lang="en-US" sz="2400" b="1">
                <a:solidFill>
                  <a:srgbClr val="D5A6BD"/>
                </a:solidFill>
                <a:latin typeface="Calibri"/>
                <a:ea typeface="Calibri"/>
                <a:cs typeface="Calibri"/>
                <a:sym typeface="Calibri"/>
              </a:rPr>
              <a:t>FSH</a:t>
            </a:r>
            <a:r>
              <a:rPr lang="en-US" sz="2400" b="1">
                <a:solidFill>
                  <a:srgbClr val="8587C2"/>
                </a:solidFill>
                <a:latin typeface="Calibri"/>
                <a:ea typeface="Calibri"/>
                <a:cs typeface="Calibri"/>
                <a:sym typeface="Calibri"/>
              </a:rPr>
              <a:t>, </a:t>
            </a:r>
            <a:r>
              <a:rPr lang="en-US" sz="2400" b="1">
                <a:solidFill>
                  <a:srgbClr val="6D9EEB"/>
                </a:solidFill>
                <a:latin typeface="Calibri"/>
                <a:ea typeface="Calibri"/>
                <a:cs typeface="Calibri"/>
                <a:sym typeface="Calibri"/>
              </a:rPr>
              <a:t>estrogen</a:t>
            </a:r>
            <a:r>
              <a:rPr lang="en-US" sz="2400" b="1">
                <a:solidFill>
                  <a:srgbClr val="8587C2"/>
                </a:solidFill>
                <a:latin typeface="Calibri"/>
                <a:ea typeface="Calibri"/>
                <a:cs typeface="Calibri"/>
                <a:sym typeface="Calibri"/>
              </a:rPr>
              <a:t>, </a:t>
            </a:r>
            <a:r>
              <a:rPr lang="en-US" sz="2400" b="1">
                <a:solidFill>
                  <a:srgbClr val="BF9000"/>
                </a:solidFill>
                <a:latin typeface="Calibri"/>
                <a:ea typeface="Calibri"/>
                <a:cs typeface="Calibri"/>
                <a:sym typeface="Calibri"/>
              </a:rPr>
              <a:t>LH</a:t>
            </a:r>
            <a:r>
              <a:rPr lang="en-US" sz="2400" b="1">
                <a:solidFill>
                  <a:srgbClr val="8587C2"/>
                </a:solidFill>
                <a:latin typeface="Calibri"/>
                <a:ea typeface="Calibri"/>
                <a:cs typeface="Calibri"/>
                <a:sym typeface="Calibri"/>
              </a:rPr>
              <a:t>, and </a:t>
            </a:r>
            <a:r>
              <a:rPr lang="en-US" sz="2400" b="1">
                <a:solidFill>
                  <a:srgbClr val="888888"/>
                </a:solidFill>
                <a:latin typeface="Calibri"/>
                <a:ea typeface="Calibri"/>
                <a:cs typeface="Calibri"/>
                <a:sym typeface="Calibri"/>
              </a:rPr>
              <a:t>progesterone</a:t>
            </a:r>
            <a:r>
              <a:rPr lang="en-US" sz="2400" b="1">
                <a:solidFill>
                  <a:srgbClr val="8587C2"/>
                </a:solidFill>
                <a:latin typeface="Calibri"/>
                <a:ea typeface="Calibri"/>
                <a:cs typeface="Calibri"/>
                <a:sym typeface="Calibri"/>
              </a:rPr>
              <a:t>.</a:t>
            </a:r>
            <a:endParaRPr sz="2400" b="1">
              <a:solidFill>
                <a:srgbClr val="8587C2"/>
              </a:solidFill>
              <a:latin typeface="Calibri"/>
              <a:ea typeface="Calibri"/>
              <a:cs typeface="Calibri"/>
              <a:sym typeface="Calibri"/>
            </a:endParaRPr>
          </a:p>
          <a:p>
            <a:pPr marL="457200" lvl="0" indent="0" algn="l" rtl="0">
              <a:lnSpc>
                <a:spcPct val="100000"/>
              </a:lnSpc>
              <a:spcBef>
                <a:spcPts val="0"/>
              </a:spcBef>
              <a:spcAft>
                <a:spcPts val="0"/>
              </a:spcAft>
              <a:buNone/>
            </a:pPr>
            <a:endParaRPr sz="2400">
              <a:solidFill>
                <a:srgbClr val="8587C2"/>
              </a:solidFill>
              <a:latin typeface="Calibri"/>
              <a:ea typeface="Calibri"/>
              <a:cs typeface="Calibri"/>
              <a:sym typeface="Calibri"/>
            </a:endParaRPr>
          </a:p>
          <a:p>
            <a:pPr marL="457200" lvl="0" indent="-381000" algn="l" rtl="0">
              <a:lnSpc>
                <a:spcPct val="100000"/>
              </a:lnSpc>
              <a:spcBef>
                <a:spcPts val="0"/>
              </a:spcBef>
              <a:spcAft>
                <a:spcPts val="0"/>
              </a:spcAft>
              <a:buClr>
                <a:srgbClr val="8587C2"/>
              </a:buClr>
              <a:buSzPts val="2400"/>
              <a:buFont typeface="Calibri"/>
              <a:buChar char="●"/>
            </a:pPr>
            <a:r>
              <a:rPr lang="en-US" sz="2400">
                <a:solidFill>
                  <a:srgbClr val="8587C2"/>
                </a:solidFill>
                <a:latin typeface="Calibri"/>
                <a:ea typeface="Calibri"/>
                <a:cs typeface="Calibri"/>
                <a:sym typeface="Calibri"/>
              </a:rPr>
              <a:t>We need the right amounts of estrogen and progesterone in our bodies to be at our best, physically and mentally. </a:t>
            </a:r>
            <a:endParaRPr sz="2400">
              <a:solidFill>
                <a:srgbClr val="8587C2"/>
              </a:solidFill>
              <a:latin typeface="Calibri"/>
              <a:ea typeface="Calibri"/>
              <a:cs typeface="Calibri"/>
              <a:sym typeface="Calibri"/>
            </a:endParaRPr>
          </a:p>
          <a:p>
            <a:pPr marL="457200" lvl="0" indent="0" algn="l" rtl="0">
              <a:lnSpc>
                <a:spcPct val="100000"/>
              </a:lnSpc>
              <a:spcBef>
                <a:spcPts val="0"/>
              </a:spcBef>
              <a:spcAft>
                <a:spcPts val="0"/>
              </a:spcAft>
              <a:buNone/>
            </a:pPr>
            <a:endParaRPr sz="2400" b="1">
              <a:solidFill>
                <a:srgbClr val="8587C2"/>
              </a:solidFill>
              <a:latin typeface="Calibri"/>
              <a:ea typeface="Calibri"/>
              <a:cs typeface="Calibri"/>
              <a:sym typeface="Calibri"/>
            </a:endParaRPr>
          </a:p>
        </p:txBody>
      </p:sp>
      <p:sp>
        <p:nvSpPr>
          <p:cNvPr id="809" name="Google Shape;809;p126"/>
          <p:cNvSpPr txBox="1"/>
          <p:nvPr/>
        </p:nvSpPr>
        <p:spPr>
          <a:xfrm>
            <a:off x="334975" y="548887"/>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Review</a:t>
            </a:r>
            <a:endParaRPr sz="1200">
              <a:latin typeface="Lexend"/>
              <a:ea typeface="Lexend"/>
              <a:cs typeface="Lexend"/>
              <a:sym typeface="Lexend"/>
            </a:endParaRPr>
          </a:p>
        </p:txBody>
      </p:sp>
      <p:sp>
        <p:nvSpPr>
          <p:cNvPr id="810" name="Google Shape;810;p12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814"/>
        <p:cNvGrpSpPr/>
        <p:nvPr/>
      </p:nvGrpSpPr>
      <p:grpSpPr>
        <a:xfrm>
          <a:off x="0" y="0"/>
          <a:ext cx="0" cy="0"/>
          <a:chOff x="0" y="0"/>
          <a:chExt cx="0" cy="0"/>
        </a:xfrm>
      </p:grpSpPr>
      <p:sp>
        <p:nvSpPr>
          <p:cNvPr id="815" name="Google Shape;815;p1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16" name="Google Shape;816;p127"/>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17" name="Google Shape;817;p12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18" name="Google Shape;818;p127"/>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19" name="Google Shape;819;p12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820" name="Google Shape;820;p12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2274</Words>
  <Application>Microsoft Office PowerPoint</Application>
  <PresentationFormat>On-screen Show (4:3)</PresentationFormat>
  <Paragraphs>215</Paragraphs>
  <Slides>19</Slides>
  <Notes>19</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19</vt:i4>
      </vt:variant>
    </vt:vector>
  </HeadingPairs>
  <TitlesOfParts>
    <vt:vector size="34" baseType="lpstr">
      <vt:lpstr>Annie Use Your Telescope</vt:lpstr>
      <vt:lpstr>Arial</vt:lpstr>
      <vt:lpstr>Comfortaa</vt:lpstr>
      <vt:lpstr>Calibri</vt:lpstr>
      <vt:lpstr>Lexend</vt:lpstr>
      <vt:lpstr>Lexend Medium</vt:lpstr>
      <vt:lpstr>Lexend Thin</vt:lpstr>
      <vt:lpstr>Helvetica Neue</vt:lpstr>
      <vt:lpstr>3_femmtrial</vt:lpstr>
      <vt:lpstr>4_FEMM Powerpoint_VER02</vt:lpstr>
      <vt:lpstr>2_femmtrial</vt:lpstr>
      <vt:lpstr>4_femmtrial</vt:lpstr>
      <vt:lpstr>94_femmtrial</vt:lpstr>
      <vt:lpstr>4_FEMM Powerpoint_VER02</vt:lpstr>
      <vt:lpstr>5_femmtrial</vt:lpstr>
      <vt:lpstr>Grade 8</vt:lpstr>
      <vt:lpstr>Review</vt:lpstr>
      <vt:lpstr>Female Reproductive Anatomy</vt:lpstr>
      <vt:lpstr>Female Anatomy Quiz</vt:lpstr>
      <vt:lpstr>Answers | Female Anatomy Quiz </vt:lpstr>
      <vt:lpstr>The Fab Four Main Female Hormones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2024-11-16T05:27:54Z</dcterms:modified>
</cp:coreProperties>
</file>