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4" r:id="rId1"/>
    <p:sldMasterId id="2147483745" r:id="rId2"/>
    <p:sldMasterId id="2147483746" r:id="rId3"/>
    <p:sldMasterId id="2147483747" r:id="rId4"/>
  </p:sldMasterIdLst>
  <p:notesMasterIdLst>
    <p:notesMasterId r:id="rId2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9144000" cy="6858000" type="screen4x3"/>
  <p:notesSz cx="6858000" cy="9144000"/>
  <p:embeddedFontLst>
    <p:embeddedFont>
      <p:font typeface="Comfortaa" pitchFamily="2" charset="0"/>
      <p:regular r:id="rId30"/>
      <p:bold r:id="rId31"/>
    </p:embeddedFont>
    <p:embeddedFont>
      <p:font typeface="Comfortaa Light" pitchFamily="2" charset="0"/>
      <p:regular r:id="rId32"/>
      <p:bold r:id="rId33"/>
    </p:embeddedFont>
    <p:embeddedFont>
      <p:font typeface="Lexend" pitchFamily="2" charset="0"/>
      <p:regular r:id="rId34"/>
      <p:bold r:id="rId35"/>
    </p:embeddedFont>
    <p:embeddedFont>
      <p:font typeface="Lexend ExtraLight" pitchFamily="2" charset="0"/>
      <p:regular r:id="rId36"/>
      <p:bold r:id="rId37"/>
    </p:embeddedFont>
    <p:embeddedFont>
      <p:font typeface="Lexend Medium" pitchFamily="2" charset="0"/>
      <p:regular r:id="rId38"/>
      <p:bold r:id="rId39"/>
    </p:embeddedFont>
    <p:embeddedFont>
      <p:font typeface="Lexend Thin" pitchFamily="2" charset="0"/>
      <p:regular r:id="rId40"/>
      <p:bold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A7F189B-573D-4B47-A258-26B7055C3136}">
  <a:tblStyle styleId="{2A7F189B-573D-4B47-A258-26B7055C313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d19bdfc47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4" name="Google Shape;514;g2d19bdfc47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400" b="1" i="1">
                <a:solidFill>
                  <a:srgbClr val="757AA8"/>
                </a:solidFill>
                <a:latin typeface="Calibri"/>
                <a:ea typeface="Calibri"/>
                <a:cs typeface="Calibri"/>
                <a:sym typeface="Calibri"/>
              </a:rPr>
              <a:t>Step 1</a:t>
            </a:r>
            <a:r>
              <a:rPr lang="en-US" sz="1400" i="1">
                <a:solidFill>
                  <a:srgbClr val="757AA8"/>
                </a:solidFill>
                <a:latin typeface="Calibri"/>
                <a:ea typeface="Calibri"/>
                <a:cs typeface="Calibri"/>
                <a:sym typeface="Calibri"/>
              </a:rPr>
              <a:t>: (5 min) Hormone Action! “Entry Ticket” activity.</a:t>
            </a:r>
            <a:br>
              <a:rPr lang="en-US" sz="1400" i="1">
                <a:solidFill>
                  <a:srgbClr val="757AA8"/>
                </a:solidFill>
                <a:latin typeface="Calibri"/>
                <a:ea typeface="Calibri"/>
                <a:cs typeface="Calibri"/>
                <a:sym typeface="Calibri"/>
              </a:rPr>
            </a:br>
            <a:r>
              <a:rPr lang="en-US" sz="1100">
                <a:solidFill>
                  <a:srgbClr val="595959"/>
                </a:solidFill>
                <a:latin typeface="Calibri"/>
                <a:ea typeface="Calibri"/>
                <a:cs typeface="Calibri"/>
                <a:sym typeface="Calibri"/>
              </a:rPr>
              <a:t>Ask students to label the 4 Main Female Reproductive Hormones.</a:t>
            </a:r>
            <a:endParaRPr sz="1100">
              <a:solidFill>
                <a:srgbClr val="595959"/>
              </a:solidFill>
              <a:latin typeface="Calibri"/>
              <a:ea typeface="Calibri"/>
              <a:cs typeface="Calibri"/>
              <a:sym typeface="Calibri"/>
            </a:endParaRPr>
          </a:p>
          <a:p>
            <a:pPr marL="0" lvl="0" indent="0" algn="l" rtl="0">
              <a:lnSpc>
                <a:spcPct val="115000"/>
              </a:lnSpc>
              <a:spcBef>
                <a:spcPts val="0"/>
              </a:spcBef>
              <a:spcAft>
                <a:spcPts val="0"/>
              </a:spcAft>
              <a:buNone/>
            </a:pPr>
            <a:r>
              <a:rPr lang="en-US" sz="1100">
                <a:solidFill>
                  <a:srgbClr val="595959"/>
                </a:solidFill>
                <a:latin typeface="Calibri"/>
                <a:ea typeface="Calibri"/>
                <a:cs typeface="Calibri"/>
                <a:sym typeface="Calibri"/>
              </a:rPr>
              <a:t>Ask students to draw the egg and follicle as it grows and matures, leading up to ovulation.</a:t>
            </a:r>
            <a:endParaRPr sz="14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When students are finished, show the following slide for the answers: the 4 hormones and illustration of maturing egg and follicle.</a:t>
            </a:r>
            <a:endParaRPr sz="13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i="1">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15" name="Google Shape;515;g2d19bdfc47_0_1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2</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08492190f5_0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208492190f5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When students are finished, show this slide for the answers: the 4 hormones and illustration of maturing egg and follicle.</a:t>
            </a:r>
            <a:endParaRPr sz="1300">
              <a:solidFill>
                <a:schemeClr val="dk1"/>
              </a:solidFill>
              <a:latin typeface="Calibri"/>
              <a:ea typeface="Calibri"/>
              <a:cs typeface="Calibri"/>
              <a:sym typeface="Calibri"/>
            </a:endParaRPr>
          </a:p>
        </p:txBody>
      </p:sp>
      <p:sp>
        <p:nvSpPr>
          <p:cNvPr id="527" name="Google Shape;527;g208492190f5_0_8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3</a:t>
            </a:fld>
            <a:endParaRPr sz="14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08492190f5_0_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208492190f5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teenFEMM, we began Lesson 1 by learning about the body systems and how they work together. In Lesson 2, we zoomed in on the female reproductive system and the female and male anatomy. In Lesson 3, we looked at the process of ovulation, and the four main female reproductive hormones produced through the ovulatory cycle: Follicle Stimulating Hormone (FSH), Estrogen, Luteinizing Hormone (LH), and Progesterone.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Today, in Lesson 4, we will talk more about why the ovulatory cycle is so important to your overall health and the specific impacts of estrogen and progesterone in the body.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537" name="Google Shape;537;g208492190f5_0_11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1ceef99da6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brain is the command center for your body, directing hormones that impact your overall health. </a:t>
            </a: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Which two of the four main female hormones are produced in the brain?</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That’s right: FSH and LH.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As we know, the hormonal axis (the purple arc on the slide) is a visual representation of the hormonal communication between the brain and your reproductive system. This communication is constant and produces the ovulatory cycle. </a:t>
            </a:r>
            <a:endParaRPr sz="1300">
              <a:solidFill>
                <a:schemeClr val="dk1"/>
              </a:solidFill>
              <a:latin typeface="Calibri"/>
              <a:ea typeface="Calibri"/>
              <a:cs typeface="Calibri"/>
              <a:sym typeface="Calibri"/>
            </a:endParaRPr>
          </a:p>
        </p:txBody>
      </p:sp>
      <p:sp>
        <p:nvSpPr>
          <p:cNvPr id="558" name="Google Shape;558;g1ceef99da62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d22c0827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2d22c0827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(10 minutes)</a:t>
            </a:r>
            <a:r>
              <a:rPr lang="en-US" sz="1300">
                <a:solidFill>
                  <a:srgbClr val="757AA8"/>
                </a:solidFill>
                <a:latin typeface="Calibri"/>
                <a:ea typeface="Calibri"/>
                <a:cs typeface="Calibri"/>
                <a:sym typeface="Calibri"/>
              </a:rPr>
              <a:t>: </a:t>
            </a:r>
            <a:r>
              <a:rPr lang="en-US" sz="1300" i="1">
                <a:solidFill>
                  <a:srgbClr val="757AA8"/>
                </a:solidFill>
                <a:latin typeface="Calibri"/>
                <a:ea typeface="Calibri"/>
                <a:cs typeface="Calibri"/>
                <a:sym typeface="Calibri"/>
              </a:rPr>
              <a:t>Describe what happens in ovulation + menstruation.</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Let’s review the full cycle, looking at ovulation and menstruation.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In the first part of the cycle, which hormone, produced in the brain, sends a message to the ovaries to stimulate an egg to grow and develop? </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Click on the slide to reveal the answer: </a:t>
            </a:r>
            <a:r>
              <a:rPr lang="en-US" sz="1300" b="1">
                <a:solidFill>
                  <a:schemeClr val="dk1"/>
                </a:solidFill>
                <a:latin typeface="Calibri"/>
                <a:ea typeface="Calibri"/>
                <a:cs typeface="Calibri"/>
                <a:sym typeface="Calibri"/>
              </a:rPr>
              <a:t>Follicle Stimulating Hormone </a:t>
            </a:r>
            <a:r>
              <a:rPr lang="en-US" sz="1300">
                <a:solidFill>
                  <a:schemeClr val="dk1"/>
                </a:solidFill>
                <a:latin typeface="Calibri"/>
                <a:ea typeface="Calibri"/>
                <a:cs typeface="Calibri"/>
                <a:sym typeface="Calibri"/>
              </a:rPr>
              <a:t>(FSH).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In the ovary, the egg is surrounded by a special, protective tissue, called?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 follicle. Hence the name, Follicle Stimulating Hormone. </a:t>
            </a:r>
            <a:endParaRPr/>
          </a:p>
        </p:txBody>
      </p:sp>
      <p:sp>
        <p:nvSpPr>
          <p:cNvPr id="572" name="Google Shape;572;g2d22c08270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208492190f5_2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208492190f5_2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egg and follicle grow together</a:t>
            </a:r>
            <a:r>
              <a:rPr lang="en-US" sz="1300" i="1">
                <a:solidFill>
                  <a:schemeClr val="dk1"/>
                </a:solidFill>
                <a:latin typeface="Calibri"/>
                <a:ea typeface="Calibri"/>
                <a:cs typeface="Calibri"/>
                <a:sym typeface="Calibri"/>
              </a:rPr>
              <a:t>.</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As the egg and follicle grow in the ovary, they make which hormone?</a:t>
            </a:r>
            <a:r>
              <a:rPr lang="en-US" sz="1300" i="1">
                <a:solidFill>
                  <a:schemeClr val="dk1"/>
                </a:solidFill>
                <a:latin typeface="Calibri"/>
                <a:ea typeface="Calibri"/>
                <a:cs typeface="Calibri"/>
                <a:sym typeface="Calibri"/>
              </a:rPr>
              <a:t> Click on the slide to reveal the answer: </a:t>
            </a:r>
            <a:r>
              <a:rPr lang="en-US" sz="1300" b="1">
                <a:solidFill>
                  <a:schemeClr val="dk1"/>
                </a:solidFill>
                <a:latin typeface="Calibri"/>
                <a:ea typeface="Calibri"/>
                <a:cs typeface="Calibri"/>
                <a:sym typeface="Calibri"/>
              </a:rPr>
              <a:t>Estrogen.</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bigger and more mature the egg and follicle get, the more </a:t>
            </a:r>
            <a:r>
              <a:rPr lang="en-US" sz="1300" b="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they make.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When the egg has grown to full maturity, it produces peak levels of estrogen. This high level of estrogen in the ovary feeds back to the brain to say: “stop producing Follicle Stimulating Hormone!”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87" name="Google Shape;587;g208492190f5_2_4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2d22c08270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2d22c0827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Which hormone, sent from the brain, triggers ovulation?</a:t>
            </a:r>
            <a:r>
              <a:rPr lang="en-US" sz="1300" b="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Click on the slide to reveal the answer: </a:t>
            </a:r>
            <a:r>
              <a:rPr lang="en-US" sz="1300" b="1">
                <a:solidFill>
                  <a:schemeClr val="dk1"/>
                </a:solidFill>
                <a:latin typeface="Calibri"/>
                <a:ea typeface="Calibri"/>
                <a:cs typeface="Calibri"/>
                <a:sym typeface="Calibri"/>
              </a:rPr>
              <a:t>Luteinizing Hormone (LH). </a:t>
            </a:r>
            <a:br>
              <a:rPr lang="en-US" sz="1300" b="1">
                <a:solidFill>
                  <a:schemeClr val="dk1"/>
                </a:solidFill>
                <a:latin typeface="Calibri"/>
                <a:ea typeface="Calibri"/>
                <a:cs typeface="Calibri"/>
                <a:sym typeface="Calibri"/>
              </a:rPr>
            </a:br>
            <a:br>
              <a:rPr lang="en-US" sz="1300" b="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LH</a:t>
            </a:r>
            <a:r>
              <a:rPr lang="en-US" sz="1300">
                <a:solidFill>
                  <a:schemeClr val="dk1"/>
                </a:solidFill>
                <a:latin typeface="Calibri"/>
                <a:ea typeface="Calibri"/>
                <a:cs typeface="Calibri"/>
                <a:sym typeface="Calibri"/>
              </a:rPr>
              <a:t> causes the egg to burst from its follicle. The egg then travels into the fallopian tube. </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a:solidFill>
                  <a:srgbClr val="757AA8"/>
                </a:solidFill>
                <a:latin typeface="Calibri"/>
                <a:ea typeface="Calibri"/>
                <a:cs typeface="Calibri"/>
                <a:sym typeface="Calibri"/>
              </a:rPr>
            </a:br>
            <a:endParaRPr sz="1300" b="1">
              <a:solidFill>
                <a:schemeClr val="dk1"/>
              </a:solidFill>
              <a:latin typeface="Calibri"/>
              <a:ea typeface="Calibri"/>
              <a:cs typeface="Calibri"/>
              <a:sym typeface="Calibri"/>
            </a:endParaRPr>
          </a:p>
        </p:txBody>
      </p:sp>
      <p:sp>
        <p:nvSpPr>
          <p:cNvPr id="602" name="Google Shape;602;g2d22c08270_0_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1cce62cfa3a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6" name="Google Shape;616;g1cce62cfa3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the ovary, the now-empty follicle becomes a new tissue called the </a:t>
            </a:r>
            <a:r>
              <a:rPr lang="en-US" sz="1300" b="1">
                <a:solidFill>
                  <a:schemeClr val="dk1"/>
                </a:solidFill>
                <a:latin typeface="Calibri"/>
                <a:ea typeface="Calibri"/>
                <a:cs typeface="Calibri"/>
                <a:sym typeface="Calibri"/>
              </a:rPr>
              <a:t>corpus luteum</a:t>
            </a:r>
            <a:r>
              <a:rPr lang="en-US" sz="1300">
                <a:solidFill>
                  <a:schemeClr val="dk1"/>
                </a:solidFill>
                <a:latin typeface="Calibri"/>
                <a:ea typeface="Calibri"/>
                <a:cs typeface="Calibri"/>
                <a:sym typeface="Calibri"/>
              </a:rPr>
              <a:t>. The word comes from the Latin ‘</a:t>
            </a:r>
            <a:r>
              <a:rPr lang="en-US" sz="1300" i="1">
                <a:solidFill>
                  <a:schemeClr val="dk1"/>
                </a:solidFill>
                <a:latin typeface="Calibri"/>
                <a:ea typeface="Calibri"/>
                <a:cs typeface="Calibri"/>
                <a:sym typeface="Calibri"/>
              </a:rPr>
              <a:t>corpus’</a:t>
            </a:r>
            <a:r>
              <a:rPr lang="en-US" sz="1300">
                <a:solidFill>
                  <a:schemeClr val="dk1"/>
                </a:solidFill>
                <a:latin typeface="Calibri"/>
                <a:ea typeface="Calibri"/>
                <a:cs typeface="Calibri"/>
                <a:sym typeface="Calibri"/>
              </a:rPr>
              <a:t> for ‘body’ and ‘</a:t>
            </a:r>
            <a:r>
              <a:rPr lang="en-US" sz="1300" i="1">
                <a:solidFill>
                  <a:schemeClr val="dk1"/>
                </a:solidFill>
                <a:latin typeface="Calibri"/>
                <a:ea typeface="Calibri"/>
                <a:cs typeface="Calibri"/>
                <a:sym typeface="Calibri"/>
              </a:rPr>
              <a:t>luteus’</a:t>
            </a:r>
            <a:r>
              <a:rPr lang="en-US" sz="1300">
                <a:solidFill>
                  <a:schemeClr val="dk1"/>
                </a:solidFill>
                <a:latin typeface="Calibri"/>
                <a:ea typeface="Calibri"/>
                <a:cs typeface="Calibri"/>
                <a:sym typeface="Calibri"/>
              </a:rPr>
              <a:t> for ‘yellow’ as the cells lining the follicle (under a microscope) are yellow in color.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The corpus luteum secretes (makes) which hormone?</a:t>
            </a:r>
            <a:r>
              <a:rPr lang="en-US" sz="1300" b="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Click on the slide to reveal the answer: </a:t>
            </a:r>
            <a:r>
              <a:rPr lang="en-US" sz="1300" b="1">
                <a:solidFill>
                  <a:schemeClr val="dk1"/>
                </a:solidFill>
                <a:latin typeface="Calibri"/>
                <a:ea typeface="Calibri"/>
                <a:cs typeface="Calibri"/>
                <a:sym typeface="Calibri"/>
              </a:rPr>
              <a:t>Progesterone. </a:t>
            </a:r>
            <a:r>
              <a:rPr lang="en-US" sz="1300">
                <a:solidFill>
                  <a:schemeClr val="dk1"/>
                </a:solidFill>
                <a:latin typeface="Calibri"/>
                <a:ea typeface="Calibri"/>
                <a:cs typeface="Calibri"/>
                <a:sym typeface="Calibri"/>
              </a:rPr>
              <a:t>Progesterone is a super awesome hormone that every strong female body needs! Progesterone promotes mental well-being, sleep, and relaxation!</a:t>
            </a:r>
            <a:br>
              <a:rPr lang="en-US" sz="1300" b="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 </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Now, maybe you’re thinking: wait, </a:t>
            </a:r>
            <a:r>
              <a:rPr lang="en-US" sz="1300" i="1">
                <a:solidFill>
                  <a:schemeClr val="dk1"/>
                </a:solidFill>
                <a:latin typeface="Calibri"/>
                <a:ea typeface="Calibri"/>
                <a:cs typeface="Calibri"/>
                <a:sym typeface="Calibri"/>
              </a:rPr>
              <a:t>what happens to the egg after ovulation, again? </a:t>
            </a:r>
            <a:r>
              <a:rPr lang="en-US" sz="1300">
                <a:solidFill>
                  <a:schemeClr val="dk1"/>
                </a:solidFill>
                <a:latin typeface="Calibri"/>
                <a:ea typeface="Calibri"/>
                <a:cs typeface="Calibri"/>
                <a:sym typeface="Calibri"/>
              </a:rPr>
              <a:t>On its own, the egg simply dissolves in the fallopian tube after 12-24 hours. Progesterone levels peak and then after 10-14 days the corpus luteum becomes inactive and the lining of the uterus sheds.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What’s the shedding of the uterine lining called ? </a:t>
            </a:r>
            <a:r>
              <a:rPr lang="en-US" sz="1300" b="1">
                <a:solidFill>
                  <a:schemeClr val="dk1"/>
                </a:solidFill>
                <a:latin typeface="Calibri"/>
                <a:ea typeface="Calibri"/>
                <a:cs typeface="Calibri"/>
                <a:sym typeface="Calibri"/>
              </a:rPr>
              <a:t>Menstruation. </a:t>
            </a:r>
            <a:br>
              <a:rPr lang="en-US" sz="1300" b="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br>
              <a:rPr lang="en-US" sz="1300" b="1">
                <a:solidFill>
                  <a:schemeClr val="dk1"/>
                </a:solidFill>
                <a:latin typeface="Calibri"/>
                <a:ea typeface="Calibri"/>
                <a:cs typeface="Calibri"/>
                <a:sym typeface="Calibri"/>
              </a:rPr>
            </a:br>
            <a:endParaRPr/>
          </a:p>
        </p:txBody>
      </p:sp>
      <p:sp>
        <p:nvSpPr>
          <p:cNvPr id="617" name="Google Shape;617;g1cce62cfa3a_0_3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2f1b31962a0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2f1b31962a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Menstruation typically lasts from 3-7 days in a normal and healthy cycle. This shedding of the uterine lining is what is happening inside of you when you get your period.</a:t>
            </a:r>
            <a:r>
              <a:rPr lang="en-US" sz="1300" b="1">
                <a:solidFill>
                  <a:schemeClr val="dk1"/>
                </a:solidFill>
                <a:latin typeface="Calibri"/>
                <a:ea typeface="Calibri"/>
                <a:cs typeface="Calibri"/>
                <a:sym typeface="Calibri"/>
              </a:rPr>
              <a:t> </a:t>
            </a:r>
            <a:br>
              <a:rPr lang="en-US" sz="1300" b="1">
                <a:solidFill>
                  <a:schemeClr val="dk1"/>
                </a:solidFill>
                <a:latin typeface="Calibri"/>
                <a:ea typeface="Calibri"/>
                <a:cs typeface="Calibri"/>
                <a:sym typeface="Calibri"/>
              </a:rPr>
            </a:b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Debilitating pain or heavy bleeding is not normal or healthy and you can talk to your parents about reaching out to a FEMM doctor to receive care.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The whole ovulatory cycle: from growing and releasing an egg, producing the hormone estrogen and then progesterone, to menstruation, repeats every 24-36 days. This cycle is a normal and important process that tells us a lot about a woman’s health and the health of her hormones.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p:txBody>
      </p:sp>
      <p:sp>
        <p:nvSpPr>
          <p:cNvPr id="634" name="Google Shape;634;g2f1b31962a0_0_4: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cf104efff2_0_1: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0" name="Google Shape;650;g1cf104efff2_0_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if the egg joins with the male cell of reproduction (sperm) through sexual intercourse, it becomes a fertilized egg, also known as a zygote. This newly formed life travels to the uterus, where it embeds in the uterine lining.</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If pregnancy occurs, progesterone will continue to rise, maintaining the lining of the uterus, in order to make it a nourishing place for a baby to grow for the next 9 months.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651" name="Google Shape;651;g1cf104efff2_0_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1ceef99da62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1ceef99da62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But back to right now. It’s important to remember that the ovulatory cycle is not just relevant to a far-away reproductive goal. Ovulation is a general indicator of your body’s health. Estrogen and progesterone work together to build and strengthen bones, ensure breast development, impact skin and hair, and influence your brain and emotions.</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rgbClr val="757AA8"/>
                </a:solidFill>
                <a:latin typeface="Calibri"/>
                <a:ea typeface="Calibri"/>
                <a:cs typeface="Calibri"/>
                <a:sym typeface="Calibri"/>
              </a:rPr>
              <a:t>Step 4 (10 minutes): </a:t>
            </a:r>
            <a:r>
              <a:rPr lang="en-US" sz="1300" i="1">
                <a:solidFill>
                  <a:srgbClr val="757AA8"/>
                </a:solidFill>
                <a:latin typeface="Calibri"/>
                <a:ea typeface="Calibri"/>
                <a:cs typeface="Calibri"/>
                <a:sym typeface="Calibri"/>
              </a:rPr>
              <a:t>Expand upon the term “cycle.” </a:t>
            </a:r>
            <a:br>
              <a:rPr lang="en-US" sz="1300" i="1">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What are the 2 main jobs of the </a:t>
            </a:r>
            <a:r>
              <a:rPr lang="en-US" sz="1300" b="1" i="1">
                <a:solidFill>
                  <a:schemeClr val="dk1"/>
                </a:solidFill>
                <a:latin typeface="Calibri"/>
                <a:ea typeface="Calibri"/>
                <a:cs typeface="Calibri"/>
                <a:sym typeface="Calibri"/>
              </a:rPr>
              <a:t>ovaries</a:t>
            </a:r>
            <a:r>
              <a:rPr lang="en-US" sz="1300" i="1">
                <a:solidFill>
                  <a:schemeClr val="dk1"/>
                </a:solidFill>
                <a:latin typeface="Calibri"/>
                <a:ea typeface="Calibri"/>
                <a:cs typeface="Calibri"/>
                <a:sym typeface="Calibri"/>
              </a:rPr>
              <a:t>?</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i="1">
                <a:solidFill>
                  <a:schemeClr val="dk1"/>
                </a:solidFill>
                <a:latin typeface="Calibri"/>
                <a:ea typeface="Calibri"/>
                <a:cs typeface="Calibri"/>
                <a:sym typeface="Calibri"/>
              </a:rPr>
              <a:t>To grow and release an egg (ovulation) each cycle.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i="1">
                <a:solidFill>
                  <a:schemeClr val="dk1"/>
                </a:solidFill>
                <a:latin typeface="Calibri"/>
                <a:ea typeface="Calibri"/>
                <a:cs typeface="Calibri"/>
                <a:sym typeface="Calibri"/>
              </a:rPr>
              <a:t>To make the hormones estrogen and progesterone.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666" name="Google Shape;666;g1ceef99da62_0_2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ceef99da62_0_46: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3" name="Google Shape;683;g1ceef99da62_0_4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Every woman has a cycle, beginning in puberty until around age 50. We call it the </a:t>
            </a:r>
            <a:r>
              <a:rPr lang="en-US" sz="1300" b="1">
                <a:solidFill>
                  <a:schemeClr val="dk1"/>
                </a:solidFill>
                <a:latin typeface="Calibri"/>
                <a:ea typeface="Calibri"/>
                <a:cs typeface="Calibri"/>
                <a:sym typeface="Calibri"/>
              </a:rPr>
              <a:t>ovulation cycle</a:t>
            </a:r>
            <a:r>
              <a:rPr lang="en-US" sz="1300">
                <a:solidFill>
                  <a:schemeClr val="dk1"/>
                </a:solidFill>
                <a:latin typeface="Calibri"/>
                <a:ea typeface="Calibri"/>
                <a:cs typeface="Calibri"/>
                <a:sym typeface="Calibri"/>
              </a:rPr>
              <a:t> rather than the </a:t>
            </a:r>
            <a:r>
              <a:rPr lang="en-US" sz="1300" i="1">
                <a:solidFill>
                  <a:schemeClr val="dk1"/>
                </a:solidFill>
                <a:latin typeface="Calibri"/>
                <a:ea typeface="Calibri"/>
                <a:cs typeface="Calibri"/>
                <a:sym typeface="Calibri"/>
              </a:rPr>
              <a:t>menstrual cycle</a:t>
            </a:r>
            <a:r>
              <a:rPr lang="en-US" sz="1300">
                <a:solidFill>
                  <a:schemeClr val="dk1"/>
                </a:solidFill>
                <a:latin typeface="Calibri"/>
                <a:ea typeface="Calibri"/>
                <a:cs typeface="Calibri"/>
                <a:sym typeface="Calibri"/>
              </a:rPr>
              <a:t>, because ovulation is the main event.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word ovulation comes from the latin word “ova” which means egg. Ovulation means the process by which the egg is released.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you learn more about your hormones, and their patterns and effects, you will see how helpful it is to recognize this cyclical pattern. There may be times in your cycle that you’re really energetic and other times when you want to rest.  This repeating, monthly pattern will become so important to creating a health record, knowing yourself, and recognizing what makes you unique.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i="1">
                <a:solidFill>
                  <a:schemeClr val="dk1"/>
                </a:solidFill>
                <a:latin typeface="Calibri"/>
                <a:ea typeface="Calibri"/>
                <a:cs typeface="Calibri"/>
                <a:sym typeface="Calibri"/>
              </a:rPr>
              <a:t>Did you know?</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Men have hormonal cycles, too? However, in men, the hormone pattern repeats daily, as opposed to monthly. Typically, testosterone levels are higher in the morning and lower at night. So, the next time someone says women are “hormonal”, you can remind them that the male hormone testosterone can also lead to outbursts, irritability, and fluctuations in mood too;) </a:t>
            </a:r>
            <a:br>
              <a:rPr lang="en-US" sz="1300">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For both males and females, lifestyle impacts hormones and their effects. In addition to managing symptoms as they come, finding ways to relieve stress is important as the body matures through these hormonal changes. </a:t>
            </a:r>
            <a:endParaRPr sz="1300">
              <a:solidFill>
                <a:schemeClr val="dk1"/>
              </a:solidFill>
              <a:latin typeface="Calibri"/>
              <a:ea typeface="Calibri"/>
              <a:cs typeface="Calibri"/>
              <a:sym typeface="Calibri"/>
            </a:endParaRPr>
          </a:p>
        </p:txBody>
      </p:sp>
      <p:sp>
        <p:nvSpPr>
          <p:cNvPr id="684" name="Google Shape;684;g1ceef99da62_0_46: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13</a:t>
            </a:fld>
            <a:endParaRPr>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a8f0deccbf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95" name="Google Shape;695;g2a8f0deccbf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 </a:t>
            </a:r>
            <a:r>
              <a:rPr lang="en-US" b="1" i="1">
                <a:solidFill>
                  <a:srgbClr val="757AA8"/>
                </a:solidFill>
                <a:latin typeface="Calibri"/>
                <a:ea typeface="Calibri"/>
                <a:cs typeface="Calibri"/>
                <a:sym typeface="Calibri"/>
              </a:rPr>
              <a:t>Worksheet: Ovulation + Menstruation</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Hand out the </a:t>
            </a:r>
            <a:r>
              <a:rPr lang="en-US" sz="1300" i="1">
                <a:solidFill>
                  <a:srgbClr val="757AA8"/>
                </a:solidFill>
                <a:latin typeface="Calibri"/>
                <a:ea typeface="Calibri"/>
                <a:cs typeface="Calibri"/>
                <a:sym typeface="Calibri"/>
              </a:rPr>
              <a:t>Worksheet </a:t>
            </a:r>
            <a:r>
              <a:rPr lang="en-US" sz="1300" i="1">
                <a:solidFill>
                  <a:schemeClr val="dk1"/>
                </a:solidFill>
                <a:latin typeface="Calibri"/>
                <a:ea typeface="Calibri"/>
                <a:cs typeface="Calibri"/>
                <a:sym typeface="Calibri"/>
              </a:rPr>
              <a:t>to students and give them a few minutes to complete. Review the correct answers by using the </a:t>
            </a:r>
            <a:r>
              <a:rPr lang="en-US" sz="1300" i="1">
                <a:solidFill>
                  <a:srgbClr val="757AA8"/>
                </a:solidFill>
                <a:latin typeface="Calibri"/>
                <a:ea typeface="Calibri"/>
                <a:cs typeface="Calibri"/>
                <a:sym typeface="Calibri"/>
              </a:rPr>
              <a:t>Worksheet: Answer Key</a:t>
            </a:r>
            <a:r>
              <a:rPr lang="en-US" sz="1300" i="1">
                <a:solidFill>
                  <a:schemeClr val="dk1"/>
                </a:solidFill>
                <a:latin typeface="Calibri"/>
                <a:ea typeface="Calibri"/>
                <a:cs typeface="Calibri"/>
                <a:sym typeface="Calibri"/>
              </a:rPr>
              <a:t> provided in the lesson folder.</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96" name="Google Shape;696;g2a8f0deccbf_0_0: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14</a:t>
            </a:fld>
            <a:endParaRPr>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1cce62cfa3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solidFill>
                  <a:srgbClr val="757AA8"/>
                </a:solidFill>
                <a:latin typeface="Calibri"/>
                <a:ea typeface="Calibri"/>
                <a:cs typeface="Calibri"/>
                <a:sym typeface="Calibri"/>
              </a:rPr>
              <a:t>Step 6 (10 min): </a:t>
            </a:r>
            <a:r>
              <a:rPr lang="en-US" sz="1300" i="1">
                <a:solidFill>
                  <a:srgbClr val="757AA8"/>
                </a:solidFill>
                <a:latin typeface="Calibri"/>
                <a:ea typeface="Calibri"/>
                <a:cs typeface="Calibri"/>
                <a:sym typeface="Calibri"/>
              </a:rPr>
              <a:t>Expand on the importance of estrogen and progesterone to health.</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Have you ever noticed that you feel different at different times in your cycle? Let’s look at this chart, to examine the specific effects of estrogen and progesterone on the body.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705" name="Google Shape;705;g1cce62cfa3a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1cf104efff2_0_4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1cf104efff2_0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Mood</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Do you feel the same when you have your period as when you don’t? Right before your period, do you feel a bit more worried or anxious than usual? That’s because progesterone is dropping. </a:t>
            </a:r>
            <a:r>
              <a:rPr lang="en-US" sz="1300" i="1">
                <a:solidFill>
                  <a:schemeClr val="dk1"/>
                </a:solidFill>
                <a:latin typeface="Calibri"/>
                <a:ea typeface="Calibri"/>
                <a:cs typeface="Calibri"/>
                <a:sym typeface="Calibri"/>
              </a:rPr>
              <a:t>And what does Progesterone do? </a:t>
            </a:r>
            <a:r>
              <a:rPr lang="en-US" sz="1300" b="1">
                <a:solidFill>
                  <a:schemeClr val="dk1"/>
                </a:solidFill>
                <a:latin typeface="Calibri"/>
                <a:ea typeface="Calibri"/>
                <a:cs typeface="Calibri"/>
                <a:sym typeface="Calibri"/>
              </a:rPr>
              <a:t>Progesterone promotes sleep, relaxation and decreases anxiety!</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It’s important to make a note of these emotional and mental health changes, so that you can remember to be gentle with yourself during these times.</a:t>
            </a:r>
            <a:r>
              <a:rPr lang="en-US" sz="1300" b="1">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These are patterns that will help you understand your cycle and yourself better. Hormones have a big influence on your brain. It is very common to experience mood changes as you go through puberty.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719" name="Google Shape;719;g1cf104efff2_0_42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cf104efff2_0_4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9" name="Google Shape;729;g1cf104efff2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Bones (height/size and density)</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you go through puberty, your bones are growing rapidly. Your bone and mineral density is increasing. By the time you are cycling regularly, you most likely will not grow any taller. Proper hormone levels are necessary to achieve optimum bone mass so your bones stay strong and are not as susceptible to breaks.</a:t>
            </a:r>
            <a:endParaRPr sz="1300">
              <a:solidFill>
                <a:schemeClr val="dk1"/>
              </a:solidFill>
              <a:latin typeface="Calibri"/>
              <a:ea typeface="Calibri"/>
              <a:cs typeface="Calibri"/>
              <a:sym typeface="Calibri"/>
            </a:endParaRPr>
          </a:p>
        </p:txBody>
      </p:sp>
      <p:sp>
        <p:nvSpPr>
          <p:cNvPr id="730" name="Google Shape;730;g1cf104efff2_0_40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1cf104efff2_0_4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1cf104efff2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Hair</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Healthy estrogen and progesterone levels improve hair thickness and prevent loss and thinning. As estrogen rises during puberty, girls will also notice pubic and underarm hair growth. This is totally normal and healthy.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743" name="Google Shape;743;g1cf104efff2_0_40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1cf104efff2_0_4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1cf104efff2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Breasts</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Both estrogen and progesterone are necessary for normal and healthy breast development in puberty. Increasing hormones promote breast growth, and it takes several years for breasts to fully mature. In the first stage of development, the nipple and area surrounding the nipple (called the areola) begin to expand. Then, the breasts continue to enlarge until they reach their full size. It is normal for one breast to grow faster than the other, or to experience soreness as they grow.</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757" name="Google Shape;757;g1cf104efff2_0_41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1cf104efff2_0_4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1cf104efff2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Skin</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Hormones are working hard in your body throughout puberty. Sometimes when they work a little too hard, you can end up with acne, which is when there is an overproduction of oil in the glands in your skin. Making healthy choices with diet and exercise can support overall hormonal health to keep your skin healthy and clear into the future. We will talk more about making healthy choices in the next lessons.</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For underarm sweat, deodorant can be used, applied once in the morning; you can reapply if you have a sporting event or another activity that might cause more sweating later in the day. Is there a trusted adult you can talk to about your personal care routine? The timing, products, and methods can be different for each girl.</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latin typeface="Calibri"/>
              <a:ea typeface="Calibri"/>
              <a:cs typeface="Calibri"/>
              <a:sym typeface="Calibri"/>
            </a:endParaRPr>
          </a:p>
        </p:txBody>
      </p:sp>
      <p:sp>
        <p:nvSpPr>
          <p:cNvPr id="770" name="Google Shape;770;g1cf104efff2_0_41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20</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2f1ce9aa78f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2f1ce9aa78f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brain is not fully developed until about age 25, for both boys and girls, and hormones play a key role in developing all of the essential brain pathways and processes.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782" name="Google Shape;782;g2f1ce9aa78f_0_2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21</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2f1ce9aa78f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3" name="Google Shape;793;g2f1ce9aa78f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434343"/>
                </a:solidFill>
                <a:latin typeface="Calibri"/>
                <a:ea typeface="Calibri"/>
                <a:cs typeface="Calibri"/>
                <a:sym typeface="Calibri"/>
              </a:rPr>
              <a:t>The activity of your whole body is directed by your brain. </a:t>
            </a:r>
            <a:r>
              <a:rPr lang="en-US" sz="1300">
                <a:solidFill>
                  <a:srgbClr val="434343"/>
                </a:solidFill>
                <a:latin typeface="Calibri"/>
                <a:ea typeface="Calibri"/>
                <a:cs typeface="Calibri"/>
                <a:sym typeface="Calibri"/>
              </a:rPr>
              <a:t>The hormones produced naturally by your body, month to month, are necessary to the proper organization of your brain. Like a good city planner, your body’s natural hormonal processes are mapping out your brain so that you have clear thinking and creative pathways for years to come.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794" name="Google Shape;794;g2f1ce9aa78f_0_64: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22</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254bf7430a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US" sz="1300" b="1">
                <a:solidFill>
                  <a:srgbClr val="757AA8"/>
                </a:solidFill>
                <a:latin typeface="Calibri"/>
                <a:ea typeface="Calibri"/>
                <a:cs typeface="Calibri"/>
                <a:sym typeface="Calibri"/>
              </a:rPr>
              <a:t>CONCLUSION</a:t>
            </a:r>
            <a:br>
              <a:rPr lang="en-US" sz="1300" b="1">
                <a:solidFill>
                  <a:srgbClr val="757AA8"/>
                </a:solidFill>
                <a:latin typeface="Calibri"/>
                <a:ea typeface="Calibri"/>
                <a:cs typeface="Calibri"/>
                <a:sym typeface="Calibri"/>
              </a:rPr>
            </a:br>
            <a:r>
              <a:rPr lang="en-US" sz="1300">
                <a:solidFill>
                  <a:srgbClr val="434343"/>
                </a:solidFill>
                <a:latin typeface="Calibri"/>
                <a:ea typeface="Calibri"/>
                <a:cs typeface="Calibri"/>
                <a:sym typeface="Calibri"/>
              </a:rPr>
              <a:t>T</a:t>
            </a:r>
            <a:r>
              <a:rPr lang="en-US" sz="1300">
                <a:solidFill>
                  <a:schemeClr val="dk1"/>
                </a:solidFill>
                <a:latin typeface="Calibri"/>
                <a:ea typeface="Calibri"/>
                <a:cs typeface="Calibri"/>
                <a:sym typeface="Calibri"/>
              </a:rPr>
              <a:t>he ovulatory cycle is not just an isolated event happening somewhere “down there” and relevant when you want to have a baby. The ovulatory cycle and all of the hormones it produces are vital to the proper development of every part of your body.  Now that we’ve looked at what the hormones progesterone and estrogen do to balance and develop our body and brain, next lesson we will learn how we can track the specific characteristics of our cycle. Tracking this information is called “charting” and it’s helpful information to know about our bodies and our health.</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endParaRPr>
          </a:p>
        </p:txBody>
      </p:sp>
      <p:sp>
        <p:nvSpPr>
          <p:cNvPr id="808" name="Google Shape;808;g254bf7430a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g1f90f01023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5" name="Google Shape;815;g1f90f01023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3"/>
        <p:cNvGrpSpPr/>
        <p:nvPr/>
      </p:nvGrpSpPr>
      <p:grpSpPr>
        <a:xfrm>
          <a:off x="0" y="0"/>
          <a:ext cx="0" cy="0"/>
          <a:chOff x="0" y="0"/>
          <a:chExt cx="0" cy="0"/>
        </a:xfrm>
      </p:grpSpPr>
      <p:sp>
        <p:nvSpPr>
          <p:cNvPr id="484" name="Google Shape;484;p98"/>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5" name="Google Shape;485;p98"/>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6" name="Google Shape;486;p98"/>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7" name="Google Shape;487;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8" name="Google Shape;488;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9" name="Google Shape;489;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0"/>
        <p:cNvGrpSpPr/>
        <p:nvPr/>
      </p:nvGrpSpPr>
      <p:grpSpPr>
        <a:xfrm>
          <a:off x="0" y="0"/>
          <a:ext cx="0" cy="0"/>
          <a:chOff x="0" y="0"/>
          <a:chExt cx="0" cy="0"/>
        </a:xfrm>
      </p:grpSpPr>
      <p:sp>
        <p:nvSpPr>
          <p:cNvPr id="491" name="Google Shape;491;p9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2" name="Google Shape;492;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3" name="Google Shape;493;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4" name="Google Shape;494;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95"/>
        <p:cNvGrpSpPr/>
        <p:nvPr/>
      </p:nvGrpSpPr>
      <p:grpSpPr>
        <a:xfrm>
          <a:off x="0" y="0"/>
          <a:ext cx="0" cy="0"/>
          <a:chOff x="0" y="0"/>
          <a:chExt cx="0" cy="0"/>
        </a:xfrm>
      </p:grpSpPr>
      <p:sp>
        <p:nvSpPr>
          <p:cNvPr id="496" name="Google Shape;496;p100"/>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7" name="Google Shape;497;p100"/>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8" name="Google Shape;498;p100"/>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9" name="Google Shape;499;p100"/>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0" name="Google Shape;500;p100"/>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1" name="Google Shape;501;p100"/>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image" Target="../media/image1.png"/><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theme" Target="../theme/theme3.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6.xml"/><Relationship Id="rId2" Type="http://schemas.openxmlformats.org/officeDocument/2006/relationships/slideLayout" Target="../slideLayouts/slideLayout95.xml"/><Relationship Id="rId1" Type="http://schemas.openxmlformats.org/officeDocument/2006/relationships/slideLayout" Target="../slideLayouts/slideLayout94.xml"/><Relationship Id="rId5" Type="http://schemas.openxmlformats.org/officeDocument/2006/relationships/image" Target="../media/image1.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3">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9" name="Google Shape;479;p9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0" name="Google Shape;480;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1" name="Google Shape;481;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2" name="Google Shape;482;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4.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9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4.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4.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9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9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23.gif"/><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9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4.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9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95.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94.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94.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94.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9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94.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05"/>
        <p:cNvGrpSpPr/>
        <p:nvPr/>
      </p:nvGrpSpPr>
      <p:grpSpPr>
        <a:xfrm>
          <a:off x="0" y="0"/>
          <a:ext cx="0" cy="0"/>
          <a:chOff x="0" y="0"/>
          <a:chExt cx="0" cy="0"/>
        </a:xfrm>
      </p:grpSpPr>
      <p:sp>
        <p:nvSpPr>
          <p:cNvPr id="506" name="Google Shape;506;p10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07" name="Google Shape;507;p101"/>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08" name="Google Shape;508;p10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09" name="Google Shape;509;p101"/>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10" name="Google Shape;510;p101"/>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511" name="Google Shape;511;p10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10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18" name="Google Shape;518;p102"/>
          <p:cNvSpPr txBox="1">
            <a:spLocks noGrp="1"/>
          </p:cNvSpPr>
          <p:nvPr>
            <p:ph type="title"/>
          </p:nvPr>
        </p:nvSpPr>
        <p:spPr>
          <a:xfrm>
            <a:off x="260400" y="214312"/>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2800" b="1">
                <a:latin typeface="Lexend"/>
                <a:ea typeface="Lexend"/>
                <a:cs typeface="Lexend"/>
                <a:sym typeface="Lexend"/>
              </a:rPr>
              <a:t>Entry Ticket</a:t>
            </a:r>
            <a:r>
              <a:rPr lang="en-US" sz="2800">
                <a:latin typeface="Lexend Thin"/>
                <a:ea typeface="Lexend Thin"/>
                <a:cs typeface="Lexend Thin"/>
                <a:sym typeface="Lexend Thin"/>
              </a:rPr>
              <a:t> | Hormone Action!</a:t>
            </a:r>
            <a:endParaRPr sz="4200">
              <a:latin typeface="Lexend Thin"/>
              <a:ea typeface="Lexend Thin"/>
              <a:cs typeface="Lexend Thin"/>
              <a:sym typeface="Lexend Thin"/>
            </a:endParaRPr>
          </a:p>
        </p:txBody>
      </p:sp>
      <p:sp>
        <p:nvSpPr>
          <p:cNvPr id="519" name="Google Shape;519;p10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20" name="Google Shape;520;p102"/>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21" name="Google Shape;521;p102"/>
          <p:cNvPicPr preferRelativeResize="0"/>
          <p:nvPr/>
        </p:nvPicPr>
        <p:blipFill rotWithShape="1">
          <a:blip r:embed="rId3">
            <a:alphaModFix/>
          </a:blip>
          <a:srcRect r="1176"/>
          <a:stretch/>
        </p:blipFill>
        <p:spPr>
          <a:xfrm>
            <a:off x="1089563" y="1357300"/>
            <a:ext cx="6884474" cy="4554350"/>
          </a:xfrm>
          <a:prstGeom prst="rect">
            <a:avLst/>
          </a:prstGeom>
          <a:noFill/>
          <a:ln>
            <a:noFill/>
          </a:ln>
        </p:spPr>
      </p:pic>
      <p:sp>
        <p:nvSpPr>
          <p:cNvPr id="522" name="Google Shape;522;p102"/>
          <p:cNvSpPr/>
          <p:nvPr/>
        </p:nvSpPr>
        <p:spPr>
          <a:xfrm>
            <a:off x="2172775" y="3654125"/>
            <a:ext cx="4084200" cy="1848000"/>
          </a:xfrm>
          <a:prstGeom prst="roundRect">
            <a:avLst>
              <a:gd name="adj" fmla="val 12642"/>
            </a:avLst>
          </a:prstGeom>
          <a:noFill/>
          <a:ln w="114300" cap="flat" cmpd="sng">
            <a:solidFill>
              <a:srgbClr val="FFF1B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02"/>
          <p:cNvSpPr/>
          <p:nvPr/>
        </p:nvSpPr>
        <p:spPr>
          <a:xfrm>
            <a:off x="665700" y="1357300"/>
            <a:ext cx="7732200" cy="4968600"/>
          </a:xfrm>
          <a:prstGeom prst="roundRect">
            <a:avLst>
              <a:gd name="adj" fmla="val 16667"/>
            </a:avLst>
          </a:prstGeom>
          <a:noFill/>
          <a:ln w="76200"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p103"/>
          <p:cNvPicPr preferRelativeResize="0"/>
          <p:nvPr/>
        </p:nvPicPr>
        <p:blipFill>
          <a:blip r:embed="rId3">
            <a:alphaModFix/>
          </a:blip>
          <a:stretch>
            <a:fillRect/>
          </a:stretch>
        </p:blipFill>
        <p:spPr>
          <a:xfrm>
            <a:off x="-228600" y="191400"/>
            <a:ext cx="9491675" cy="7116775"/>
          </a:xfrm>
          <a:prstGeom prst="rect">
            <a:avLst/>
          </a:prstGeom>
          <a:noFill/>
          <a:ln>
            <a:noFill/>
          </a:ln>
        </p:spPr>
      </p:pic>
      <p:sp>
        <p:nvSpPr>
          <p:cNvPr id="530" name="Google Shape;530;p103"/>
          <p:cNvSpPr txBox="1"/>
          <p:nvPr/>
        </p:nvSpPr>
        <p:spPr>
          <a:xfrm>
            <a:off x="146050" y="64166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31" name="Google Shape;531;p103"/>
          <p:cNvSpPr txBox="1"/>
          <p:nvPr/>
        </p:nvSpPr>
        <p:spPr>
          <a:xfrm>
            <a:off x="304800" y="519100"/>
            <a:ext cx="7226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750"/>
              <a:buFont typeface="Arial"/>
              <a:buNone/>
            </a:pPr>
            <a:r>
              <a:rPr lang="en-US" sz="2800" b="1">
                <a:solidFill>
                  <a:schemeClr val="lt1"/>
                </a:solidFill>
                <a:latin typeface="Lexend"/>
                <a:ea typeface="Lexend"/>
                <a:cs typeface="Lexend"/>
                <a:sym typeface="Lexend"/>
              </a:rPr>
              <a:t>Answers</a:t>
            </a:r>
            <a:r>
              <a:rPr lang="en-US" sz="2800">
                <a:solidFill>
                  <a:schemeClr val="lt1"/>
                </a:solidFill>
                <a:latin typeface="Lexend Thin"/>
                <a:ea typeface="Lexend Thin"/>
                <a:cs typeface="Lexend Thin"/>
                <a:sym typeface="Lexend Thin"/>
              </a:rPr>
              <a:t> | Hormone Action!</a:t>
            </a:r>
            <a:endParaRPr sz="4200">
              <a:solidFill>
                <a:schemeClr val="lt1"/>
              </a:solidFill>
              <a:latin typeface="Lexend Thin"/>
              <a:ea typeface="Lexend Thin"/>
              <a:cs typeface="Lexend Thin"/>
              <a:sym typeface="Lexend Thin"/>
            </a:endParaRPr>
          </a:p>
          <a:p>
            <a:pPr marL="0" lvl="0" indent="0" algn="l" rtl="0">
              <a:spcBef>
                <a:spcPts val="0"/>
              </a:spcBef>
              <a:spcAft>
                <a:spcPts val="0"/>
              </a:spcAft>
              <a:buClr>
                <a:schemeClr val="lt1"/>
              </a:buClr>
              <a:buSzPts val="750"/>
              <a:buFont typeface="Arial"/>
              <a:buNone/>
            </a:pPr>
            <a:endParaRPr sz="3000" b="1">
              <a:solidFill>
                <a:schemeClr val="lt1"/>
              </a:solidFill>
              <a:latin typeface="Calibri"/>
              <a:ea typeface="Calibri"/>
              <a:cs typeface="Calibri"/>
              <a:sym typeface="Calibri"/>
            </a:endParaRPr>
          </a:p>
        </p:txBody>
      </p:sp>
      <p:pic>
        <p:nvPicPr>
          <p:cNvPr id="532" name="Google Shape;532;p103"/>
          <p:cNvPicPr preferRelativeResize="0"/>
          <p:nvPr/>
        </p:nvPicPr>
        <p:blipFill rotWithShape="1">
          <a:blip r:embed="rId4">
            <a:alphaModFix/>
          </a:blip>
          <a:srcRect t="13955" b="23150"/>
          <a:stretch/>
        </p:blipFill>
        <p:spPr>
          <a:xfrm>
            <a:off x="946150" y="2081544"/>
            <a:ext cx="6703924" cy="3265831"/>
          </a:xfrm>
          <a:prstGeom prst="rect">
            <a:avLst/>
          </a:prstGeom>
          <a:noFill/>
          <a:ln>
            <a:noFill/>
          </a:ln>
        </p:spPr>
      </p:pic>
      <p:sp>
        <p:nvSpPr>
          <p:cNvPr id="533" name="Google Shape;533;p103"/>
          <p:cNvSpPr/>
          <p:nvPr/>
        </p:nvSpPr>
        <p:spPr>
          <a:xfrm>
            <a:off x="657675" y="2081550"/>
            <a:ext cx="7732800" cy="3307800"/>
          </a:xfrm>
          <a:prstGeom prst="roundRect">
            <a:avLst>
              <a:gd name="adj" fmla="val 12642"/>
            </a:avLst>
          </a:prstGeom>
          <a:noFill/>
          <a:ln w="114300" cap="flat" cmpd="sng">
            <a:solidFill>
              <a:srgbClr val="FFF1B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104"/>
          <p:cNvSpPr txBox="1"/>
          <p:nvPr/>
        </p:nvSpPr>
        <p:spPr>
          <a:xfrm>
            <a:off x="266700" y="512900"/>
            <a:ext cx="5947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Review</a:t>
            </a:r>
            <a:endParaRPr sz="2800">
              <a:latin typeface="Lexend"/>
              <a:ea typeface="Lexend"/>
              <a:cs typeface="Lexend"/>
              <a:sym typeface="Lexend"/>
            </a:endParaRPr>
          </a:p>
        </p:txBody>
      </p:sp>
      <p:pic>
        <p:nvPicPr>
          <p:cNvPr id="540" name="Google Shape;540;p104"/>
          <p:cNvPicPr preferRelativeResize="0"/>
          <p:nvPr/>
        </p:nvPicPr>
        <p:blipFill rotWithShape="1">
          <a:blip r:embed="rId3">
            <a:alphaModFix/>
          </a:blip>
          <a:srcRect t="15696" b="8141"/>
          <a:stretch/>
        </p:blipFill>
        <p:spPr>
          <a:xfrm>
            <a:off x="211380" y="1470643"/>
            <a:ext cx="4457296" cy="2548857"/>
          </a:xfrm>
          <a:prstGeom prst="rect">
            <a:avLst/>
          </a:prstGeom>
          <a:noFill/>
          <a:ln>
            <a:noFill/>
          </a:ln>
        </p:spPr>
      </p:pic>
      <p:sp>
        <p:nvSpPr>
          <p:cNvPr id="541" name="Google Shape;541;p104"/>
          <p:cNvSpPr txBox="1"/>
          <p:nvPr/>
        </p:nvSpPr>
        <p:spPr>
          <a:xfrm>
            <a:off x="177958" y="1190050"/>
            <a:ext cx="2967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1 </a:t>
            </a:r>
            <a:endParaRPr b="1">
              <a:latin typeface="Comfortaa"/>
              <a:ea typeface="Comfortaa"/>
              <a:cs typeface="Comfortaa"/>
              <a:sym typeface="Comfortaa"/>
            </a:endParaRPr>
          </a:p>
        </p:txBody>
      </p:sp>
      <p:sp>
        <p:nvSpPr>
          <p:cNvPr id="542" name="Google Shape;542;p104"/>
          <p:cNvSpPr/>
          <p:nvPr/>
        </p:nvSpPr>
        <p:spPr>
          <a:xfrm>
            <a:off x="250575" y="1308626"/>
            <a:ext cx="4249200" cy="2678100"/>
          </a:xfrm>
          <a:prstGeom prst="rect">
            <a:avLst/>
          </a:prstGeom>
          <a:noFill/>
          <a:ln w="28575" cap="flat" cmpd="sng">
            <a:solidFill>
              <a:srgbClr val="D9D2E9"/>
            </a:solidFill>
            <a:prstDash val="dot"/>
            <a:round/>
            <a:headEnd type="none" w="sm" len="sm"/>
            <a:tailEnd type="none" w="sm" len="sm"/>
          </a:ln>
          <a:effectLst>
            <a:outerShdw blurRad="57150" dist="19050" dir="5400000" algn="bl" rotWithShape="0">
              <a:schemeClr val="lt1">
                <a:alpha val="6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04"/>
          <p:cNvSpPr/>
          <p:nvPr/>
        </p:nvSpPr>
        <p:spPr>
          <a:xfrm>
            <a:off x="4790775" y="1270525"/>
            <a:ext cx="4065000" cy="26781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4" name="Google Shape;544;p104" descr="f_overview_female.png"/>
          <p:cNvPicPr preferRelativeResize="0"/>
          <p:nvPr/>
        </p:nvPicPr>
        <p:blipFill rotWithShape="1">
          <a:blip r:embed="rId4">
            <a:alphaModFix/>
          </a:blip>
          <a:srcRect t="8357"/>
          <a:stretch/>
        </p:blipFill>
        <p:spPr>
          <a:xfrm>
            <a:off x="5481950" y="1333601"/>
            <a:ext cx="3373797" cy="1514273"/>
          </a:xfrm>
          <a:prstGeom prst="rect">
            <a:avLst/>
          </a:prstGeom>
          <a:noFill/>
          <a:ln>
            <a:noFill/>
          </a:ln>
        </p:spPr>
      </p:pic>
      <p:cxnSp>
        <p:nvCxnSpPr>
          <p:cNvPr id="545" name="Google Shape;545;p104"/>
          <p:cNvCxnSpPr/>
          <p:nvPr/>
        </p:nvCxnSpPr>
        <p:spPr>
          <a:xfrm>
            <a:off x="4736774" y="1466350"/>
            <a:ext cx="932700" cy="3000"/>
          </a:xfrm>
          <a:prstGeom prst="straightConnector1">
            <a:avLst/>
          </a:prstGeom>
          <a:noFill/>
          <a:ln w="9525" cap="flat" cmpd="sng">
            <a:solidFill>
              <a:srgbClr val="D9D9D9"/>
            </a:solidFill>
            <a:prstDash val="solid"/>
            <a:round/>
            <a:headEnd type="none" w="med" len="med"/>
            <a:tailEnd type="none" w="med" len="med"/>
          </a:ln>
        </p:spPr>
      </p:cxnSp>
      <p:pic>
        <p:nvPicPr>
          <p:cNvPr id="546" name="Google Shape;546;p104"/>
          <p:cNvPicPr preferRelativeResize="0"/>
          <p:nvPr/>
        </p:nvPicPr>
        <p:blipFill>
          <a:blip r:embed="rId5">
            <a:alphaModFix/>
          </a:blip>
          <a:stretch>
            <a:fillRect/>
          </a:stretch>
        </p:blipFill>
        <p:spPr>
          <a:xfrm>
            <a:off x="6111500" y="2601475"/>
            <a:ext cx="2628444" cy="1344075"/>
          </a:xfrm>
          <a:prstGeom prst="rect">
            <a:avLst/>
          </a:prstGeom>
          <a:noFill/>
          <a:ln>
            <a:noFill/>
          </a:ln>
        </p:spPr>
      </p:pic>
      <p:sp>
        <p:nvSpPr>
          <p:cNvPr id="547" name="Google Shape;547;p104"/>
          <p:cNvSpPr txBox="1"/>
          <p:nvPr/>
        </p:nvSpPr>
        <p:spPr>
          <a:xfrm>
            <a:off x="4736774" y="1190050"/>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2 </a:t>
            </a:r>
            <a:endParaRPr b="1">
              <a:latin typeface="Comfortaa"/>
              <a:ea typeface="Comfortaa"/>
              <a:cs typeface="Comfortaa"/>
              <a:sym typeface="Comfortaa"/>
            </a:endParaRPr>
          </a:p>
        </p:txBody>
      </p:sp>
      <p:pic>
        <p:nvPicPr>
          <p:cNvPr id="548" name="Google Shape;548;p104"/>
          <p:cNvPicPr preferRelativeResize="0"/>
          <p:nvPr/>
        </p:nvPicPr>
        <p:blipFill rotWithShape="1">
          <a:blip r:embed="rId6">
            <a:alphaModFix/>
          </a:blip>
          <a:srcRect t="15009"/>
          <a:stretch/>
        </p:blipFill>
        <p:spPr>
          <a:xfrm>
            <a:off x="495300" y="4453100"/>
            <a:ext cx="3419101" cy="2151251"/>
          </a:xfrm>
          <a:prstGeom prst="rect">
            <a:avLst/>
          </a:prstGeom>
          <a:noFill/>
          <a:ln>
            <a:noFill/>
          </a:ln>
        </p:spPr>
      </p:pic>
      <p:sp>
        <p:nvSpPr>
          <p:cNvPr id="549" name="Google Shape;549;p104"/>
          <p:cNvSpPr/>
          <p:nvPr/>
        </p:nvSpPr>
        <p:spPr>
          <a:xfrm>
            <a:off x="235350" y="4225000"/>
            <a:ext cx="4249200" cy="25488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04"/>
          <p:cNvSpPr txBox="1"/>
          <p:nvPr/>
        </p:nvSpPr>
        <p:spPr>
          <a:xfrm>
            <a:off x="164449" y="4188600"/>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3 </a:t>
            </a:r>
            <a:endParaRPr b="1">
              <a:latin typeface="Comfortaa"/>
              <a:ea typeface="Comfortaa"/>
              <a:cs typeface="Comfortaa"/>
              <a:sym typeface="Comfortaa"/>
            </a:endParaRPr>
          </a:p>
        </p:txBody>
      </p:sp>
      <p:sp>
        <p:nvSpPr>
          <p:cNvPr id="551" name="Google Shape;551;p104"/>
          <p:cNvSpPr/>
          <p:nvPr/>
        </p:nvSpPr>
        <p:spPr>
          <a:xfrm>
            <a:off x="4790775" y="4252625"/>
            <a:ext cx="4065000" cy="25212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r>
              <a:rPr lang="en-US">
                <a:solidFill>
                  <a:srgbClr val="898989"/>
                </a:solidFill>
              </a:rPr>
              <a:t>You are here.</a:t>
            </a:r>
            <a:endParaRPr>
              <a:solidFill>
                <a:srgbClr val="898989"/>
              </a:solidFill>
            </a:endParaRPr>
          </a:p>
        </p:txBody>
      </p:sp>
      <p:sp>
        <p:nvSpPr>
          <p:cNvPr id="552" name="Google Shape;552;p104"/>
          <p:cNvSpPr txBox="1"/>
          <p:nvPr/>
        </p:nvSpPr>
        <p:spPr>
          <a:xfrm>
            <a:off x="6505325" y="4603650"/>
            <a:ext cx="1052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E4E6EE"/>
              </a:solidFill>
            </a:endParaRPr>
          </a:p>
        </p:txBody>
      </p:sp>
      <p:sp>
        <p:nvSpPr>
          <p:cNvPr id="553" name="Google Shape;553;p104"/>
          <p:cNvSpPr txBox="1"/>
          <p:nvPr/>
        </p:nvSpPr>
        <p:spPr>
          <a:xfrm>
            <a:off x="4736774" y="4199575"/>
            <a:ext cx="2994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omfortaa"/>
                <a:ea typeface="Comfortaa"/>
                <a:cs typeface="Comfortaa"/>
                <a:sym typeface="Comfortaa"/>
              </a:rPr>
              <a:t>Lesson 4</a:t>
            </a:r>
            <a:endParaRPr b="1">
              <a:latin typeface="Comfortaa"/>
              <a:ea typeface="Comfortaa"/>
              <a:cs typeface="Comfortaa"/>
              <a:sym typeface="Comfortaa"/>
            </a:endParaRPr>
          </a:p>
        </p:txBody>
      </p:sp>
      <p:sp>
        <p:nvSpPr>
          <p:cNvPr id="554" name="Google Shape;554;p104"/>
          <p:cNvSpPr/>
          <p:nvPr/>
        </p:nvSpPr>
        <p:spPr>
          <a:xfrm rot="8099143">
            <a:off x="6435732" y="4693588"/>
            <a:ext cx="851286" cy="894773"/>
          </a:xfrm>
          <a:prstGeom prst="teardrop">
            <a:avLst>
              <a:gd name="adj" fmla="val 113946"/>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04"/>
          <p:cNvSpPr/>
          <p:nvPr/>
        </p:nvSpPr>
        <p:spPr>
          <a:xfrm>
            <a:off x="6611325" y="4863925"/>
            <a:ext cx="500100" cy="554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9"/>
        <p:cNvGrpSpPr/>
        <p:nvPr/>
      </p:nvGrpSpPr>
      <p:grpSpPr>
        <a:xfrm>
          <a:off x="0" y="0"/>
          <a:ext cx="0" cy="0"/>
          <a:chOff x="0" y="0"/>
          <a:chExt cx="0" cy="0"/>
        </a:xfrm>
      </p:grpSpPr>
      <p:sp>
        <p:nvSpPr>
          <p:cNvPr id="560" name="Google Shape;560;p105"/>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561" name="Google Shape;561;p105"/>
          <p:cNvSpPr txBox="1"/>
          <p:nvPr/>
        </p:nvSpPr>
        <p:spPr>
          <a:xfrm>
            <a:off x="3686900" y="133763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62" name="Google Shape;562;p105"/>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The brain is the command center</a:t>
            </a:r>
            <a:endParaRPr sz="1200">
              <a:latin typeface="Lexend Thin"/>
              <a:ea typeface="Lexend Thin"/>
              <a:cs typeface="Lexend Thin"/>
              <a:sym typeface="Lexend Thin"/>
            </a:endParaRPr>
          </a:p>
        </p:txBody>
      </p:sp>
      <p:pic>
        <p:nvPicPr>
          <p:cNvPr id="563" name="Google Shape;563;p105"/>
          <p:cNvPicPr preferRelativeResize="0"/>
          <p:nvPr/>
        </p:nvPicPr>
        <p:blipFill rotWithShape="1">
          <a:blip r:embed="rId4">
            <a:alphaModFix/>
          </a:blip>
          <a:srcRect b="10458"/>
          <a:stretch/>
        </p:blipFill>
        <p:spPr>
          <a:xfrm>
            <a:off x="650775" y="1252106"/>
            <a:ext cx="3896025" cy="5679619"/>
          </a:xfrm>
          <a:prstGeom prst="rect">
            <a:avLst/>
          </a:prstGeom>
          <a:noFill/>
          <a:ln>
            <a:noFill/>
          </a:ln>
        </p:spPr>
      </p:pic>
      <p:pic>
        <p:nvPicPr>
          <p:cNvPr id="564" name="Google Shape;564;p105"/>
          <p:cNvPicPr preferRelativeResize="0"/>
          <p:nvPr/>
        </p:nvPicPr>
        <p:blipFill>
          <a:blip r:embed="rId5">
            <a:alphaModFix/>
          </a:blip>
          <a:stretch>
            <a:fillRect/>
          </a:stretch>
        </p:blipFill>
        <p:spPr>
          <a:xfrm>
            <a:off x="4550050" y="2505300"/>
            <a:ext cx="3743650" cy="2806950"/>
          </a:xfrm>
          <a:prstGeom prst="rect">
            <a:avLst/>
          </a:prstGeom>
          <a:noFill/>
          <a:ln>
            <a:noFill/>
          </a:ln>
        </p:spPr>
      </p:pic>
      <p:pic>
        <p:nvPicPr>
          <p:cNvPr id="565" name="Google Shape;565;p105"/>
          <p:cNvPicPr preferRelativeResize="0"/>
          <p:nvPr/>
        </p:nvPicPr>
        <p:blipFill rotWithShape="1">
          <a:blip r:embed="rId6">
            <a:alphaModFix/>
          </a:blip>
          <a:srcRect t="13955" b="23150"/>
          <a:stretch/>
        </p:blipFill>
        <p:spPr>
          <a:xfrm>
            <a:off x="5010746" y="3256427"/>
            <a:ext cx="2644119" cy="1288087"/>
          </a:xfrm>
          <a:prstGeom prst="rect">
            <a:avLst/>
          </a:prstGeom>
          <a:noFill/>
          <a:ln>
            <a:noFill/>
          </a:ln>
        </p:spPr>
      </p:pic>
      <p:sp>
        <p:nvSpPr>
          <p:cNvPr id="566" name="Google Shape;566;p105"/>
          <p:cNvSpPr/>
          <p:nvPr/>
        </p:nvSpPr>
        <p:spPr>
          <a:xfrm>
            <a:off x="4896967" y="3256429"/>
            <a:ext cx="3049800" cy="1304700"/>
          </a:xfrm>
          <a:prstGeom prst="roundRect">
            <a:avLst>
              <a:gd name="adj" fmla="val 12642"/>
            </a:avLst>
          </a:prstGeom>
          <a:noFill/>
          <a:ln w="76200" cap="flat" cmpd="sng">
            <a:solidFill>
              <a:srgbClr val="FFF1B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67" name="Google Shape;567;p105"/>
          <p:cNvCxnSpPr/>
          <p:nvPr/>
        </p:nvCxnSpPr>
        <p:spPr>
          <a:xfrm flipH="1">
            <a:off x="3024850" y="4795775"/>
            <a:ext cx="1591800" cy="1278300"/>
          </a:xfrm>
          <a:prstGeom prst="straightConnector1">
            <a:avLst/>
          </a:prstGeom>
          <a:noFill/>
          <a:ln w="19050" cap="flat" cmpd="sng">
            <a:solidFill>
              <a:srgbClr val="8F92BC"/>
            </a:solidFill>
            <a:prstDash val="dot"/>
            <a:round/>
            <a:headEnd type="none" w="med" len="med"/>
            <a:tailEnd type="none" w="med" len="med"/>
          </a:ln>
        </p:spPr>
      </p:cxnSp>
      <p:sp>
        <p:nvSpPr>
          <p:cNvPr id="568" name="Google Shape;568;p105"/>
          <p:cNvSpPr/>
          <p:nvPr/>
        </p:nvSpPr>
        <p:spPr>
          <a:xfrm>
            <a:off x="4508313" y="2111275"/>
            <a:ext cx="3827100" cy="3578400"/>
          </a:xfrm>
          <a:prstGeom prst="ellipse">
            <a:avLst/>
          </a:prstGeom>
          <a:noFill/>
          <a:ln w="19050" cap="flat" cmpd="sng">
            <a:solidFill>
              <a:srgbClr val="8587C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574" name="Google Shape;574;p106"/>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575" name="Google Shape;575;p10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76" name="Google Shape;576;p106"/>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577" name="Google Shape;577;p106"/>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578" name="Google Shape;578;p106"/>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579" name="Google Shape;579;p106"/>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80" name="Google Shape;580;p106"/>
          <p:cNvSpPr/>
          <p:nvPr/>
        </p:nvSpPr>
        <p:spPr>
          <a:xfrm>
            <a:off x="4348075" y="1597475"/>
            <a:ext cx="170100" cy="1736700"/>
          </a:xfrm>
          <a:prstGeom prst="downArrow">
            <a:avLst>
              <a:gd name="adj1" fmla="val 50000"/>
              <a:gd name="adj2" fmla="val 128399"/>
            </a:avLst>
          </a:prstGeom>
          <a:solidFill>
            <a:srgbClr val="D5A6BD"/>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1" name="Google Shape;581;p106"/>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582" name="Google Shape;582;p106"/>
          <p:cNvSpPr txBox="1"/>
          <p:nvPr/>
        </p:nvSpPr>
        <p:spPr>
          <a:xfrm>
            <a:off x="3865075" y="1040950"/>
            <a:ext cx="1136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D5A6BD"/>
                </a:solidFill>
                <a:latin typeface="Calibri"/>
                <a:ea typeface="Calibri"/>
                <a:cs typeface="Calibri"/>
                <a:sym typeface="Calibri"/>
              </a:rPr>
              <a:t>FSH</a:t>
            </a:r>
            <a:endParaRPr sz="3400" b="1">
              <a:solidFill>
                <a:srgbClr val="D5A6BD"/>
              </a:solidFill>
              <a:latin typeface="Calibri"/>
              <a:ea typeface="Calibri"/>
              <a:cs typeface="Calibri"/>
              <a:sym typeface="Calibri"/>
            </a:endParaRPr>
          </a:p>
        </p:txBody>
      </p:sp>
      <p:sp>
        <p:nvSpPr>
          <p:cNvPr id="583" name="Google Shape;583;p106"/>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The ovulatory cycle</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107"/>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590" name="Google Shape;590;p10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91" name="Google Shape;591;p107"/>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592" name="Google Shape;592;p107"/>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593" name="Google Shape;593;p107"/>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594" name="Google Shape;594;p107"/>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95" name="Google Shape;595;p107"/>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sp>
        <p:nvSpPr>
          <p:cNvPr id="596" name="Google Shape;596;p107"/>
          <p:cNvSpPr/>
          <p:nvPr/>
        </p:nvSpPr>
        <p:spPr>
          <a:xfrm rot="10800000">
            <a:off x="5021075" y="1604845"/>
            <a:ext cx="170100" cy="2692500"/>
          </a:xfrm>
          <a:prstGeom prst="downArrow">
            <a:avLst>
              <a:gd name="adj1" fmla="val 50000"/>
              <a:gd name="adj2" fmla="val 128399"/>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07"/>
          <p:cNvSpPr txBox="1"/>
          <p:nvPr/>
        </p:nvSpPr>
        <p:spPr>
          <a:xfrm>
            <a:off x="4255163" y="1073200"/>
            <a:ext cx="18288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200" b="1">
                <a:solidFill>
                  <a:srgbClr val="3C78D8"/>
                </a:solidFill>
                <a:latin typeface="Calibri"/>
                <a:ea typeface="Calibri"/>
                <a:cs typeface="Calibri"/>
                <a:sym typeface="Calibri"/>
              </a:rPr>
              <a:t>Estrogen</a:t>
            </a:r>
            <a:endParaRPr sz="3200" b="1">
              <a:solidFill>
                <a:srgbClr val="3C78D8"/>
              </a:solidFill>
              <a:latin typeface="Calibri"/>
              <a:ea typeface="Calibri"/>
              <a:cs typeface="Calibri"/>
              <a:sym typeface="Calibri"/>
            </a:endParaRPr>
          </a:p>
        </p:txBody>
      </p:sp>
      <p:sp>
        <p:nvSpPr>
          <p:cNvPr id="598" name="Google Shape;598;p107"/>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The ovulatory cycle</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604" name="Google Shape;604;p108"/>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05" name="Google Shape;605;p10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06" name="Google Shape;606;p108"/>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07" name="Google Shape;607;p108"/>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08" name="Google Shape;608;p108"/>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609" name="Google Shape;609;p108"/>
          <p:cNvPicPr preferRelativeResize="0"/>
          <p:nvPr/>
        </p:nvPicPr>
        <p:blipFill>
          <a:blip r:embed="rId6">
            <a:alphaModFix/>
          </a:blip>
          <a:stretch>
            <a:fillRect/>
          </a:stretch>
        </p:blipFill>
        <p:spPr>
          <a:xfrm>
            <a:off x="5335500" y="3394550"/>
            <a:ext cx="1962474" cy="1251426"/>
          </a:xfrm>
          <a:prstGeom prst="rect">
            <a:avLst/>
          </a:prstGeom>
          <a:noFill/>
          <a:ln>
            <a:noFill/>
          </a:ln>
        </p:spPr>
      </p:pic>
      <p:sp>
        <p:nvSpPr>
          <p:cNvPr id="610" name="Google Shape;610;p108"/>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611" name="Google Shape;611;p108"/>
          <p:cNvSpPr/>
          <p:nvPr/>
        </p:nvSpPr>
        <p:spPr>
          <a:xfrm>
            <a:off x="6004875" y="1554700"/>
            <a:ext cx="136200" cy="2466000"/>
          </a:xfrm>
          <a:prstGeom prst="downArrow">
            <a:avLst>
              <a:gd name="adj1" fmla="val 50000"/>
              <a:gd name="adj2" fmla="val 208688"/>
            </a:avLst>
          </a:prstGeom>
          <a:solidFill>
            <a:srgbClr val="BF9000"/>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612" name="Google Shape;612;p108"/>
          <p:cNvSpPr txBox="1"/>
          <p:nvPr/>
        </p:nvSpPr>
        <p:spPr>
          <a:xfrm>
            <a:off x="5118763" y="991750"/>
            <a:ext cx="18288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200" b="1">
                <a:solidFill>
                  <a:srgbClr val="BF9000"/>
                </a:solidFill>
                <a:latin typeface="Calibri"/>
                <a:ea typeface="Calibri"/>
                <a:cs typeface="Calibri"/>
                <a:sym typeface="Calibri"/>
              </a:rPr>
              <a:t>LH</a:t>
            </a:r>
            <a:endParaRPr sz="3200" b="1">
              <a:solidFill>
                <a:srgbClr val="BF9000"/>
              </a:solidFill>
              <a:latin typeface="Calibri"/>
              <a:ea typeface="Calibri"/>
              <a:cs typeface="Calibri"/>
              <a:sym typeface="Calibri"/>
            </a:endParaRPr>
          </a:p>
        </p:txBody>
      </p:sp>
      <p:sp>
        <p:nvSpPr>
          <p:cNvPr id="613" name="Google Shape;613;p108"/>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The ovulatory cycle</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pic>
        <p:nvPicPr>
          <p:cNvPr id="619" name="Google Shape;619;p109"/>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620" name="Google Shape;620;p10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21" name="Google Shape;621;p109"/>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622" name="Google Shape;622;p109"/>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623" name="Google Shape;623;p109"/>
          <p:cNvPicPr preferRelativeResize="0"/>
          <p:nvPr/>
        </p:nvPicPr>
        <p:blipFill>
          <a:blip r:embed="rId5">
            <a:alphaModFix/>
          </a:blip>
          <a:stretch>
            <a:fillRect/>
          </a:stretch>
        </p:blipFill>
        <p:spPr>
          <a:xfrm>
            <a:off x="187800" y="1030525"/>
            <a:ext cx="8773613" cy="4883947"/>
          </a:xfrm>
          <a:prstGeom prst="rect">
            <a:avLst/>
          </a:prstGeom>
          <a:noFill/>
          <a:ln>
            <a:noFill/>
          </a:ln>
        </p:spPr>
      </p:pic>
      <p:pic>
        <p:nvPicPr>
          <p:cNvPr id="624" name="Google Shape;624;p109"/>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625" name="Google Shape;625;p109"/>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626" name="Google Shape;626;p109"/>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627" name="Google Shape;627;p109"/>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628" name="Google Shape;628;p109"/>
          <p:cNvSpPr/>
          <p:nvPr/>
        </p:nvSpPr>
        <p:spPr>
          <a:xfrm rot="10800000">
            <a:off x="6590675" y="1606450"/>
            <a:ext cx="189600" cy="18957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09"/>
          <p:cNvSpPr txBox="1"/>
          <p:nvPr/>
        </p:nvSpPr>
        <p:spPr>
          <a:xfrm>
            <a:off x="5335500" y="1030525"/>
            <a:ext cx="24978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200" b="1">
                <a:solidFill>
                  <a:srgbClr val="888888"/>
                </a:solidFill>
                <a:latin typeface="Calibri"/>
                <a:ea typeface="Calibri"/>
                <a:cs typeface="Calibri"/>
                <a:sym typeface="Calibri"/>
              </a:rPr>
              <a:t>Progesterone</a:t>
            </a:r>
            <a:endParaRPr sz="3200" b="1">
              <a:solidFill>
                <a:srgbClr val="888888"/>
              </a:solidFill>
              <a:latin typeface="Calibri"/>
              <a:ea typeface="Calibri"/>
              <a:cs typeface="Calibri"/>
              <a:sym typeface="Calibri"/>
            </a:endParaRPr>
          </a:p>
        </p:txBody>
      </p:sp>
      <p:sp>
        <p:nvSpPr>
          <p:cNvPr id="630" name="Google Shape;630;p109"/>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The ovulatory cycle</a:t>
            </a:r>
            <a:endParaRPr sz="1200">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pic>
        <p:nvPicPr>
          <p:cNvPr id="636" name="Google Shape;636;p110"/>
          <p:cNvPicPr preferRelativeResize="0"/>
          <p:nvPr/>
        </p:nvPicPr>
        <p:blipFill>
          <a:blip r:embed="rId3">
            <a:alphaModFix amt="32000"/>
          </a:blip>
          <a:stretch>
            <a:fillRect/>
          </a:stretch>
        </p:blipFill>
        <p:spPr>
          <a:xfrm>
            <a:off x="56100" y="1074399"/>
            <a:ext cx="6578460" cy="3969902"/>
          </a:xfrm>
          <a:prstGeom prst="rect">
            <a:avLst/>
          </a:prstGeom>
          <a:noFill/>
          <a:ln>
            <a:noFill/>
          </a:ln>
        </p:spPr>
      </p:pic>
      <p:pic>
        <p:nvPicPr>
          <p:cNvPr id="637" name="Google Shape;637;p110"/>
          <p:cNvPicPr preferRelativeResize="0"/>
          <p:nvPr/>
        </p:nvPicPr>
        <p:blipFill>
          <a:blip r:embed="rId4">
            <a:alphaModFix amt="32000"/>
          </a:blip>
          <a:stretch>
            <a:fillRect/>
          </a:stretch>
        </p:blipFill>
        <p:spPr>
          <a:xfrm>
            <a:off x="143139" y="905525"/>
            <a:ext cx="6842735" cy="3809102"/>
          </a:xfrm>
          <a:prstGeom prst="rect">
            <a:avLst/>
          </a:prstGeom>
          <a:noFill/>
          <a:ln>
            <a:noFill/>
          </a:ln>
        </p:spPr>
      </p:pic>
      <p:pic>
        <p:nvPicPr>
          <p:cNvPr id="638" name="Google Shape;638;p110"/>
          <p:cNvPicPr preferRelativeResize="0"/>
          <p:nvPr/>
        </p:nvPicPr>
        <p:blipFill>
          <a:blip r:embed="rId5">
            <a:alphaModFix amt="51000"/>
          </a:blip>
          <a:stretch>
            <a:fillRect/>
          </a:stretch>
        </p:blipFill>
        <p:spPr>
          <a:xfrm>
            <a:off x="4157946" y="2749279"/>
            <a:ext cx="1530579" cy="976015"/>
          </a:xfrm>
          <a:prstGeom prst="rect">
            <a:avLst/>
          </a:prstGeom>
          <a:noFill/>
          <a:ln>
            <a:noFill/>
          </a:ln>
        </p:spPr>
      </p:pic>
      <p:pic>
        <p:nvPicPr>
          <p:cNvPr id="639" name="Google Shape;639;p110"/>
          <p:cNvPicPr preferRelativeResize="0"/>
          <p:nvPr/>
        </p:nvPicPr>
        <p:blipFill>
          <a:blip r:embed="rId6">
            <a:alphaModFix amt="32000"/>
          </a:blip>
          <a:stretch>
            <a:fillRect/>
          </a:stretch>
        </p:blipFill>
        <p:spPr>
          <a:xfrm>
            <a:off x="4450769" y="2159054"/>
            <a:ext cx="1237757" cy="976014"/>
          </a:xfrm>
          <a:prstGeom prst="rect">
            <a:avLst/>
          </a:prstGeom>
          <a:noFill/>
          <a:ln>
            <a:noFill/>
          </a:ln>
        </p:spPr>
      </p:pic>
      <p:pic>
        <p:nvPicPr>
          <p:cNvPr id="640" name="Google Shape;640;p110"/>
          <p:cNvPicPr preferRelativeResize="0"/>
          <p:nvPr/>
        </p:nvPicPr>
        <p:blipFill rotWithShape="1">
          <a:blip r:embed="rId3">
            <a:alphaModFix amt="32000"/>
          </a:blip>
          <a:srcRect l="12675" t="32672" r="72294" b="61004"/>
          <a:stretch/>
        </p:blipFill>
        <p:spPr>
          <a:xfrm>
            <a:off x="4815946" y="1596438"/>
            <a:ext cx="988762" cy="185777"/>
          </a:xfrm>
          <a:prstGeom prst="rect">
            <a:avLst/>
          </a:prstGeom>
          <a:noFill/>
          <a:ln>
            <a:noFill/>
          </a:ln>
        </p:spPr>
      </p:pic>
      <p:sp>
        <p:nvSpPr>
          <p:cNvPr id="641" name="Google Shape;641;p110"/>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898989"/>
              </a:buClr>
              <a:buSzPts val="1800"/>
              <a:buFont typeface="Calibri"/>
              <a:buNone/>
            </a:pPr>
            <a:fld id="{00000000-1234-1234-1234-123412341234}" type="slidenum">
              <a:rPr lang="en-US"/>
              <a:t>10</a:t>
            </a:fld>
            <a:endParaRPr/>
          </a:p>
        </p:txBody>
      </p:sp>
      <p:grpSp>
        <p:nvGrpSpPr>
          <p:cNvPr id="642" name="Google Shape;642;p110"/>
          <p:cNvGrpSpPr/>
          <p:nvPr/>
        </p:nvGrpSpPr>
        <p:grpSpPr>
          <a:xfrm>
            <a:off x="2640698" y="3801284"/>
            <a:ext cx="5157253" cy="3056723"/>
            <a:chOff x="-4549439" y="278583"/>
            <a:chExt cx="13826415" cy="8194968"/>
          </a:xfrm>
        </p:grpSpPr>
        <p:pic>
          <p:nvPicPr>
            <p:cNvPr id="643" name="Google Shape;643;p110"/>
            <p:cNvPicPr preferRelativeResize="0"/>
            <p:nvPr/>
          </p:nvPicPr>
          <p:blipFill>
            <a:blip r:embed="rId7">
              <a:alphaModFix/>
            </a:blip>
            <a:stretch>
              <a:fillRect/>
            </a:stretch>
          </p:blipFill>
          <p:spPr>
            <a:xfrm>
              <a:off x="76200" y="1149350"/>
              <a:ext cx="8434766" cy="5090126"/>
            </a:xfrm>
            <a:prstGeom prst="rect">
              <a:avLst/>
            </a:prstGeom>
            <a:noFill/>
            <a:ln>
              <a:noFill/>
            </a:ln>
          </p:spPr>
        </p:pic>
        <p:pic>
          <p:nvPicPr>
            <p:cNvPr id="644" name="Google Shape;644;p110"/>
            <p:cNvPicPr preferRelativeResize="0"/>
            <p:nvPr/>
          </p:nvPicPr>
          <p:blipFill rotWithShape="1">
            <a:blip r:embed="rId8">
              <a:alphaModFix/>
            </a:blip>
            <a:srcRect l="-3359" b="11339"/>
            <a:stretch/>
          </p:blipFill>
          <p:spPr>
            <a:xfrm>
              <a:off x="-4549439" y="278583"/>
              <a:ext cx="13826415" cy="8194968"/>
            </a:xfrm>
            <a:prstGeom prst="rect">
              <a:avLst/>
            </a:prstGeom>
            <a:noFill/>
            <a:ln>
              <a:noFill/>
            </a:ln>
          </p:spPr>
        </p:pic>
      </p:grpSp>
      <p:cxnSp>
        <p:nvCxnSpPr>
          <p:cNvPr id="645" name="Google Shape;645;p110"/>
          <p:cNvCxnSpPr/>
          <p:nvPr/>
        </p:nvCxnSpPr>
        <p:spPr>
          <a:xfrm>
            <a:off x="1388387" y="2378034"/>
            <a:ext cx="3225600" cy="1913400"/>
          </a:xfrm>
          <a:prstGeom prst="straightConnector1">
            <a:avLst/>
          </a:prstGeom>
          <a:noFill/>
          <a:ln w="28575" cap="flat" cmpd="sng">
            <a:solidFill>
              <a:schemeClr val="dk2"/>
            </a:solidFill>
            <a:prstDash val="dot"/>
            <a:round/>
            <a:headEnd type="none" w="med" len="med"/>
            <a:tailEnd type="none" w="med" len="med"/>
          </a:ln>
        </p:spPr>
      </p:cxnSp>
      <p:sp>
        <p:nvSpPr>
          <p:cNvPr id="646" name="Google Shape;646;p110"/>
          <p:cNvSpPr/>
          <p:nvPr/>
        </p:nvSpPr>
        <p:spPr>
          <a:xfrm>
            <a:off x="3334125" y="3297600"/>
            <a:ext cx="3770400" cy="3560400"/>
          </a:xfrm>
          <a:prstGeom prst="ellipse">
            <a:avLst/>
          </a:prstGeom>
          <a:noFill/>
          <a:ln w="9525" cap="flat" cmpd="sng">
            <a:solidFill>
              <a:srgbClr val="FF00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10"/>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Menstruation</a:t>
            </a:r>
            <a:endParaRPr sz="1200">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1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b="0" i="0" u="none" strike="noStrike" cap="none">
                <a:solidFill>
                  <a:srgbClr val="343451"/>
                </a:solidFill>
                <a:latin typeface="Calibri"/>
                <a:ea typeface="Calibri"/>
                <a:cs typeface="Calibri"/>
                <a:sym typeface="Calibri"/>
              </a:rPr>
              <a:t>© FEMM</a:t>
            </a:r>
            <a:endParaRPr/>
          </a:p>
        </p:txBody>
      </p:sp>
      <p:sp>
        <p:nvSpPr>
          <p:cNvPr id="654" name="Google Shape;654;p111"/>
          <p:cNvSpPr txBox="1">
            <a:spLocks noGrp="1"/>
          </p:cNvSpPr>
          <p:nvPr>
            <p:ph type="title"/>
          </p:nvPr>
        </p:nvSpPr>
        <p:spPr>
          <a:xfrm>
            <a:off x="265062" y="232328"/>
            <a:ext cx="9144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000"/>
              <a:buFont typeface="Calibri"/>
              <a:buNone/>
            </a:pPr>
            <a:r>
              <a:rPr lang="en-US" sz="2800">
                <a:solidFill>
                  <a:schemeClr val="lt1"/>
                </a:solidFill>
                <a:latin typeface="Lexend Thin"/>
                <a:ea typeface="Lexend Thin"/>
                <a:cs typeface="Lexend Thin"/>
                <a:sym typeface="Lexend Thin"/>
              </a:rPr>
              <a:t>The beginning of life</a:t>
            </a:r>
            <a:endParaRPr sz="1200">
              <a:solidFill>
                <a:schemeClr val="lt1"/>
              </a:solidFill>
              <a:latin typeface="Lexend Thin"/>
              <a:ea typeface="Lexend Thin"/>
              <a:cs typeface="Lexend Thin"/>
              <a:sym typeface="Lexend Thin"/>
            </a:endParaRPr>
          </a:p>
        </p:txBody>
      </p:sp>
      <p:pic>
        <p:nvPicPr>
          <p:cNvPr id="655" name="Google Shape;655;p111"/>
          <p:cNvPicPr preferRelativeResize="0"/>
          <p:nvPr/>
        </p:nvPicPr>
        <p:blipFill rotWithShape="1">
          <a:blip r:embed="rId3">
            <a:alphaModFix/>
          </a:blip>
          <a:srcRect/>
          <a:stretch/>
        </p:blipFill>
        <p:spPr>
          <a:xfrm>
            <a:off x="0" y="1375326"/>
            <a:ext cx="9143998" cy="5090115"/>
          </a:xfrm>
          <a:prstGeom prst="rect">
            <a:avLst/>
          </a:prstGeom>
          <a:noFill/>
          <a:ln>
            <a:noFill/>
          </a:ln>
        </p:spPr>
      </p:pic>
      <p:pic>
        <p:nvPicPr>
          <p:cNvPr id="656" name="Google Shape;656;p111"/>
          <p:cNvPicPr preferRelativeResize="0"/>
          <p:nvPr/>
        </p:nvPicPr>
        <p:blipFill rotWithShape="1">
          <a:blip r:embed="rId4">
            <a:alphaModFix/>
          </a:blip>
          <a:srcRect/>
          <a:stretch/>
        </p:blipFill>
        <p:spPr>
          <a:xfrm>
            <a:off x="0" y="1375326"/>
            <a:ext cx="9143998" cy="5090115"/>
          </a:xfrm>
          <a:prstGeom prst="rect">
            <a:avLst/>
          </a:prstGeom>
          <a:noFill/>
          <a:ln>
            <a:noFill/>
          </a:ln>
        </p:spPr>
      </p:pic>
      <p:pic>
        <p:nvPicPr>
          <p:cNvPr id="657" name="Google Shape;657;p111"/>
          <p:cNvPicPr preferRelativeResize="0"/>
          <p:nvPr/>
        </p:nvPicPr>
        <p:blipFill rotWithShape="1">
          <a:blip r:embed="rId5">
            <a:alphaModFix/>
          </a:blip>
          <a:srcRect/>
          <a:stretch/>
        </p:blipFill>
        <p:spPr>
          <a:xfrm>
            <a:off x="0" y="1375326"/>
            <a:ext cx="9143998" cy="5090115"/>
          </a:xfrm>
          <a:prstGeom prst="rect">
            <a:avLst/>
          </a:prstGeom>
          <a:noFill/>
          <a:ln>
            <a:noFill/>
          </a:ln>
        </p:spPr>
      </p:pic>
      <p:pic>
        <p:nvPicPr>
          <p:cNvPr id="658" name="Google Shape;658;p111"/>
          <p:cNvPicPr preferRelativeResize="0"/>
          <p:nvPr/>
        </p:nvPicPr>
        <p:blipFill rotWithShape="1">
          <a:blip r:embed="rId6">
            <a:alphaModFix/>
          </a:blip>
          <a:srcRect/>
          <a:stretch/>
        </p:blipFill>
        <p:spPr>
          <a:xfrm>
            <a:off x="0" y="1375326"/>
            <a:ext cx="9143998" cy="5090115"/>
          </a:xfrm>
          <a:prstGeom prst="rect">
            <a:avLst/>
          </a:prstGeom>
          <a:noFill/>
          <a:ln>
            <a:noFill/>
          </a:ln>
        </p:spPr>
      </p:pic>
      <p:pic>
        <p:nvPicPr>
          <p:cNvPr id="659" name="Google Shape;659;p111"/>
          <p:cNvPicPr preferRelativeResize="0"/>
          <p:nvPr/>
        </p:nvPicPr>
        <p:blipFill rotWithShape="1">
          <a:blip r:embed="rId7">
            <a:alphaModFix/>
          </a:blip>
          <a:srcRect/>
          <a:stretch/>
        </p:blipFill>
        <p:spPr>
          <a:xfrm>
            <a:off x="0" y="1375326"/>
            <a:ext cx="9143998" cy="5090115"/>
          </a:xfrm>
          <a:prstGeom prst="rect">
            <a:avLst/>
          </a:prstGeom>
          <a:noFill/>
          <a:ln>
            <a:noFill/>
          </a:ln>
        </p:spPr>
      </p:pic>
      <p:sp>
        <p:nvSpPr>
          <p:cNvPr id="660" name="Google Shape;660;p111"/>
          <p:cNvSpPr/>
          <p:nvPr/>
        </p:nvSpPr>
        <p:spPr>
          <a:xfrm>
            <a:off x="7095066" y="5176471"/>
            <a:ext cx="1829400" cy="1458600"/>
          </a:xfrm>
          <a:prstGeom prst="rect">
            <a:avLst/>
          </a:prstGeom>
          <a:noFill/>
          <a:ln w="12700" cap="flat" cmpd="sng">
            <a:solidFill>
              <a:srgbClr val="8F92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0" i="0" u="none" strike="noStrike" cap="none">
              <a:solidFill>
                <a:srgbClr val="000000"/>
              </a:solidFill>
              <a:latin typeface="Calibri"/>
              <a:ea typeface="Calibri"/>
              <a:cs typeface="Calibri"/>
              <a:sym typeface="Calibri"/>
            </a:endParaRPr>
          </a:p>
        </p:txBody>
      </p:sp>
      <p:pic>
        <p:nvPicPr>
          <p:cNvPr id="661" name="Google Shape;661;p111"/>
          <p:cNvPicPr preferRelativeResize="0"/>
          <p:nvPr/>
        </p:nvPicPr>
        <p:blipFill rotWithShape="1">
          <a:blip r:embed="rId8">
            <a:alphaModFix/>
          </a:blip>
          <a:srcRect/>
          <a:stretch/>
        </p:blipFill>
        <p:spPr>
          <a:xfrm>
            <a:off x="7108921" y="5190326"/>
            <a:ext cx="1829269" cy="1458727"/>
          </a:xfrm>
          <a:prstGeom prst="rect">
            <a:avLst/>
          </a:prstGeom>
          <a:noFill/>
          <a:ln>
            <a:noFill/>
          </a:ln>
        </p:spPr>
      </p:pic>
      <p:pic>
        <p:nvPicPr>
          <p:cNvPr id="662" name="Google Shape;662;p111"/>
          <p:cNvPicPr preferRelativeResize="0"/>
          <p:nvPr/>
        </p:nvPicPr>
        <p:blipFill rotWithShape="1">
          <a:blip r:embed="rId9">
            <a:alphaModFix/>
          </a:blip>
          <a:srcRect/>
          <a:stretch/>
        </p:blipFill>
        <p:spPr>
          <a:xfrm>
            <a:off x="32226" y="5173682"/>
            <a:ext cx="742690" cy="65174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112"/>
          <p:cNvSpPr/>
          <p:nvPr/>
        </p:nvSpPr>
        <p:spPr>
          <a:xfrm>
            <a:off x="521138" y="3790350"/>
            <a:ext cx="765600" cy="744000"/>
          </a:xfrm>
          <a:prstGeom prst="ellipse">
            <a:avLst/>
          </a:prstGeom>
          <a:solidFill>
            <a:srgbClr val="8F92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12"/>
          <p:cNvSpPr/>
          <p:nvPr/>
        </p:nvSpPr>
        <p:spPr>
          <a:xfrm>
            <a:off x="1447463" y="3733275"/>
            <a:ext cx="7099200" cy="8772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12"/>
          <p:cNvSpPr/>
          <p:nvPr/>
        </p:nvSpPr>
        <p:spPr>
          <a:xfrm>
            <a:off x="1447475" y="5103875"/>
            <a:ext cx="7099200" cy="8772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112"/>
          <p:cNvSpPr txBox="1"/>
          <p:nvPr/>
        </p:nvSpPr>
        <p:spPr>
          <a:xfrm>
            <a:off x="808200" y="1624675"/>
            <a:ext cx="7623600" cy="172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b="1">
                <a:solidFill>
                  <a:srgbClr val="8587C2"/>
                </a:solidFill>
                <a:latin typeface="Calibri"/>
                <a:ea typeface="Calibri"/>
                <a:cs typeface="Calibri"/>
                <a:sym typeface="Calibri"/>
              </a:rPr>
              <a:t>What are the</a:t>
            </a:r>
            <a:r>
              <a:rPr lang="en-US" sz="5600" b="1">
                <a:solidFill>
                  <a:srgbClr val="8587C2"/>
                </a:solidFill>
                <a:latin typeface="Calibri"/>
                <a:ea typeface="Calibri"/>
                <a:cs typeface="Calibri"/>
                <a:sym typeface="Calibri"/>
              </a:rPr>
              <a:t> ✌🏻</a:t>
            </a:r>
            <a:r>
              <a:rPr lang="en-US" sz="4400" b="1">
                <a:solidFill>
                  <a:srgbClr val="8587C2"/>
                </a:solidFill>
                <a:latin typeface="Calibri"/>
                <a:ea typeface="Calibri"/>
                <a:cs typeface="Calibri"/>
                <a:sym typeface="Calibri"/>
              </a:rPr>
              <a:t> main jobs </a:t>
            </a:r>
            <a:br>
              <a:rPr lang="en-US" sz="4400" b="1">
                <a:solidFill>
                  <a:srgbClr val="8587C2"/>
                </a:solidFill>
                <a:latin typeface="Calibri"/>
                <a:ea typeface="Calibri"/>
                <a:cs typeface="Calibri"/>
                <a:sym typeface="Calibri"/>
              </a:rPr>
            </a:br>
            <a:r>
              <a:rPr lang="en-US" sz="4400" b="1">
                <a:solidFill>
                  <a:srgbClr val="8587C2"/>
                </a:solidFill>
                <a:latin typeface="Calibri"/>
                <a:ea typeface="Calibri"/>
                <a:cs typeface="Calibri"/>
                <a:sym typeface="Calibri"/>
              </a:rPr>
              <a:t>of the ovaries?</a:t>
            </a:r>
            <a:endParaRPr>
              <a:latin typeface="Calibri"/>
              <a:ea typeface="Calibri"/>
              <a:cs typeface="Calibri"/>
              <a:sym typeface="Calibri"/>
            </a:endParaRPr>
          </a:p>
        </p:txBody>
      </p:sp>
      <p:sp>
        <p:nvSpPr>
          <p:cNvPr id="672" name="Google Shape;672;p112"/>
          <p:cNvSpPr txBox="1"/>
          <p:nvPr/>
        </p:nvSpPr>
        <p:spPr>
          <a:xfrm>
            <a:off x="1586527" y="3628875"/>
            <a:ext cx="5836200" cy="119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solidFill>
                <a:srgbClr val="8587C2"/>
              </a:solidFill>
              <a:latin typeface="Calibri"/>
              <a:ea typeface="Calibri"/>
              <a:cs typeface="Calibri"/>
              <a:sym typeface="Calibri"/>
            </a:endParaRPr>
          </a:p>
          <a:p>
            <a:pPr marL="0" lvl="0" indent="0" algn="l" rtl="0">
              <a:spcBef>
                <a:spcPts val="0"/>
              </a:spcBef>
              <a:spcAft>
                <a:spcPts val="0"/>
              </a:spcAft>
              <a:buNone/>
            </a:pPr>
            <a:r>
              <a:rPr lang="en-US" sz="3100" b="1">
                <a:solidFill>
                  <a:srgbClr val="757AA8"/>
                </a:solidFill>
                <a:latin typeface="Calibri"/>
                <a:ea typeface="Calibri"/>
                <a:cs typeface="Calibri"/>
                <a:sym typeface="Calibri"/>
              </a:rPr>
              <a:t>    To grow and release an egg </a:t>
            </a:r>
            <a:endParaRPr sz="3100" b="1">
              <a:solidFill>
                <a:srgbClr val="757AA8"/>
              </a:solidFill>
              <a:latin typeface="Calibri"/>
              <a:ea typeface="Calibri"/>
              <a:cs typeface="Calibri"/>
              <a:sym typeface="Calibri"/>
            </a:endParaRPr>
          </a:p>
          <a:p>
            <a:pPr marL="0" lvl="0" indent="0" algn="ctr" rtl="0">
              <a:spcBef>
                <a:spcPts val="0"/>
              </a:spcBef>
              <a:spcAft>
                <a:spcPts val="0"/>
              </a:spcAft>
              <a:buNone/>
            </a:pPr>
            <a:endParaRPr sz="4400" b="1">
              <a:solidFill>
                <a:srgbClr val="898989"/>
              </a:solidFill>
              <a:latin typeface="Calibri"/>
              <a:ea typeface="Calibri"/>
              <a:cs typeface="Calibri"/>
              <a:sym typeface="Calibri"/>
            </a:endParaRPr>
          </a:p>
        </p:txBody>
      </p:sp>
      <p:pic>
        <p:nvPicPr>
          <p:cNvPr id="673" name="Google Shape;673;p112"/>
          <p:cNvPicPr preferRelativeResize="0"/>
          <p:nvPr/>
        </p:nvPicPr>
        <p:blipFill rotWithShape="1">
          <a:blip r:embed="rId3">
            <a:alphaModFix/>
          </a:blip>
          <a:srcRect l="32526" t="28540" r="30141" b="18479"/>
          <a:stretch/>
        </p:blipFill>
        <p:spPr>
          <a:xfrm rot="-1117097">
            <a:off x="6448339" y="3374272"/>
            <a:ext cx="1803230" cy="1424654"/>
          </a:xfrm>
          <a:prstGeom prst="rect">
            <a:avLst/>
          </a:prstGeom>
          <a:noFill/>
          <a:ln>
            <a:noFill/>
          </a:ln>
        </p:spPr>
      </p:pic>
      <p:sp>
        <p:nvSpPr>
          <p:cNvPr id="674" name="Google Shape;674;p112"/>
          <p:cNvSpPr txBox="1"/>
          <p:nvPr/>
        </p:nvSpPr>
        <p:spPr>
          <a:xfrm>
            <a:off x="1586525" y="5175625"/>
            <a:ext cx="66621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b="1">
                <a:solidFill>
                  <a:srgbClr val="757AA8"/>
                </a:solidFill>
                <a:latin typeface="Calibri"/>
                <a:ea typeface="Calibri"/>
                <a:cs typeface="Calibri"/>
                <a:sym typeface="Calibri"/>
              </a:rPr>
              <a:t>    Produce</a:t>
            </a:r>
            <a:r>
              <a:rPr lang="en-US" sz="3100" b="1">
                <a:solidFill>
                  <a:srgbClr val="898989"/>
                </a:solidFill>
                <a:latin typeface="Calibri"/>
                <a:ea typeface="Calibri"/>
                <a:cs typeface="Calibri"/>
                <a:sym typeface="Calibri"/>
              </a:rPr>
              <a:t> </a:t>
            </a:r>
            <a:r>
              <a:rPr lang="en-US" sz="3100" b="1">
                <a:solidFill>
                  <a:srgbClr val="3C78D8"/>
                </a:solidFill>
                <a:latin typeface="Calibri"/>
                <a:ea typeface="Calibri"/>
                <a:cs typeface="Calibri"/>
                <a:sym typeface="Calibri"/>
              </a:rPr>
              <a:t>estrogen</a:t>
            </a:r>
            <a:r>
              <a:rPr lang="en-US" sz="3100" b="1">
                <a:solidFill>
                  <a:srgbClr val="898989"/>
                </a:solidFill>
                <a:latin typeface="Calibri"/>
                <a:ea typeface="Calibri"/>
                <a:cs typeface="Calibri"/>
                <a:sym typeface="Calibri"/>
              </a:rPr>
              <a:t> </a:t>
            </a:r>
            <a:r>
              <a:rPr lang="en-US" sz="3100" b="1">
                <a:solidFill>
                  <a:srgbClr val="757AA8"/>
                </a:solidFill>
                <a:latin typeface="Calibri"/>
                <a:ea typeface="Calibri"/>
                <a:cs typeface="Calibri"/>
                <a:sym typeface="Calibri"/>
              </a:rPr>
              <a:t>   + </a:t>
            </a:r>
            <a:r>
              <a:rPr lang="en-US" sz="3100" b="1">
                <a:solidFill>
                  <a:srgbClr val="888888"/>
                </a:solidFill>
                <a:latin typeface="Calibri"/>
                <a:ea typeface="Calibri"/>
                <a:cs typeface="Calibri"/>
                <a:sym typeface="Calibri"/>
              </a:rPr>
              <a:t>progesterone</a:t>
            </a:r>
            <a:endParaRPr sz="3100" b="1">
              <a:solidFill>
                <a:srgbClr val="888888"/>
              </a:solidFill>
              <a:latin typeface="Calibri"/>
              <a:ea typeface="Calibri"/>
              <a:cs typeface="Calibri"/>
              <a:sym typeface="Calibri"/>
            </a:endParaRPr>
          </a:p>
          <a:p>
            <a:pPr marL="0" lvl="0" indent="0" algn="l" rtl="0">
              <a:spcBef>
                <a:spcPts val="0"/>
              </a:spcBef>
              <a:spcAft>
                <a:spcPts val="0"/>
              </a:spcAft>
              <a:buNone/>
            </a:pPr>
            <a:endParaRPr/>
          </a:p>
        </p:txBody>
      </p:sp>
      <p:sp>
        <p:nvSpPr>
          <p:cNvPr id="675" name="Google Shape;675;p112"/>
          <p:cNvSpPr/>
          <p:nvPr/>
        </p:nvSpPr>
        <p:spPr>
          <a:xfrm rot="10800000">
            <a:off x="4912025" y="5145550"/>
            <a:ext cx="170100" cy="703500"/>
          </a:xfrm>
          <a:prstGeom prst="downArrow">
            <a:avLst>
              <a:gd name="adj1" fmla="val 50000"/>
              <a:gd name="adj2" fmla="val 128399"/>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12"/>
          <p:cNvSpPr/>
          <p:nvPr/>
        </p:nvSpPr>
        <p:spPr>
          <a:xfrm rot="10800000">
            <a:off x="7742575" y="5133700"/>
            <a:ext cx="189600" cy="7272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12"/>
          <p:cNvSpPr txBox="1"/>
          <p:nvPr/>
        </p:nvSpPr>
        <p:spPr>
          <a:xfrm>
            <a:off x="690338" y="3839100"/>
            <a:ext cx="427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rgbClr val="D9D2E9"/>
                </a:solidFill>
              </a:rPr>
              <a:t>1</a:t>
            </a:r>
            <a:endParaRPr sz="3000" b="1">
              <a:solidFill>
                <a:srgbClr val="D9D2E9"/>
              </a:solidFill>
            </a:endParaRPr>
          </a:p>
        </p:txBody>
      </p:sp>
      <p:sp>
        <p:nvSpPr>
          <p:cNvPr id="678" name="Google Shape;678;p112"/>
          <p:cNvSpPr/>
          <p:nvPr/>
        </p:nvSpPr>
        <p:spPr>
          <a:xfrm>
            <a:off x="521138" y="5125300"/>
            <a:ext cx="765600" cy="744000"/>
          </a:xfrm>
          <a:prstGeom prst="ellipse">
            <a:avLst/>
          </a:prstGeom>
          <a:solidFill>
            <a:srgbClr val="8F92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12"/>
          <p:cNvSpPr txBox="1"/>
          <p:nvPr/>
        </p:nvSpPr>
        <p:spPr>
          <a:xfrm>
            <a:off x="690338" y="5174050"/>
            <a:ext cx="427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rgbClr val="D9D2E9"/>
                </a:solidFill>
              </a:rPr>
              <a:t>2</a:t>
            </a:r>
            <a:endParaRPr sz="3000" b="1">
              <a:solidFill>
                <a:srgbClr val="D9D2E9"/>
              </a:solidFill>
            </a:endParaRPr>
          </a:p>
        </p:txBody>
      </p:sp>
      <p:sp>
        <p:nvSpPr>
          <p:cNvPr id="680" name="Google Shape;680;p112"/>
          <p:cNvSpPr txBox="1">
            <a:spLocks noGrp="1"/>
          </p:cNvSpPr>
          <p:nvPr>
            <p:ph type="title"/>
          </p:nvPr>
        </p:nvSpPr>
        <p:spPr>
          <a:xfrm>
            <a:off x="265062" y="232328"/>
            <a:ext cx="91440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1"/>
              </a:buClr>
              <a:buSzPts val="3000"/>
              <a:buFont typeface="Calibri"/>
              <a:buNone/>
            </a:pPr>
            <a:r>
              <a:rPr lang="en-US" sz="2800">
                <a:solidFill>
                  <a:schemeClr val="lt1"/>
                </a:solidFill>
                <a:latin typeface="Lexend Thin"/>
                <a:ea typeface="Lexend Thin"/>
                <a:cs typeface="Lexend Thin"/>
                <a:sym typeface="Lexend Thin"/>
              </a:rPr>
              <a:t>Pop Quiz</a:t>
            </a:r>
            <a:endParaRPr sz="1200">
              <a:solidFill>
                <a:schemeClr val="lt1"/>
              </a:solidFill>
              <a:latin typeface="Lexend Thin"/>
              <a:ea typeface="Lexend Thin"/>
              <a:cs typeface="Lexend Thin"/>
              <a:sym typeface="Lexend Th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113"/>
          <p:cNvSpPr/>
          <p:nvPr/>
        </p:nvSpPr>
        <p:spPr>
          <a:xfrm>
            <a:off x="1313800" y="5161800"/>
            <a:ext cx="6670500" cy="1281000"/>
          </a:xfrm>
          <a:prstGeom prst="wedgeRectCallout">
            <a:avLst>
              <a:gd name="adj1" fmla="val -20833"/>
              <a:gd name="adj2" fmla="val 62500"/>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13"/>
          <p:cNvSpPr/>
          <p:nvPr/>
        </p:nvSpPr>
        <p:spPr>
          <a:xfrm>
            <a:off x="1251300" y="3314625"/>
            <a:ext cx="6670500" cy="15153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13"/>
          <p:cNvSpPr/>
          <p:nvPr/>
        </p:nvSpPr>
        <p:spPr>
          <a:xfrm>
            <a:off x="1251300" y="1504375"/>
            <a:ext cx="6670500" cy="1406100"/>
          </a:xfrm>
          <a:prstGeom prst="wedgeRectCallout">
            <a:avLst>
              <a:gd name="adj1" fmla="val -20833"/>
              <a:gd name="adj2" fmla="val 62500"/>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13"/>
          <p:cNvSpPr txBox="1">
            <a:spLocks noGrp="1"/>
          </p:cNvSpPr>
          <p:nvPr>
            <p:ph type="body" idx="1"/>
          </p:nvPr>
        </p:nvSpPr>
        <p:spPr>
          <a:xfrm>
            <a:off x="1572600" y="1635925"/>
            <a:ext cx="5998800" cy="1143000"/>
          </a:xfrm>
          <a:prstGeom prst="rect">
            <a:avLst/>
          </a:prstGeom>
          <a:noFill/>
          <a:ln>
            <a:noFill/>
          </a:ln>
        </p:spPr>
        <p:txBody>
          <a:bodyPr spcFirstLastPara="1" wrap="square" lIns="91425" tIns="91425" rIns="91425" bIns="45700" anchor="t" anchorCtr="0">
            <a:noAutofit/>
          </a:bodyPr>
          <a:lstStyle/>
          <a:p>
            <a:pPr marL="0" lvl="0" indent="0" algn="ctr" rtl="0">
              <a:spcBef>
                <a:spcPts val="0"/>
              </a:spcBef>
              <a:spcAft>
                <a:spcPts val="0"/>
              </a:spcAft>
              <a:buClr>
                <a:srgbClr val="595959"/>
              </a:buClr>
              <a:buSzPts val="2800"/>
              <a:buNone/>
            </a:pPr>
            <a:r>
              <a:rPr lang="en-US" sz="3000" b="1">
                <a:solidFill>
                  <a:srgbClr val="757AA8"/>
                </a:solidFill>
                <a:latin typeface="Calibri"/>
                <a:ea typeface="Calibri"/>
                <a:cs typeface="Calibri"/>
                <a:sym typeface="Calibri"/>
              </a:rPr>
              <a:t>Every woman has a cycle</a:t>
            </a:r>
            <a:endParaRPr sz="3000">
              <a:solidFill>
                <a:srgbClr val="757AA8"/>
              </a:solidFill>
              <a:latin typeface="Calibri"/>
              <a:ea typeface="Calibri"/>
              <a:cs typeface="Calibri"/>
              <a:sym typeface="Calibri"/>
            </a:endParaRPr>
          </a:p>
          <a:p>
            <a:pPr marL="0" lvl="0" indent="0" algn="ctr" rtl="0">
              <a:spcBef>
                <a:spcPts val="560"/>
              </a:spcBef>
              <a:spcAft>
                <a:spcPts val="0"/>
              </a:spcAft>
              <a:buClr>
                <a:srgbClr val="595959"/>
              </a:buClr>
              <a:buSzPts val="2800"/>
              <a:buNone/>
            </a:pPr>
            <a:r>
              <a:rPr lang="en-US" sz="2500" i="1">
                <a:solidFill>
                  <a:srgbClr val="595959"/>
                </a:solidFill>
                <a:latin typeface="Calibri"/>
                <a:ea typeface="Calibri"/>
                <a:cs typeface="Calibri"/>
                <a:sym typeface="Calibri"/>
              </a:rPr>
              <a:t>from puberty until around age 50</a:t>
            </a:r>
            <a:endParaRPr sz="2500">
              <a:solidFill>
                <a:srgbClr val="595959"/>
              </a:solidFill>
              <a:latin typeface="Calibri"/>
              <a:ea typeface="Calibri"/>
              <a:cs typeface="Calibri"/>
              <a:sym typeface="Calibri"/>
            </a:endParaRPr>
          </a:p>
          <a:p>
            <a:pPr marL="0" lvl="0" indent="0" algn="ctr" rtl="0">
              <a:spcBef>
                <a:spcPts val="560"/>
              </a:spcBef>
              <a:spcAft>
                <a:spcPts val="0"/>
              </a:spcAft>
              <a:buClr>
                <a:srgbClr val="595959"/>
              </a:buClr>
              <a:buSzPts val="2800"/>
              <a:buNone/>
            </a:pPr>
            <a:endParaRPr sz="3000">
              <a:solidFill>
                <a:srgbClr val="595959"/>
              </a:solidFill>
              <a:latin typeface="Calibri"/>
              <a:ea typeface="Calibri"/>
              <a:cs typeface="Calibri"/>
              <a:sym typeface="Calibri"/>
            </a:endParaRPr>
          </a:p>
          <a:p>
            <a:pPr marL="0" lvl="0" indent="0" algn="ctr" rtl="0">
              <a:lnSpc>
                <a:spcPct val="110000"/>
              </a:lnSpc>
              <a:spcBef>
                <a:spcPts val="560"/>
              </a:spcBef>
              <a:spcAft>
                <a:spcPts val="0"/>
              </a:spcAft>
              <a:buClr>
                <a:srgbClr val="595959"/>
              </a:buClr>
              <a:buSzPts val="2800"/>
              <a:buNone/>
            </a:pPr>
            <a:endParaRPr b="1"/>
          </a:p>
        </p:txBody>
      </p:sp>
      <p:sp>
        <p:nvSpPr>
          <p:cNvPr id="690" name="Google Shape;690;p113"/>
          <p:cNvSpPr txBox="1">
            <a:spLocks noGrp="1"/>
          </p:cNvSpPr>
          <p:nvPr>
            <p:ph type="title"/>
          </p:nvPr>
        </p:nvSpPr>
        <p:spPr>
          <a:xfrm>
            <a:off x="3048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b="1">
                <a:solidFill>
                  <a:srgbClr val="FFFFFF"/>
                </a:solidFill>
                <a:latin typeface="Calibri"/>
                <a:ea typeface="Calibri"/>
                <a:cs typeface="Calibri"/>
                <a:sym typeface="Calibri"/>
              </a:rPr>
              <a:t>Every woman has a cycle</a:t>
            </a:r>
            <a:endParaRPr sz="1200"/>
          </a:p>
        </p:txBody>
      </p:sp>
      <p:sp>
        <p:nvSpPr>
          <p:cNvPr id="691" name="Google Shape;691;p113"/>
          <p:cNvSpPr txBox="1"/>
          <p:nvPr/>
        </p:nvSpPr>
        <p:spPr>
          <a:xfrm>
            <a:off x="722775" y="3482650"/>
            <a:ext cx="6920400" cy="2329500"/>
          </a:xfrm>
          <a:prstGeom prst="rect">
            <a:avLst/>
          </a:prstGeom>
          <a:noFill/>
          <a:ln>
            <a:noFill/>
          </a:ln>
        </p:spPr>
        <p:txBody>
          <a:bodyPr spcFirstLastPara="1" wrap="square" lIns="91425" tIns="91425" rIns="91425" bIns="91425" anchor="b" anchorCtr="0">
            <a:noAutofit/>
          </a:bodyPr>
          <a:lstStyle/>
          <a:p>
            <a:pPr marL="914400" lvl="0" indent="0" algn="ctr" rtl="0">
              <a:spcBef>
                <a:spcPts val="640"/>
              </a:spcBef>
              <a:spcAft>
                <a:spcPts val="0"/>
              </a:spcAft>
              <a:buClr>
                <a:srgbClr val="7C7DAD"/>
              </a:buClr>
              <a:buSzPts val="3200"/>
              <a:buFont typeface="Arial"/>
              <a:buNone/>
            </a:pPr>
            <a:r>
              <a:rPr lang="en-US" sz="3000" b="1">
                <a:solidFill>
                  <a:srgbClr val="757AA8"/>
                </a:solidFill>
                <a:latin typeface="Calibri"/>
                <a:ea typeface="Calibri"/>
                <a:cs typeface="Calibri"/>
                <a:sym typeface="Calibri"/>
              </a:rPr>
              <a:t>It is called the ovulation cycle</a:t>
            </a:r>
            <a:br>
              <a:rPr lang="en-US" sz="2900" b="1">
                <a:solidFill>
                  <a:srgbClr val="757AA8"/>
                </a:solidFill>
                <a:latin typeface="Calibri"/>
                <a:ea typeface="Calibri"/>
                <a:cs typeface="Calibri"/>
                <a:sym typeface="Calibri"/>
              </a:rPr>
            </a:br>
            <a:r>
              <a:rPr lang="en-US" sz="2500" i="1">
                <a:solidFill>
                  <a:srgbClr val="595959"/>
                </a:solidFill>
                <a:latin typeface="Calibri"/>
                <a:ea typeface="Calibri"/>
                <a:cs typeface="Calibri"/>
                <a:sym typeface="Calibri"/>
              </a:rPr>
              <a:t>since ovulation is the most important event</a:t>
            </a:r>
            <a:endParaRPr sz="2500" i="1">
              <a:solidFill>
                <a:srgbClr val="595959"/>
              </a:solidFill>
              <a:latin typeface="Calibri"/>
              <a:ea typeface="Calibri"/>
              <a:cs typeface="Calibri"/>
              <a:sym typeface="Calibri"/>
            </a:endParaRPr>
          </a:p>
          <a:p>
            <a:pPr marL="0" lvl="0" indent="0" algn="ctr" rtl="0">
              <a:spcBef>
                <a:spcPts val="560"/>
              </a:spcBef>
              <a:spcAft>
                <a:spcPts val="0"/>
              </a:spcAft>
              <a:buClr>
                <a:srgbClr val="595959"/>
              </a:buClr>
              <a:buSzPts val="2800"/>
              <a:buFont typeface="Arial"/>
              <a:buNone/>
            </a:pPr>
            <a:endParaRPr sz="3200">
              <a:solidFill>
                <a:srgbClr val="595959"/>
              </a:solidFill>
              <a:latin typeface="Calibri"/>
              <a:ea typeface="Calibri"/>
              <a:cs typeface="Calibri"/>
              <a:sym typeface="Calibri"/>
            </a:endParaRPr>
          </a:p>
          <a:p>
            <a:pPr marL="0" lvl="0" indent="0" algn="ctr" rtl="0">
              <a:spcBef>
                <a:spcPts val="560"/>
              </a:spcBef>
              <a:spcAft>
                <a:spcPts val="0"/>
              </a:spcAft>
              <a:buNone/>
            </a:pPr>
            <a:r>
              <a:rPr lang="en-US" sz="2800" i="1">
                <a:solidFill>
                  <a:srgbClr val="595959"/>
                </a:solidFill>
                <a:latin typeface="Calibri"/>
                <a:ea typeface="Calibri"/>
                <a:cs typeface="Calibri"/>
                <a:sym typeface="Calibri"/>
              </a:rPr>
              <a:t> </a:t>
            </a:r>
            <a:br>
              <a:rPr lang="en-US" sz="2800" i="1">
                <a:solidFill>
                  <a:srgbClr val="595959"/>
                </a:solidFill>
                <a:latin typeface="Calibri"/>
                <a:ea typeface="Calibri"/>
                <a:cs typeface="Calibri"/>
                <a:sym typeface="Calibri"/>
              </a:rPr>
            </a:br>
            <a:endParaRPr/>
          </a:p>
        </p:txBody>
      </p:sp>
      <p:sp>
        <p:nvSpPr>
          <p:cNvPr id="692" name="Google Shape;692;p113"/>
          <p:cNvSpPr txBox="1"/>
          <p:nvPr/>
        </p:nvSpPr>
        <p:spPr>
          <a:xfrm>
            <a:off x="1366200" y="5234075"/>
            <a:ext cx="6411600" cy="2049300"/>
          </a:xfrm>
          <a:prstGeom prst="rect">
            <a:avLst/>
          </a:prstGeom>
          <a:noFill/>
          <a:ln>
            <a:noFill/>
          </a:ln>
        </p:spPr>
        <p:txBody>
          <a:bodyPr spcFirstLastPara="1" wrap="square" lIns="91425" tIns="91425" rIns="91425" bIns="91425" anchor="t" anchorCtr="0">
            <a:spAutoFit/>
          </a:bodyPr>
          <a:lstStyle/>
          <a:p>
            <a:pPr marL="0" lvl="0" indent="0" algn="ctr" rtl="0">
              <a:spcBef>
                <a:spcPts val="560"/>
              </a:spcBef>
              <a:spcAft>
                <a:spcPts val="0"/>
              </a:spcAft>
              <a:buClr>
                <a:schemeClr val="dk1"/>
              </a:buClr>
              <a:buSzPts val="1100"/>
              <a:buFont typeface="Arial"/>
              <a:buNone/>
            </a:pPr>
            <a:r>
              <a:rPr lang="en-US" sz="2800" b="1">
                <a:solidFill>
                  <a:srgbClr val="757AA8"/>
                </a:solidFill>
                <a:latin typeface="Calibri"/>
                <a:ea typeface="Calibri"/>
                <a:cs typeface="Calibri"/>
                <a:sym typeface="Calibri"/>
              </a:rPr>
              <a:t>It is often called the menstrual cycle</a:t>
            </a:r>
            <a:r>
              <a:rPr lang="en-US" sz="2800">
                <a:solidFill>
                  <a:srgbClr val="595959"/>
                </a:solidFill>
                <a:latin typeface="Calibri"/>
                <a:ea typeface="Calibri"/>
                <a:cs typeface="Calibri"/>
                <a:sym typeface="Calibri"/>
              </a:rPr>
              <a:t>          </a:t>
            </a:r>
            <a:endParaRPr sz="2800">
              <a:solidFill>
                <a:srgbClr val="595959"/>
              </a:solidFill>
              <a:latin typeface="Calibri"/>
              <a:ea typeface="Calibri"/>
              <a:cs typeface="Calibri"/>
              <a:sym typeface="Calibri"/>
            </a:endParaRPr>
          </a:p>
          <a:p>
            <a:pPr marL="0" lvl="0" indent="0" algn="ctr" rtl="0">
              <a:spcBef>
                <a:spcPts val="560"/>
              </a:spcBef>
              <a:spcAft>
                <a:spcPts val="0"/>
              </a:spcAft>
              <a:buClr>
                <a:schemeClr val="dk1"/>
              </a:buClr>
              <a:buSzPts val="1100"/>
              <a:buFont typeface="Arial"/>
              <a:buNone/>
            </a:pPr>
            <a:r>
              <a:rPr lang="en-US" sz="2500" i="1">
                <a:solidFill>
                  <a:srgbClr val="595959"/>
                </a:solidFill>
                <a:latin typeface="Calibri"/>
                <a:ea typeface="Calibri"/>
                <a:cs typeface="Calibri"/>
                <a:sym typeface="Calibri"/>
              </a:rPr>
              <a:t>since menstruation is the most obvious sign</a:t>
            </a:r>
            <a:endParaRPr sz="2500" i="1">
              <a:solidFill>
                <a:srgbClr val="595959"/>
              </a:solidFill>
              <a:latin typeface="Calibri"/>
              <a:ea typeface="Calibri"/>
              <a:cs typeface="Calibri"/>
              <a:sym typeface="Calibri"/>
            </a:endParaRPr>
          </a:p>
          <a:p>
            <a:pPr marL="0" lvl="0" indent="0" algn="ctr" rtl="0">
              <a:lnSpc>
                <a:spcPct val="110000"/>
              </a:lnSpc>
              <a:spcBef>
                <a:spcPts val="560"/>
              </a:spcBef>
              <a:spcAft>
                <a:spcPts val="0"/>
              </a:spcAft>
              <a:buClr>
                <a:schemeClr val="dk1"/>
              </a:buClr>
              <a:buSzPts val="1100"/>
              <a:buFont typeface="Arial"/>
              <a:buNone/>
            </a:pPr>
            <a:endParaRPr sz="2800">
              <a:solidFill>
                <a:srgbClr val="898989"/>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14"/>
          <p:cNvSpPr txBox="1">
            <a:spLocks noGrp="1"/>
          </p:cNvSpPr>
          <p:nvPr>
            <p:ph type="title"/>
          </p:nvPr>
        </p:nvSpPr>
        <p:spPr>
          <a:xfrm>
            <a:off x="304800" y="228600"/>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a:solidFill>
                  <a:srgbClr val="FFFFFF"/>
                </a:solidFill>
                <a:latin typeface="Lexend Thin"/>
                <a:ea typeface="Lexend Thin"/>
                <a:cs typeface="Lexend Thin"/>
                <a:sym typeface="Lexend Thin"/>
              </a:rPr>
              <a:t>Worksheet</a:t>
            </a:r>
            <a:endParaRPr sz="1200">
              <a:latin typeface="Lexend Thin"/>
              <a:ea typeface="Lexend Thin"/>
              <a:cs typeface="Lexend Thin"/>
              <a:sym typeface="Lexend Thin"/>
            </a:endParaRPr>
          </a:p>
        </p:txBody>
      </p:sp>
      <p:sp>
        <p:nvSpPr>
          <p:cNvPr id="699" name="Google Shape;699;p114"/>
          <p:cNvSpPr/>
          <p:nvPr/>
        </p:nvSpPr>
        <p:spPr>
          <a:xfrm>
            <a:off x="1267988" y="5170600"/>
            <a:ext cx="6670500" cy="1281000"/>
          </a:xfrm>
          <a:prstGeom prst="wedgeRectCallout">
            <a:avLst>
              <a:gd name="adj1" fmla="val -20833"/>
              <a:gd name="adj2" fmla="val 62500"/>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14"/>
          <p:cNvSpPr/>
          <p:nvPr/>
        </p:nvSpPr>
        <p:spPr>
          <a:xfrm>
            <a:off x="1205488" y="3323425"/>
            <a:ext cx="6670500" cy="15153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14"/>
          <p:cNvSpPr/>
          <p:nvPr/>
        </p:nvSpPr>
        <p:spPr>
          <a:xfrm>
            <a:off x="1205488" y="1513175"/>
            <a:ext cx="6670500" cy="1406100"/>
          </a:xfrm>
          <a:prstGeom prst="wedgeRectCallout">
            <a:avLst>
              <a:gd name="adj1" fmla="val -20833"/>
              <a:gd name="adj2" fmla="val 62500"/>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2" name="Google Shape;702;p114"/>
          <p:cNvPicPr preferRelativeResize="0"/>
          <p:nvPr/>
        </p:nvPicPr>
        <p:blipFill>
          <a:blip r:embed="rId3">
            <a:alphaModFix/>
          </a:blip>
          <a:stretch>
            <a:fillRect/>
          </a:stretch>
        </p:blipFill>
        <p:spPr>
          <a:xfrm>
            <a:off x="2144025" y="1095175"/>
            <a:ext cx="4398751" cy="568662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06"/>
        <p:cNvGrpSpPr/>
        <p:nvPr/>
      </p:nvGrpSpPr>
      <p:grpSpPr>
        <a:xfrm>
          <a:off x="0" y="0"/>
          <a:ext cx="0" cy="0"/>
          <a:chOff x="0" y="0"/>
          <a:chExt cx="0" cy="0"/>
        </a:xfrm>
      </p:grpSpPr>
      <p:sp>
        <p:nvSpPr>
          <p:cNvPr id="707" name="Google Shape;707;p115"/>
          <p:cNvSpPr/>
          <p:nvPr/>
        </p:nvSpPr>
        <p:spPr>
          <a:xfrm>
            <a:off x="2679275" y="1347400"/>
            <a:ext cx="3002700" cy="667200"/>
          </a:xfrm>
          <a:prstGeom prst="rect">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8" name="Google Shape;708;p115"/>
          <p:cNvSpPr/>
          <p:nvPr/>
        </p:nvSpPr>
        <p:spPr>
          <a:xfrm>
            <a:off x="5638650" y="1347400"/>
            <a:ext cx="3002700" cy="667200"/>
          </a:xfrm>
          <a:prstGeom prst="rect">
            <a:avLst/>
          </a:prstGeom>
          <a:solidFill>
            <a:srgbClr val="E4E6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9" name="Google Shape;709;p115"/>
          <p:cNvSpPr/>
          <p:nvPr/>
        </p:nvSpPr>
        <p:spPr>
          <a:xfrm>
            <a:off x="1738900" y="4868900"/>
            <a:ext cx="6670500" cy="1144500"/>
          </a:xfrm>
          <a:prstGeom prst="wedgeRectCallout">
            <a:avLst>
              <a:gd name="adj1" fmla="val -54224"/>
              <a:gd name="adj2" fmla="val -25615"/>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0" name="Google Shape;710;p115"/>
          <p:cNvPicPr preferRelativeResize="0"/>
          <p:nvPr/>
        </p:nvPicPr>
        <p:blipFill rotWithShape="1">
          <a:blip r:embed="rId4">
            <a:alphaModFix/>
          </a:blip>
          <a:srcRect/>
          <a:stretch/>
        </p:blipFill>
        <p:spPr>
          <a:xfrm>
            <a:off x="140925" y="4742149"/>
            <a:ext cx="1293175" cy="2076075"/>
          </a:xfrm>
          <a:prstGeom prst="rect">
            <a:avLst/>
          </a:prstGeom>
          <a:noFill/>
          <a:ln>
            <a:noFill/>
          </a:ln>
        </p:spPr>
      </p:pic>
      <p:sp>
        <p:nvSpPr>
          <p:cNvPr id="711" name="Google Shape;711;p115"/>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712" name="Google Shape;712;p115"/>
          <p:cNvSpPr txBox="1"/>
          <p:nvPr/>
        </p:nvSpPr>
        <p:spPr>
          <a:xfrm>
            <a:off x="3105150" y="1004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graphicFrame>
        <p:nvGraphicFramePr>
          <p:cNvPr id="713" name="Google Shape;713;p115"/>
          <p:cNvGraphicFramePr/>
          <p:nvPr/>
        </p:nvGraphicFramePr>
        <p:xfrm>
          <a:off x="502638" y="1309663"/>
          <a:ext cx="8138700" cy="3308780"/>
        </p:xfrm>
        <a:graphic>
          <a:graphicData uri="http://schemas.openxmlformats.org/drawingml/2006/table">
            <a:tbl>
              <a:tblPr>
                <a:noFill/>
                <a:tableStyleId>{2A7F189B-573D-4B47-A258-26B7055C3136}</a:tableStyleId>
              </a:tblPr>
              <a:tblGrid>
                <a:gridCol w="2154375">
                  <a:extLst>
                    <a:ext uri="{9D8B030D-6E8A-4147-A177-3AD203B41FA5}">
                      <a16:colId xmlns:a16="http://schemas.microsoft.com/office/drawing/2014/main" val="20000"/>
                    </a:ext>
                  </a:extLst>
                </a:gridCol>
                <a:gridCol w="3024800">
                  <a:extLst>
                    <a:ext uri="{9D8B030D-6E8A-4147-A177-3AD203B41FA5}">
                      <a16:colId xmlns:a16="http://schemas.microsoft.com/office/drawing/2014/main" val="20001"/>
                    </a:ext>
                  </a:extLst>
                </a:gridCol>
                <a:gridCol w="2959525">
                  <a:extLst>
                    <a:ext uri="{9D8B030D-6E8A-4147-A177-3AD203B41FA5}">
                      <a16:colId xmlns:a16="http://schemas.microsoft.com/office/drawing/2014/main" val="20002"/>
                    </a:ext>
                  </a:extLst>
                </a:gridCol>
              </a:tblGrid>
              <a:tr h="42715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i="0" u="none" strike="noStrike" cap="none">
                          <a:solidFill>
                            <a:srgbClr val="595959"/>
                          </a:solidFill>
                          <a:latin typeface="Arial"/>
                          <a:ea typeface="Arial"/>
                          <a:cs typeface="Arial"/>
                          <a:sym typeface="Arial"/>
                        </a:rPr>
                        <a:t>estrogen</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i="0" u="none" strike="noStrike" cap="none">
                          <a:solidFill>
                            <a:srgbClr val="595959"/>
                          </a:solidFill>
                          <a:latin typeface="Arial"/>
                          <a:ea typeface="Arial"/>
                          <a:cs typeface="Arial"/>
                          <a:sym typeface="Arial"/>
                        </a:rPr>
                        <a:t>progesterone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uterus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tones, contracts</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relaxes</a:t>
                      </a:r>
                      <a:r>
                        <a:rPr lang="en-US" sz="1600" b="1" i="0" u="none" strike="noStrike" cap="none">
                          <a:solidFill>
                            <a:srgbClr val="595959"/>
                          </a:solidFill>
                          <a:latin typeface="Calibri"/>
                          <a:ea typeface="Calibri"/>
                          <a:cs typeface="Calibri"/>
                          <a:sym typeface="Calibri"/>
                        </a:rPr>
                        <a:t>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uterine lining</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maintains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breast</a:t>
                      </a:r>
                      <a:r>
                        <a:rPr lang="en-US" sz="1800" b="1">
                          <a:solidFill>
                            <a:srgbClr val="595959"/>
                          </a:solidFill>
                          <a:latin typeface="Calibri"/>
                          <a:ea typeface="Calibri"/>
                          <a:cs typeface="Calibri"/>
                          <a:sym typeface="Calibri"/>
                        </a:rPr>
                        <a:t>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normalizes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bones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forms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a:t>
                      </a:r>
                      <a:endParaRPr sz="160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i="0" u="none" strike="noStrike" cap="none">
                          <a:solidFill>
                            <a:srgbClr val="595959"/>
                          </a:solidFill>
                          <a:latin typeface="Calibri"/>
                          <a:ea typeface="Calibri"/>
                          <a:cs typeface="Calibri"/>
                          <a:sym typeface="Calibri"/>
                        </a:rPr>
                        <a:t>blood vessels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i="0" u="none" strike="noStrike" cap="none">
                          <a:solidFill>
                            <a:srgbClr val="595959"/>
                          </a:solidFill>
                          <a:latin typeface="Calibri"/>
                          <a:ea typeface="Calibri"/>
                          <a:cs typeface="Calibri"/>
                          <a:sym typeface="Calibri"/>
                        </a:rPr>
                        <a:t>dilates, increases flow</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relaxes, normalizes clotting</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5"/>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brain cells</a:t>
                      </a:r>
                      <a:endParaRPr sz="18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stimulates</a:t>
                      </a:r>
                      <a:endParaRPr sz="16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 and heals</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normal levels promote well-being; high levels increase anxiety</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promotes sleep and relaxation;</a:t>
                      </a:r>
                      <a:endParaRPr sz="1600">
                        <a:solidFill>
                          <a:srgbClr val="595959"/>
                        </a:solidFill>
                        <a:latin typeface="Calibri"/>
                        <a:ea typeface="Calibri"/>
                        <a:cs typeface="Calibri"/>
                        <a:sym typeface="Calibri"/>
                      </a:endParaRPr>
                    </a:p>
                    <a:p>
                      <a:pPr marL="0" marR="0" lvl="0" indent="0" algn="l" rtl="0">
                        <a:spcBef>
                          <a:spcPts val="0"/>
                        </a:spcBef>
                        <a:spcAft>
                          <a:spcPts val="0"/>
                        </a:spcAft>
                        <a:buNone/>
                      </a:pPr>
                      <a:r>
                        <a:rPr lang="en-US" sz="1600">
                          <a:solidFill>
                            <a:srgbClr val="595959"/>
                          </a:solidFill>
                          <a:latin typeface="Calibri"/>
                          <a:ea typeface="Calibri"/>
                          <a:cs typeface="Calibri"/>
                          <a:sym typeface="Calibri"/>
                        </a:rPr>
                        <a:t>decreases anxiety</a:t>
                      </a:r>
                      <a:endParaRPr sz="1600">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7"/>
                  </a:ext>
                </a:extLst>
              </a:tr>
            </a:tbl>
          </a:graphicData>
        </a:graphic>
      </p:graphicFrame>
      <p:sp>
        <p:nvSpPr>
          <p:cNvPr id="714" name="Google Shape;714;p115"/>
          <p:cNvSpPr txBox="1"/>
          <p:nvPr/>
        </p:nvSpPr>
        <p:spPr>
          <a:xfrm>
            <a:off x="1874900" y="4995150"/>
            <a:ext cx="6317100" cy="930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500">
                <a:solidFill>
                  <a:schemeClr val="dk1"/>
                </a:solidFill>
                <a:latin typeface="Comfortaa"/>
                <a:ea typeface="Comfortaa"/>
                <a:cs typeface="Comfortaa"/>
                <a:sym typeface="Comfortaa"/>
              </a:rPr>
              <a:t>Have you ever noticed that you </a:t>
            </a:r>
            <a:r>
              <a:rPr lang="en-US" sz="1500" b="1" i="1">
                <a:solidFill>
                  <a:schemeClr val="dk1"/>
                </a:solidFill>
                <a:latin typeface="Comfortaa"/>
                <a:ea typeface="Comfortaa"/>
                <a:cs typeface="Comfortaa"/>
                <a:sym typeface="Comfortaa"/>
              </a:rPr>
              <a:t>feel</a:t>
            </a:r>
            <a:r>
              <a:rPr lang="en-US" sz="1500" i="1">
                <a:solidFill>
                  <a:schemeClr val="dk1"/>
                </a:solidFill>
                <a:latin typeface="Comfortaa"/>
                <a:ea typeface="Comfortaa"/>
                <a:cs typeface="Comfortaa"/>
                <a:sym typeface="Comfortaa"/>
              </a:rPr>
              <a:t> </a:t>
            </a:r>
            <a:r>
              <a:rPr lang="en-US" sz="1500">
                <a:solidFill>
                  <a:schemeClr val="dk1"/>
                </a:solidFill>
                <a:latin typeface="Comfortaa"/>
                <a:ea typeface="Comfortaa"/>
                <a:cs typeface="Comfortaa"/>
                <a:sym typeface="Comfortaa"/>
              </a:rPr>
              <a:t>different at different times in your cycle?</a:t>
            </a:r>
            <a:br>
              <a:rPr lang="en-US" sz="1500">
                <a:solidFill>
                  <a:schemeClr val="dk1"/>
                </a:solidFill>
                <a:latin typeface="Comfortaa"/>
                <a:ea typeface="Comfortaa"/>
                <a:cs typeface="Comfortaa"/>
                <a:sym typeface="Comfortaa"/>
              </a:rPr>
            </a:br>
            <a:r>
              <a:rPr lang="en-US" sz="1500">
                <a:solidFill>
                  <a:schemeClr val="dk1"/>
                </a:solidFill>
                <a:latin typeface="Comfortaa"/>
                <a:ea typeface="Comfortaa"/>
                <a:cs typeface="Comfortaa"/>
                <a:sym typeface="Comfortaa"/>
              </a:rPr>
              <a:t>That makes sense, since different hormones are at work</a:t>
            </a:r>
            <a:r>
              <a:rPr lang="en-US">
                <a:solidFill>
                  <a:schemeClr val="dk1"/>
                </a:solidFill>
                <a:latin typeface="Comfortaa"/>
                <a:ea typeface="Comfortaa"/>
                <a:cs typeface="Comfortaa"/>
                <a:sym typeface="Comfortaa"/>
              </a:rPr>
              <a:t>! </a:t>
            </a:r>
            <a:endParaRPr sz="1500">
              <a:latin typeface="Comfortaa"/>
              <a:ea typeface="Comfortaa"/>
              <a:cs typeface="Comfortaa"/>
              <a:sym typeface="Comfortaa"/>
            </a:endParaRPr>
          </a:p>
        </p:txBody>
      </p:sp>
      <p:sp>
        <p:nvSpPr>
          <p:cNvPr id="715" name="Google Shape;715;p115"/>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Estrogen &amp; progesterone for your health</a:t>
            </a:r>
            <a:endParaRPr sz="1200">
              <a:latin typeface="Lexend Thin"/>
              <a:ea typeface="Lexend Thin"/>
              <a:cs typeface="Lexend Thin"/>
              <a:sym typeface="Lexend Th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pic>
        <p:nvPicPr>
          <p:cNvPr id="721" name="Google Shape;721;p116"/>
          <p:cNvPicPr preferRelativeResize="0"/>
          <p:nvPr/>
        </p:nvPicPr>
        <p:blipFill rotWithShape="1">
          <a:blip r:embed="rId3">
            <a:alphaModFix/>
          </a:blip>
          <a:srcRect/>
          <a:stretch/>
        </p:blipFill>
        <p:spPr>
          <a:xfrm>
            <a:off x="332471" y="1523475"/>
            <a:ext cx="3322834" cy="5334526"/>
          </a:xfrm>
          <a:prstGeom prst="rect">
            <a:avLst/>
          </a:prstGeom>
          <a:noFill/>
          <a:ln>
            <a:noFill/>
          </a:ln>
        </p:spPr>
      </p:pic>
      <p:sp>
        <p:nvSpPr>
          <p:cNvPr id="722" name="Google Shape;722;p116"/>
          <p:cNvSpPr/>
          <p:nvPr/>
        </p:nvSpPr>
        <p:spPr>
          <a:xfrm>
            <a:off x="4556250" y="4289400"/>
            <a:ext cx="3977700" cy="1715700"/>
          </a:xfrm>
          <a:prstGeom prst="wedgeRectCallout">
            <a:avLst>
              <a:gd name="adj1" fmla="val -21354"/>
              <a:gd name="adj2" fmla="val -77206"/>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16"/>
          <p:cNvSpPr/>
          <p:nvPr/>
        </p:nvSpPr>
        <p:spPr>
          <a:xfrm>
            <a:off x="3731500" y="1538425"/>
            <a:ext cx="4497600" cy="2170200"/>
          </a:xfrm>
          <a:prstGeom prst="wedgeRectCallout">
            <a:avLst>
              <a:gd name="adj1" fmla="val -18293"/>
              <a:gd name="adj2" fmla="val 68686"/>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7500"/>
              <a:t> </a:t>
            </a:r>
            <a:endParaRPr sz="7500"/>
          </a:p>
        </p:txBody>
      </p:sp>
      <p:sp>
        <p:nvSpPr>
          <p:cNvPr id="724" name="Google Shape;724;p116"/>
          <p:cNvSpPr txBox="1"/>
          <p:nvPr/>
        </p:nvSpPr>
        <p:spPr>
          <a:xfrm>
            <a:off x="4095400" y="1822275"/>
            <a:ext cx="3908100" cy="189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rgbClr val="000000"/>
              </a:buClr>
              <a:buSzPts val="1100"/>
              <a:buFont typeface="Arial"/>
              <a:buNone/>
            </a:pPr>
            <a:r>
              <a:rPr lang="en-US" sz="2100" b="1">
                <a:solidFill>
                  <a:srgbClr val="4F81BD"/>
                </a:solidFill>
                <a:latin typeface="Comfortaa"/>
                <a:ea typeface="Comfortaa"/>
                <a:cs typeface="Comfortaa"/>
                <a:sym typeface="Comfortaa"/>
              </a:rPr>
              <a:t>Estrogen</a:t>
            </a:r>
            <a:r>
              <a:rPr lang="en-US" sz="2700" b="1">
                <a:solidFill>
                  <a:srgbClr val="4F81BD"/>
                </a:solidFill>
                <a:latin typeface="Comfortaa"/>
                <a:ea typeface="Comfortaa"/>
                <a:cs typeface="Comfortaa"/>
                <a:sym typeface="Comfortaa"/>
              </a:rPr>
              <a:t> </a:t>
            </a:r>
            <a:r>
              <a:rPr lang="en-US" sz="3100">
                <a:latin typeface="Comfortaa"/>
                <a:ea typeface="Comfortaa"/>
                <a:cs typeface="Comfortaa"/>
                <a:sym typeface="Comfortaa"/>
              </a:rPr>
              <a:t>+ </a:t>
            </a:r>
            <a:r>
              <a:rPr lang="en-US" sz="2100" b="1">
                <a:solidFill>
                  <a:srgbClr val="888888"/>
                </a:solidFill>
                <a:latin typeface="Comfortaa"/>
                <a:ea typeface="Comfortaa"/>
                <a:cs typeface="Comfortaa"/>
                <a:sym typeface="Comfortaa"/>
              </a:rPr>
              <a:t>Progesterone</a:t>
            </a:r>
            <a:r>
              <a:rPr lang="en-US" sz="2800" b="1">
                <a:solidFill>
                  <a:srgbClr val="888888"/>
                </a:solidFill>
                <a:latin typeface="Comfortaa"/>
                <a:ea typeface="Comfortaa"/>
                <a:cs typeface="Comfortaa"/>
                <a:sym typeface="Comfortaa"/>
              </a:rPr>
              <a:t> </a:t>
            </a:r>
            <a:br>
              <a:rPr lang="en-US" sz="2500" b="1">
                <a:solidFill>
                  <a:srgbClr val="888888"/>
                </a:solidFill>
                <a:latin typeface="Comfortaa"/>
                <a:ea typeface="Comfortaa"/>
                <a:cs typeface="Comfortaa"/>
                <a:sym typeface="Comfortaa"/>
              </a:rPr>
            </a:br>
            <a:r>
              <a:rPr lang="en-US" sz="2100">
                <a:latin typeface="Comfortaa"/>
                <a:ea typeface="Comfortaa"/>
                <a:cs typeface="Comfortaa"/>
                <a:sym typeface="Comfortaa"/>
              </a:rPr>
              <a:t>are so important for our mental health.</a:t>
            </a:r>
            <a:br>
              <a:rPr lang="en-US" sz="2100">
                <a:latin typeface="Comfortaa"/>
                <a:ea typeface="Comfortaa"/>
                <a:cs typeface="Comfortaa"/>
                <a:sym typeface="Comfortaa"/>
              </a:rPr>
            </a:br>
            <a:br>
              <a:rPr lang="en-US" sz="1900">
                <a:latin typeface="Comfortaa"/>
                <a:ea typeface="Comfortaa"/>
                <a:cs typeface="Comfortaa"/>
                <a:sym typeface="Comfortaa"/>
              </a:rPr>
            </a:br>
            <a:endParaRPr sz="1900">
              <a:latin typeface="Comfortaa"/>
              <a:ea typeface="Comfortaa"/>
              <a:cs typeface="Comfortaa"/>
              <a:sym typeface="Comfortaa"/>
            </a:endParaRPr>
          </a:p>
        </p:txBody>
      </p:sp>
      <p:sp>
        <p:nvSpPr>
          <p:cNvPr id="725" name="Google Shape;725;p116"/>
          <p:cNvSpPr txBox="1"/>
          <p:nvPr/>
        </p:nvSpPr>
        <p:spPr>
          <a:xfrm>
            <a:off x="4667650" y="4350975"/>
            <a:ext cx="3769800" cy="217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a:solidFill>
                  <a:srgbClr val="3F3F3F"/>
                </a:solidFill>
                <a:latin typeface="Comfortaa"/>
                <a:ea typeface="Comfortaa"/>
                <a:cs typeface="Comfortaa"/>
                <a:sym typeface="Comfortaa"/>
              </a:rPr>
            </a:br>
            <a:r>
              <a:rPr lang="en-US" sz="1500">
                <a:solidFill>
                  <a:srgbClr val="3F3F3F"/>
                </a:solidFill>
                <a:latin typeface="Comfortaa"/>
                <a:ea typeface="Comfortaa"/>
                <a:cs typeface="Comfortaa"/>
                <a:sym typeface="Comfortaa"/>
              </a:rPr>
              <a:t>When hormones</a:t>
            </a:r>
            <a:r>
              <a:rPr lang="en-US" sz="1500">
                <a:solidFill>
                  <a:srgbClr val="888888"/>
                </a:solidFill>
                <a:latin typeface="Comfortaa"/>
                <a:ea typeface="Comfortaa"/>
                <a:cs typeface="Comfortaa"/>
                <a:sym typeface="Comfortaa"/>
              </a:rPr>
              <a:t> </a:t>
            </a:r>
            <a:r>
              <a:rPr lang="en-US" sz="1500">
                <a:solidFill>
                  <a:srgbClr val="3F3F3F"/>
                </a:solidFill>
                <a:latin typeface="Comfortaa"/>
                <a:ea typeface="Comfortaa"/>
                <a:cs typeface="Comfortaa"/>
                <a:sym typeface="Comfortaa"/>
              </a:rPr>
              <a:t>drop before our period, we can feel more irritable and anxious.  </a:t>
            </a:r>
            <a:br>
              <a:rPr lang="en-US" sz="1500">
                <a:solidFill>
                  <a:srgbClr val="3F3F3F"/>
                </a:solidFill>
                <a:latin typeface="Comfortaa"/>
                <a:ea typeface="Comfortaa"/>
                <a:cs typeface="Comfortaa"/>
                <a:sym typeface="Comfortaa"/>
              </a:rPr>
            </a:br>
            <a:r>
              <a:rPr lang="en-US" sz="2900">
                <a:solidFill>
                  <a:srgbClr val="3F3F3F"/>
                </a:solidFill>
                <a:latin typeface="Comfortaa"/>
                <a:ea typeface="Comfortaa"/>
                <a:cs typeface="Comfortaa"/>
                <a:sym typeface="Comfortaa"/>
              </a:rPr>
              <a:t>😣</a:t>
            </a:r>
            <a:br>
              <a:rPr lang="en-US">
                <a:solidFill>
                  <a:srgbClr val="3F3F3F"/>
                </a:solidFill>
                <a:latin typeface="Comfortaa"/>
                <a:ea typeface="Comfortaa"/>
                <a:cs typeface="Comfortaa"/>
                <a:sym typeface="Comfortaa"/>
              </a:rPr>
            </a:br>
            <a:endParaRPr sz="2700">
              <a:solidFill>
                <a:srgbClr val="3F3F3F"/>
              </a:solidFill>
              <a:latin typeface="Comfortaa"/>
              <a:ea typeface="Comfortaa"/>
              <a:cs typeface="Comfortaa"/>
              <a:sym typeface="Comfortaa"/>
            </a:endParaRPr>
          </a:p>
          <a:p>
            <a:pPr marL="0" lvl="0" indent="0" algn="l" rtl="0">
              <a:spcBef>
                <a:spcPts val="0"/>
              </a:spcBef>
              <a:spcAft>
                <a:spcPts val="0"/>
              </a:spcAft>
              <a:buNone/>
            </a:pPr>
            <a:endParaRPr>
              <a:solidFill>
                <a:srgbClr val="757AA8"/>
              </a:solidFill>
            </a:endParaRPr>
          </a:p>
        </p:txBody>
      </p:sp>
      <p:sp>
        <p:nvSpPr>
          <p:cNvPr id="726" name="Google Shape;726;p116"/>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help your mood!</a:t>
            </a:r>
            <a:endParaRPr sz="1200">
              <a:latin typeface="Lexend Thin"/>
              <a:ea typeface="Lexend Thin"/>
              <a:cs typeface="Lexend Thin"/>
              <a:sym typeface="Lexend Thi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pic>
        <p:nvPicPr>
          <p:cNvPr id="732" name="Google Shape;732;p117"/>
          <p:cNvPicPr preferRelativeResize="0"/>
          <p:nvPr/>
        </p:nvPicPr>
        <p:blipFill rotWithShape="1">
          <a:blip r:embed="rId3">
            <a:alphaModFix/>
          </a:blip>
          <a:srcRect l="35928" t="15233" r="49106" b="8482"/>
          <a:stretch/>
        </p:blipFill>
        <p:spPr>
          <a:xfrm>
            <a:off x="933550" y="1149400"/>
            <a:ext cx="2247798" cy="5784801"/>
          </a:xfrm>
          <a:prstGeom prst="rect">
            <a:avLst/>
          </a:prstGeom>
          <a:noFill/>
          <a:ln>
            <a:noFill/>
          </a:ln>
        </p:spPr>
      </p:pic>
      <p:sp>
        <p:nvSpPr>
          <p:cNvPr id="733" name="Google Shape;733;p11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734" name="Google Shape;734;p117"/>
          <p:cNvSpPr/>
          <p:nvPr/>
        </p:nvSpPr>
        <p:spPr>
          <a:xfrm>
            <a:off x="3405375" y="1992325"/>
            <a:ext cx="4497600" cy="1517100"/>
          </a:xfrm>
          <a:prstGeom prst="wedgeRectCallout">
            <a:avLst>
              <a:gd name="adj1" fmla="val -76074"/>
              <a:gd name="adj2" fmla="val -57340"/>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endParaRPr/>
          </a:p>
        </p:txBody>
      </p:sp>
      <p:sp>
        <p:nvSpPr>
          <p:cNvPr id="735" name="Google Shape;735;p117"/>
          <p:cNvSpPr/>
          <p:nvPr/>
        </p:nvSpPr>
        <p:spPr>
          <a:xfrm>
            <a:off x="3181350" y="3929150"/>
            <a:ext cx="4079700" cy="1468800"/>
          </a:xfrm>
          <a:prstGeom prst="wedgeRectCallout">
            <a:avLst>
              <a:gd name="adj1" fmla="val -77277"/>
              <a:gd name="adj2" fmla="val -189445"/>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17"/>
          <p:cNvSpPr txBox="1"/>
          <p:nvPr/>
        </p:nvSpPr>
        <p:spPr>
          <a:xfrm>
            <a:off x="3614325" y="2181650"/>
            <a:ext cx="4079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chemeClr val="accent1"/>
                </a:solidFill>
                <a:latin typeface="Comfortaa"/>
                <a:ea typeface="Comfortaa"/>
                <a:cs typeface="Comfortaa"/>
                <a:sym typeface="Comfortaa"/>
              </a:rPr>
              <a:t>Estrogen</a:t>
            </a:r>
            <a:r>
              <a:rPr lang="en-US" sz="2200">
                <a:solidFill>
                  <a:schemeClr val="dk1"/>
                </a:solidFill>
                <a:latin typeface="Comfortaa"/>
                <a:ea typeface="Comfortaa"/>
                <a:cs typeface="Comfortaa"/>
                <a:sym typeface="Comfortaa"/>
              </a:rPr>
              <a:t> </a:t>
            </a:r>
            <a:r>
              <a:rPr lang="en-US" sz="2600">
                <a:solidFill>
                  <a:schemeClr val="dk1"/>
                </a:solidFill>
                <a:latin typeface="Comfortaa"/>
                <a:ea typeface="Comfortaa"/>
                <a:cs typeface="Comfortaa"/>
                <a:sym typeface="Comfortaa"/>
              </a:rPr>
              <a:t>+ </a:t>
            </a:r>
            <a:r>
              <a:rPr lang="en-US" sz="2100" b="1">
                <a:solidFill>
                  <a:srgbClr val="888888"/>
                </a:solidFill>
                <a:latin typeface="Comfortaa"/>
                <a:ea typeface="Comfortaa"/>
                <a:cs typeface="Comfortaa"/>
                <a:sym typeface="Comfortaa"/>
              </a:rPr>
              <a:t>Progesterone</a:t>
            </a:r>
            <a:r>
              <a:rPr lang="en-US" sz="2000" b="1">
                <a:solidFill>
                  <a:srgbClr val="888888"/>
                </a:solidFill>
                <a:latin typeface="Comfortaa"/>
                <a:ea typeface="Comfortaa"/>
                <a:cs typeface="Comfortaa"/>
                <a:sym typeface="Comfortaa"/>
              </a:rPr>
              <a:t> </a:t>
            </a:r>
            <a:endParaRPr/>
          </a:p>
        </p:txBody>
      </p:sp>
      <p:sp>
        <p:nvSpPr>
          <p:cNvPr id="737" name="Google Shape;737;p117"/>
          <p:cNvSpPr txBox="1"/>
          <p:nvPr/>
        </p:nvSpPr>
        <p:spPr>
          <a:xfrm>
            <a:off x="3709800" y="2708025"/>
            <a:ext cx="3770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chemeClr val="dk1"/>
                </a:solidFill>
                <a:latin typeface="Comfortaa"/>
                <a:ea typeface="Comfortaa"/>
                <a:cs typeface="Comfortaa"/>
                <a:sym typeface="Comfortaa"/>
              </a:rPr>
              <a:t>are really important for bone health and strength! </a:t>
            </a:r>
            <a:endParaRPr sz="1500">
              <a:solidFill>
                <a:schemeClr val="dk1"/>
              </a:solidFill>
            </a:endParaRPr>
          </a:p>
        </p:txBody>
      </p:sp>
      <p:sp>
        <p:nvSpPr>
          <p:cNvPr id="738" name="Google Shape;738;p117"/>
          <p:cNvSpPr txBox="1"/>
          <p:nvPr/>
        </p:nvSpPr>
        <p:spPr>
          <a:xfrm>
            <a:off x="3320250" y="4247890"/>
            <a:ext cx="38019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a:latin typeface="Comfortaa"/>
                <a:ea typeface="Comfortaa"/>
                <a:cs typeface="Comfortaa"/>
                <a:sym typeface="Comfortaa"/>
              </a:rPr>
              <a:t>Too much or too little </a:t>
            </a:r>
            <a:r>
              <a:rPr lang="en-US" sz="1500" b="1">
                <a:solidFill>
                  <a:srgbClr val="4A86E8"/>
                </a:solidFill>
                <a:latin typeface="Comfortaa"/>
                <a:ea typeface="Comfortaa"/>
                <a:cs typeface="Comfortaa"/>
                <a:sym typeface="Comfortaa"/>
              </a:rPr>
              <a:t>estrogen</a:t>
            </a:r>
            <a:r>
              <a:rPr lang="en-US" sz="1500">
                <a:latin typeface="Comfortaa"/>
                <a:ea typeface="Comfortaa"/>
                <a:cs typeface="Comfortaa"/>
                <a:sym typeface="Comfortaa"/>
              </a:rPr>
              <a:t> or </a:t>
            </a:r>
            <a:r>
              <a:rPr lang="en-US" sz="1500" b="1">
                <a:solidFill>
                  <a:srgbClr val="898989"/>
                </a:solidFill>
                <a:latin typeface="Comfortaa"/>
                <a:ea typeface="Comfortaa"/>
                <a:cs typeface="Comfortaa"/>
                <a:sym typeface="Comfortaa"/>
              </a:rPr>
              <a:t>progesterone</a:t>
            </a:r>
            <a:r>
              <a:rPr lang="en-US" sz="1500">
                <a:solidFill>
                  <a:srgbClr val="898989"/>
                </a:solidFill>
                <a:latin typeface="Comfortaa"/>
                <a:ea typeface="Comfortaa"/>
                <a:cs typeface="Comfortaa"/>
                <a:sym typeface="Comfortaa"/>
              </a:rPr>
              <a:t> </a:t>
            </a:r>
            <a:r>
              <a:rPr lang="en-US" sz="1500">
                <a:latin typeface="Comfortaa"/>
                <a:ea typeface="Comfortaa"/>
                <a:cs typeface="Comfortaa"/>
                <a:sym typeface="Comfortaa"/>
              </a:rPr>
              <a:t>can contribute to osteoporosis. </a:t>
            </a:r>
            <a:r>
              <a:rPr lang="en-US" sz="1200">
                <a:latin typeface="Comfortaa"/>
                <a:ea typeface="Comfortaa"/>
                <a:cs typeface="Comfortaa"/>
                <a:sym typeface="Comfortaa"/>
              </a:rPr>
              <a:t>(Scary! Like me, right?)</a:t>
            </a:r>
            <a:endParaRPr sz="1200">
              <a:latin typeface="Comfortaa"/>
              <a:ea typeface="Comfortaa"/>
              <a:cs typeface="Comfortaa"/>
              <a:sym typeface="Comfortaa"/>
            </a:endParaRPr>
          </a:p>
        </p:txBody>
      </p:sp>
      <p:sp>
        <p:nvSpPr>
          <p:cNvPr id="739" name="Google Shape;739;p117"/>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help your bones!</a:t>
            </a:r>
            <a:endParaRPr sz="1200">
              <a:latin typeface="Lexend Thin"/>
              <a:ea typeface="Lexend Thin"/>
              <a:cs typeface="Lexend Thin"/>
              <a:sym typeface="Lexend Th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11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746" name="Google Shape;746;p118"/>
          <p:cNvPicPr preferRelativeResize="0"/>
          <p:nvPr/>
        </p:nvPicPr>
        <p:blipFill rotWithShape="1">
          <a:blip r:embed="rId3">
            <a:alphaModFix/>
          </a:blip>
          <a:srcRect b="19302"/>
          <a:stretch/>
        </p:blipFill>
        <p:spPr>
          <a:xfrm>
            <a:off x="1469500" y="1471150"/>
            <a:ext cx="1738425" cy="5386849"/>
          </a:xfrm>
          <a:prstGeom prst="rect">
            <a:avLst/>
          </a:prstGeom>
          <a:noFill/>
          <a:ln>
            <a:noFill/>
          </a:ln>
        </p:spPr>
      </p:pic>
      <p:sp>
        <p:nvSpPr>
          <p:cNvPr id="747" name="Google Shape;747;p118"/>
          <p:cNvSpPr/>
          <p:nvPr/>
        </p:nvSpPr>
        <p:spPr>
          <a:xfrm>
            <a:off x="3426700" y="1627525"/>
            <a:ext cx="4497600" cy="1700100"/>
          </a:xfrm>
          <a:prstGeom prst="wedgeRectCallout">
            <a:avLst>
              <a:gd name="adj1" fmla="val -21290"/>
              <a:gd name="adj2" fmla="val 8833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18"/>
          <p:cNvSpPr/>
          <p:nvPr/>
        </p:nvSpPr>
        <p:spPr>
          <a:xfrm>
            <a:off x="3968325" y="4087925"/>
            <a:ext cx="3849000" cy="1139400"/>
          </a:xfrm>
          <a:prstGeom prst="wedgeRectCallout">
            <a:avLst>
              <a:gd name="adj1" fmla="val -20913"/>
              <a:gd name="adj2" fmla="val -96465"/>
            </a:avLst>
          </a:prstGeom>
          <a:solidFill>
            <a:srgbClr val="FBE1DD">
              <a:alpha val="6470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18"/>
          <p:cNvSpPr txBox="1"/>
          <p:nvPr/>
        </p:nvSpPr>
        <p:spPr>
          <a:xfrm>
            <a:off x="4055925" y="4273625"/>
            <a:ext cx="36726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latin typeface="Comfortaa"/>
                <a:ea typeface="Comfortaa"/>
                <a:cs typeface="Comfortaa"/>
                <a:sym typeface="Comfortaa"/>
              </a:rPr>
              <a:t>Too little </a:t>
            </a:r>
            <a:r>
              <a:rPr lang="en-US" sz="1500" b="1">
                <a:solidFill>
                  <a:schemeClr val="accent1"/>
                </a:solidFill>
                <a:latin typeface="Comfortaa"/>
                <a:ea typeface="Comfortaa"/>
                <a:cs typeface="Comfortaa"/>
                <a:sym typeface="Comfortaa"/>
              </a:rPr>
              <a:t>estrogen </a:t>
            </a:r>
            <a:r>
              <a:rPr lang="en-US" sz="1500">
                <a:solidFill>
                  <a:schemeClr val="dk1"/>
                </a:solidFill>
                <a:latin typeface="Comfortaa"/>
                <a:ea typeface="Comfortaa"/>
                <a:cs typeface="Comfortaa"/>
                <a:sym typeface="Comfortaa"/>
              </a:rPr>
              <a:t>and </a:t>
            </a:r>
            <a:r>
              <a:rPr lang="en-US" sz="1500" b="1">
                <a:solidFill>
                  <a:srgbClr val="898989"/>
                </a:solidFill>
                <a:latin typeface="Comfortaa"/>
                <a:ea typeface="Comfortaa"/>
                <a:cs typeface="Comfortaa"/>
                <a:sym typeface="Comfortaa"/>
              </a:rPr>
              <a:t>progesterone</a:t>
            </a:r>
            <a:r>
              <a:rPr lang="en-US" sz="1500" b="1">
                <a:solidFill>
                  <a:srgbClr val="888888"/>
                </a:solidFill>
                <a:latin typeface="Comfortaa"/>
                <a:ea typeface="Comfortaa"/>
                <a:cs typeface="Comfortaa"/>
                <a:sym typeface="Comfortaa"/>
              </a:rPr>
              <a:t> </a:t>
            </a:r>
            <a:r>
              <a:rPr lang="en-US" sz="1500" b="1">
                <a:solidFill>
                  <a:srgbClr val="3F3F3F"/>
                </a:solidFill>
                <a:latin typeface="Comfortaa"/>
                <a:ea typeface="Comfortaa"/>
                <a:cs typeface="Comfortaa"/>
                <a:sym typeface="Comfortaa"/>
              </a:rPr>
              <a:t>c</a:t>
            </a:r>
            <a:r>
              <a:rPr lang="en-US" sz="1500">
                <a:solidFill>
                  <a:srgbClr val="3F3F3F"/>
                </a:solidFill>
                <a:latin typeface="Comfortaa"/>
                <a:ea typeface="Comfortaa"/>
                <a:cs typeface="Comfortaa"/>
                <a:sym typeface="Comfortaa"/>
              </a:rPr>
              <a:t>an cause hair thinning or hair loss. </a:t>
            </a:r>
            <a:endParaRPr sz="1500">
              <a:solidFill>
                <a:srgbClr val="3F3F3F"/>
              </a:solidFill>
              <a:latin typeface="Comfortaa"/>
              <a:ea typeface="Comfortaa"/>
              <a:cs typeface="Comfortaa"/>
              <a:sym typeface="Comfortaa"/>
            </a:endParaRPr>
          </a:p>
        </p:txBody>
      </p:sp>
      <p:sp>
        <p:nvSpPr>
          <p:cNvPr id="750" name="Google Shape;750;p118"/>
          <p:cNvSpPr txBox="1"/>
          <p:nvPr/>
        </p:nvSpPr>
        <p:spPr>
          <a:xfrm>
            <a:off x="3633850" y="2262575"/>
            <a:ext cx="4235700" cy="1212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600">
                <a:solidFill>
                  <a:schemeClr val="dk1"/>
                </a:solidFill>
                <a:latin typeface="Comfortaa Light"/>
                <a:ea typeface="Comfortaa Light"/>
                <a:cs typeface="Comfortaa Light"/>
                <a:sym typeface="Comfortaa Light"/>
              </a:rPr>
              <a:t>stimulate hair growth. They can even help your hair grow faster!</a:t>
            </a:r>
            <a:r>
              <a:rPr lang="en-US">
                <a:solidFill>
                  <a:schemeClr val="dk1"/>
                </a:solidFill>
                <a:latin typeface="Comfortaa Light"/>
                <a:ea typeface="Comfortaa Light"/>
                <a:cs typeface="Comfortaa Light"/>
                <a:sym typeface="Comfortaa Light"/>
              </a:rPr>
              <a:t> </a:t>
            </a:r>
            <a:br>
              <a:rPr lang="en-US">
                <a:solidFill>
                  <a:schemeClr val="dk1"/>
                </a:solidFill>
                <a:latin typeface="Comfortaa Light"/>
                <a:ea typeface="Comfortaa Light"/>
                <a:cs typeface="Comfortaa Light"/>
                <a:sym typeface="Comfortaa Light"/>
              </a:rPr>
            </a:br>
            <a:endParaRPr sz="3000">
              <a:latin typeface="Comfortaa Light"/>
              <a:ea typeface="Comfortaa Light"/>
              <a:cs typeface="Comfortaa Light"/>
              <a:sym typeface="Comfortaa Light"/>
            </a:endParaRPr>
          </a:p>
        </p:txBody>
      </p:sp>
      <p:sp>
        <p:nvSpPr>
          <p:cNvPr id="751" name="Google Shape;751;p118"/>
          <p:cNvSpPr txBox="1"/>
          <p:nvPr/>
        </p:nvSpPr>
        <p:spPr>
          <a:xfrm>
            <a:off x="3581625" y="1793625"/>
            <a:ext cx="42357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chemeClr val="accent1"/>
                </a:solidFill>
                <a:latin typeface="Comfortaa"/>
                <a:ea typeface="Comfortaa"/>
                <a:cs typeface="Comfortaa"/>
                <a:sym typeface="Comfortaa"/>
              </a:rPr>
              <a:t>Estrogen</a:t>
            </a:r>
            <a:r>
              <a:rPr lang="en-US" sz="2200">
                <a:solidFill>
                  <a:schemeClr val="dk1"/>
                </a:solidFill>
                <a:latin typeface="Comfortaa"/>
                <a:ea typeface="Comfortaa"/>
                <a:cs typeface="Comfortaa"/>
                <a:sym typeface="Comfortaa"/>
              </a:rPr>
              <a:t> </a:t>
            </a:r>
            <a:r>
              <a:rPr lang="en-US" sz="2600">
                <a:solidFill>
                  <a:schemeClr val="dk1"/>
                </a:solidFill>
                <a:latin typeface="Comfortaa"/>
                <a:ea typeface="Comfortaa"/>
                <a:cs typeface="Comfortaa"/>
                <a:sym typeface="Comfortaa"/>
              </a:rPr>
              <a:t>+ </a:t>
            </a:r>
            <a:r>
              <a:rPr lang="en-US" sz="2100" b="1">
                <a:solidFill>
                  <a:srgbClr val="888888"/>
                </a:solidFill>
                <a:latin typeface="Comfortaa"/>
                <a:ea typeface="Comfortaa"/>
                <a:cs typeface="Comfortaa"/>
                <a:sym typeface="Comfortaa"/>
              </a:rPr>
              <a:t>Progesterone</a:t>
            </a:r>
            <a:r>
              <a:rPr lang="en-US" sz="2000" b="1">
                <a:solidFill>
                  <a:srgbClr val="888888"/>
                </a:solidFill>
                <a:latin typeface="Comfortaa"/>
                <a:ea typeface="Comfortaa"/>
                <a:cs typeface="Comfortaa"/>
                <a:sym typeface="Comfortaa"/>
              </a:rPr>
              <a:t> </a:t>
            </a:r>
            <a:endParaRPr>
              <a:solidFill>
                <a:schemeClr val="dk1"/>
              </a:solidFill>
            </a:endParaRPr>
          </a:p>
        </p:txBody>
      </p:sp>
      <p:sp>
        <p:nvSpPr>
          <p:cNvPr id="752" name="Google Shape;752;p118"/>
          <p:cNvSpPr txBox="1"/>
          <p:nvPr/>
        </p:nvSpPr>
        <p:spPr>
          <a:xfrm>
            <a:off x="6516450" y="2485913"/>
            <a:ext cx="5970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3000">
                <a:solidFill>
                  <a:schemeClr val="dk1"/>
                </a:solidFill>
                <a:latin typeface="Comfortaa Light"/>
                <a:ea typeface="Comfortaa Light"/>
                <a:cs typeface="Comfortaa Light"/>
                <a:sym typeface="Comfortaa Light"/>
              </a:rPr>
              <a:t>💁🏻‍♀️</a:t>
            </a:r>
            <a:endParaRPr sz="1300"/>
          </a:p>
        </p:txBody>
      </p:sp>
      <p:sp>
        <p:nvSpPr>
          <p:cNvPr id="753" name="Google Shape;753;p118"/>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help your hair!</a:t>
            </a:r>
            <a:endParaRPr sz="1200">
              <a:latin typeface="Lexend Thin"/>
              <a:ea typeface="Lexend Thin"/>
              <a:cs typeface="Lexend Thin"/>
              <a:sym typeface="Lexend Th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19"/>
          <p:cNvPicPr preferRelativeResize="0"/>
          <p:nvPr/>
        </p:nvPicPr>
        <p:blipFill rotWithShape="1">
          <a:blip r:embed="rId3">
            <a:alphaModFix/>
          </a:blip>
          <a:srcRect b="18929"/>
          <a:stretch/>
        </p:blipFill>
        <p:spPr>
          <a:xfrm>
            <a:off x="1014350" y="1446250"/>
            <a:ext cx="1738425" cy="5411751"/>
          </a:xfrm>
          <a:prstGeom prst="rect">
            <a:avLst/>
          </a:prstGeom>
          <a:noFill/>
          <a:ln>
            <a:noFill/>
          </a:ln>
        </p:spPr>
      </p:pic>
      <p:sp>
        <p:nvSpPr>
          <p:cNvPr id="760" name="Google Shape;760;p119"/>
          <p:cNvSpPr/>
          <p:nvPr/>
        </p:nvSpPr>
        <p:spPr>
          <a:xfrm>
            <a:off x="2905175" y="1527300"/>
            <a:ext cx="5073300" cy="1576500"/>
          </a:xfrm>
          <a:prstGeom prst="wedgeRectCallout">
            <a:avLst>
              <a:gd name="adj1" fmla="val 2601"/>
              <a:gd name="adj2" fmla="val 100612"/>
            </a:avLst>
          </a:prstGeom>
          <a:solidFill>
            <a:schemeClr val="lt1"/>
          </a:solid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19"/>
          <p:cNvSpPr/>
          <p:nvPr/>
        </p:nvSpPr>
        <p:spPr>
          <a:xfrm>
            <a:off x="3569100" y="3512575"/>
            <a:ext cx="4439100" cy="1516500"/>
          </a:xfrm>
          <a:prstGeom prst="wedgeRectCallout">
            <a:avLst>
              <a:gd name="adj1" fmla="val -4300"/>
              <a:gd name="adj2" fmla="val -66908"/>
            </a:avLst>
          </a:prstGeom>
          <a:solidFill>
            <a:srgbClr val="FBE1DD">
              <a:alpha val="64709"/>
            </a:srgbClr>
          </a:solidFill>
          <a:ln w="76200" cap="flat" cmpd="sng">
            <a:solidFill>
              <a:srgbClr val="FBE1D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19"/>
          <p:cNvSpPr txBox="1"/>
          <p:nvPr/>
        </p:nvSpPr>
        <p:spPr>
          <a:xfrm>
            <a:off x="3871188" y="3711925"/>
            <a:ext cx="36852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595959"/>
                </a:solidFill>
                <a:latin typeface="Comfortaa"/>
                <a:ea typeface="Comfortaa"/>
                <a:cs typeface="Comfortaa"/>
                <a:sym typeface="Comfortaa"/>
              </a:rPr>
              <a:t>Progesterone</a:t>
            </a:r>
            <a:r>
              <a:rPr lang="en-US" sz="1500" b="1">
                <a:solidFill>
                  <a:srgbClr val="898989"/>
                </a:solidFill>
                <a:latin typeface="Comfortaa"/>
                <a:ea typeface="Comfortaa"/>
                <a:cs typeface="Comfortaa"/>
                <a:sym typeface="Comfortaa"/>
              </a:rPr>
              <a:t> </a:t>
            </a:r>
            <a:r>
              <a:rPr lang="en-US" sz="1500">
                <a:latin typeface="Comfortaa"/>
                <a:ea typeface="Comfortaa"/>
                <a:cs typeface="Comfortaa"/>
                <a:sym typeface="Comfortaa"/>
              </a:rPr>
              <a:t>balances </a:t>
            </a:r>
            <a:r>
              <a:rPr lang="en-US" sz="1500" b="1">
                <a:solidFill>
                  <a:schemeClr val="accent1"/>
                </a:solidFill>
                <a:latin typeface="Comfortaa"/>
                <a:ea typeface="Comfortaa"/>
                <a:cs typeface="Comfortaa"/>
                <a:sym typeface="Comfortaa"/>
              </a:rPr>
              <a:t>estrogen-ic</a:t>
            </a:r>
            <a:r>
              <a:rPr lang="en-US" sz="1500">
                <a:solidFill>
                  <a:schemeClr val="accent1"/>
                </a:solidFill>
                <a:latin typeface="Comfortaa"/>
                <a:ea typeface="Comfortaa"/>
                <a:cs typeface="Comfortaa"/>
                <a:sym typeface="Comfortaa"/>
              </a:rPr>
              <a:t> </a:t>
            </a:r>
            <a:r>
              <a:rPr lang="en-US" sz="1500">
                <a:latin typeface="Comfortaa"/>
                <a:ea typeface="Comfortaa"/>
                <a:cs typeface="Comfortaa"/>
                <a:sym typeface="Comfortaa"/>
              </a:rPr>
              <a:t>growth which is especially important with regards to preventing cancer. </a:t>
            </a:r>
            <a:endParaRPr sz="1500">
              <a:solidFill>
                <a:srgbClr val="3F3F3F"/>
              </a:solidFill>
              <a:latin typeface="Comfortaa"/>
              <a:ea typeface="Comfortaa"/>
              <a:cs typeface="Comfortaa"/>
              <a:sym typeface="Comfortaa"/>
            </a:endParaRPr>
          </a:p>
        </p:txBody>
      </p:sp>
      <p:sp>
        <p:nvSpPr>
          <p:cNvPr id="763" name="Google Shape;763;p119"/>
          <p:cNvSpPr txBox="1"/>
          <p:nvPr/>
        </p:nvSpPr>
        <p:spPr>
          <a:xfrm>
            <a:off x="3973225" y="1650150"/>
            <a:ext cx="47025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4A86E8"/>
                </a:solidFill>
                <a:latin typeface="Comfortaa"/>
                <a:ea typeface="Comfortaa"/>
                <a:cs typeface="Comfortaa"/>
                <a:sym typeface="Comfortaa"/>
              </a:rPr>
              <a:t>Estrogen</a:t>
            </a:r>
            <a:r>
              <a:rPr lang="en-US" sz="2400" b="1">
                <a:solidFill>
                  <a:srgbClr val="4A86E8"/>
                </a:solidFill>
                <a:latin typeface="Comfortaa"/>
                <a:ea typeface="Comfortaa"/>
                <a:cs typeface="Comfortaa"/>
                <a:sym typeface="Comfortaa"/>
              </a:rPr>
              <a:t> </a:t>
            </a:r>
            <a:r>
              <a:rPr lang="en-US" sz="2600" b="1">
                <a:solidFill>
                  <a:schemeClr val="dk1"/>
                </a:solidFill>
                <a:latin typeface="Comfortaa"/>
                <a:ea typeface="Comfortaa"/>
                <a:cs typeface="Comfortaa"/>
                <a:sym typeface="Comfortaa"/>
              </a:rPr>
              <a:t>+</a:t>
            </a:r>
            <a:r>
              <a:rPr lang="en-US" sz="2400" b="1">
                <a:solidFill>
                  <a:schemeClr val="dk1"/>
                </a:solidFill>
                <a:latin typeface="Comfortaa"/>
                <a:ea typeface="Comfortaa"/>
                <a:cs typeface="Comfortaa"/>
                <a:sym typeface="Comfortaa"/>
              </a:rPr>
              <a:t> </a:t>
            </a:r>
            <a:r>
              <a:rPr lang="en-US" sz="2100" b="1">
                <a:solidFill>
                  <a:srgbClr val="898989"/>
                </a:solidFill>
                <a:latin typeface="Comfortaa"/>
                <a:ea typeface="Comfortaa"/>
                <a:cs typeface="Comfortaa"/>
                <a:sym typeface="Comfortaa"/>
              </a:rPr>
              <a:t>Progesterone</a:t>
            </a:r>
            <a:r>
              <a:rPr lang="en-US" sz="2400" b="1">
                <a:solidFill>
                  <a:srgbClr val="898989"/>
                </a:solidFill>
                <a:latin typeface="Comfortaa"/>
                <a:ea typeface="Comfortaa"/>
                <a:cs typeface="Comfortaa"/>
                <a:sym typeface="Comfortaa"/>
              </a:rPr>
              <a:t> </a:t>
            </a:r>
            <a:endParaRPr sz="1500">
              <a:solidFill>
                <a:srgbClr val="898989"/>
              </a:solidFill>
            </a:endParaRPr>
          </a:p>
        </p:txBody>
      </p:sp>
      <p:sp>
        <p:nvSpPr>
          <p:cNvPr id="764" name="Google Shape;764;p119"/>
          <p:cNvSpPr txBox="1"/>
          <p:nvPr/>
        </p:nvSpPr>
        <p:spPr>
          <a:xfrm>
            <a:off x="4059175" y="2065850"/>
            <a:ext cx="3276900" cy="109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are necessary for normal breast development through puberty. </a:t>
            </a:r>
            <a:endParaRPr sz="1500">
              <a:solidFill>
                <a:srgbClr val="595959"/>
              </a:solidFill>
              <a:latin typeface="Comfortaa Light"/>
              <a:ea typeface="Comfortaa Light"/>
              <a:cs typeface="Comfortaa Light"/>
              <a:sym typeface="Comfortaa Light"/>
            </a:endParaRPr>
          </a:p>
          <a:p>
            <a:pPr marL="0" lvl="0" indent="0" algn="l" rtl="0">
              <a:spcBef>
                <a:spcPts val="0"/>
              </a:spcBef>
              <a:spcAft>
                <a:spcPts val="0"/>
              </a:spcAft>
              <a:buNone/>
            </a:pPr>
            <a:endParaRPr>
              <a:solidFill>
                <a:schemeClr val="dk1"/>
              </a:solidFill>
              <a:latin typeface="Comfortaa"/>
              <a:ea typeface="Comfortaa"/>
              <a:cs typeface="Comfortaa"/>
              <a:sym typeface="Comfortaa"/>
            </a:endParaRPr>
          </a:p>
        </p:txBody>
      </p:sp>
      <p:pic>
        <p:nvPicPr>
          <p:cNvPr id="765" name="Google Shape;765;p119"/>
          <p:cNvPicPr preferRelativeResize="0"/>
          <p:nvPr/>
        </p:nvPicPr>
        <p:blipFill>
          <a:blip r:embed="rId4">
            <a:alphaModFix/>
          </a:blip>
          <a:stretch>
            <a:fillRect/>
          </a:stretch>
        </p:blipFill>
        <p:spPr>
          <a:xfrm>
            <a:off x="3053873" y="1838404"/>
            <a:ext cx="856600" cy="908983"/>
          </a:xfrm>
          <a:prstGeom prst="rect">
            <a:avLst/>
          </a:prstGeom>
          <a:noFill/>
          <a:ln>
            <a:noFill/>
          </a:ln>
        </p:spPr>
      </p:pic>
      <p:sp>
        <p:nvSpPr>
          <p:cNvPr id="766" name="Google Shape;766;p119"/>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help your breasts!</a:t>
            </a:r>
            <a:endParaRPr sz="1200">
              <a:latin typeface="Lexend Thin"/>
              <a:ea typeface="Lexend Thin"/>
              <a:cs typeface="Lexend Thin"/>
              <a:sym typeface="Lexen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120"/>
          <p:cNvSpPr/>
          <p:nvPr/>
        </p:nvSpPr>
        <p:spPr>
          <a:xfrm>
            <a:off x="3420975" y="1580050"/>
            <a:ext cx="5073300" cy="1576500"/>
          </a:xfrm>
          <a:prstGeom prst="wedgeRectCallout">
            <a:avLst>
              <a:gd name="adj1" fmla="val 2601"/>
              <a:gd name="adj2" fmla="val 100612"/>
            </a:avLst>
          </a:prstGeom>
          <a:solidFill>
            <a:srgbClr val="FFF2CC"/>
          </a:solidFill>
          <a:ln w="381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73" name="Google Shape;773;p120"/>
          <p:cNvPicPr preferRelativeResize="0"/>
          <p:nvPr/>
        </p:nvPicPr>
        <p:blipFill rotWithShape="1">
          <a:blip r:embed="rId3">
            <a:alphaModFix/>
          </a:blip>
          <a:srcRect b="18929"/>
          <a:stretch/>
        </p:blipFill>
        <p:spPr>
          <a:xfrm>
            <a:off x="1149150" y="1446250"/>
            <a:ext cx="1738425" cy="5411751"/>
          </a:xfrm>
          <a:prstGeom prst="rect">
            <a:avLst/>
          </a:prstGeom>
          <a:noFill/>
          <a:ln>
            <a:noFill/>
          </a:ln>
        </p:spPr>
      </p:pic>
      <p:sp>
        <p:nvSpPr>
          <p:cNvPr id="774" name="Google Shape;774;p120"/>
          <p:cNvSpPr/>
          <p:nvPr/>
        </p:nvSpPr>
        <p:spPr>
          <a:xfrm>
            <a:off x="3344775" y="4355575"/>
            <a:ext cx="5073300" cy="1624500"/>
          </a:xfrm>
          <a:prstGeom prst="wedgeRectCallout">
            <a:avLst>
              <a:gd name="adj1" fmla="val -1097"/>
              <a:gd name="adj2" fmla="val -90679"/>
            </a:avLst>
          </a:prstGeom>
          <a:solidFill>
            <a:srgbClr val="FBE1DD">
              <a:alpha val="64709"/>
            </a:srgbClr>
          </a:solidFill>
          <a:ln w="76200" cap="flat" cmpd="sng">
            <a:solidFill>
              <a:srgbClr val="FBE1D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20"/>
          <p:cNvSpPr txBox="1"/>
          <p:nvPr/>
        </p:nvSpPr>
        <p:spPr>
          <a:xfrm>
            <a:off x="3567575" y="4567525"/>
            <a:ext cx="3813000" cy="121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595959"/>
                </a:solidFill>
                <a:latin typeface="Comfortaa"/>
                <a:ea typeface="Comfortaa"/>
                <a:cs typeface="Comfortaa"/>
                <a:sym typeface="Comfortaa"/>
              </a:rPr>
              <a:t>Progesterone</a:t>
            </a:r>
            <a:r>
              <a:rPr lang="en-US" sz="2200" b="1">
                <a:solidFill>
                  <a:srgbClr val="999999"/>
                </a:solidFill>
                <a:latin typeface="Comfortaa"/>
                <a:ea typeface="Comfortaa"/>
                <a:cs typeface="Comfortaa"/>
                <a:sym typeface="Comfortaa"/>
              </a:rPr>
              <a:t> </a:t>
            </a:r>
            <a:r>
              <a:rPr lang="en-US" sz="1500">
                <a:latin typeface="Comfortaa"/>
                <a:ea typeface="Comfortaa"/>
                <a:cs typeface="Comfortaa"/>
                <a:sym typeface="Comfortaa"/>
              </a:rPr>
              <a:t>balances </a:t>
            </a:r>
            <a:r>
              <a:rPr lang="en-US" sz="1500">
                <a:solidFill>
                  <a:schemeClr val="accent1"/>
                </a:solidFill>
                <a:latin typeface="Comfortaa"/>
                <a:ea typeface="Comfortaa"/>
                <a:cs typeface="Comfortaa"/>
                <a:sym typeface="Comfortaa"/>
              </a:rPr>
              <a:t>estrogen</a:t>
            </a:r>
            <a:r>
              <a:rPr lang="en-US" sz="1500" b="1">
                <a:solidFill>
                  <a:schemeClr val="accent1"/>
                </a:solidFill>
                <a:latin typeface="Comfortaa"/>
                <a:ea typeface="Comfortaa"/>
                <a:cs typeface="Comfortaa"/>
                <a:sym typeface="Comfortaa"/>
              </a:rPr>
              <a:t> </a:t>
            </a:r>
            <a:r>
              <a:rPr lang="en-US" sz="1500">
                <a:latin typeface="Comfortaa"/>
                <a:ea typeface="Comfortaa"/>
                <a:cs typeface="Comfortaa"/>
                <a:sym typeface="Comfortaa"/>
              </a:rPr>
              <a:t>and contributes to sebaceous gland (oil production) activity. </a:t>
            </a:r>
            <a:endParaRPr sz="1500">
              <a:solidFill>
                <a:srgbClr val="3F3F3F"/>
              </a:solidFill>
              <a:latin typeface="Comfortaa"/>
              <a:ea typeface="Comfortaa"/>
              <a:cs typeface="Comfortaa"/>
              <a:sym typeface="Comfortaa"/>
            </a:endParaRPr>
          </a:p>
        </p:txBody>
      </p:sp>
      <p:sp>
        <p:nvSpPr>
          <p:cNvPr id="776" name="Google Shape;776;p120"/>
          <p:cNvSpPr txBox="1"/>
          <p:nvPr/>
        </p:nvSpPr>
        <p:spPr>
          <a:xfrm>
            <a:off x="3430525" y="1698700"/>
            <a:ext cx="4702500" cy="5079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100" b="1">
                <a:solidFill>
                  <a:srgbClr val="4A86E8"/>
                </a:solidFill>
                <a:latin typeface="Comfortaa"/>
                <a:ea typeface="Comfortaa"/>
                <a:cs typeface="Comfortaa"/>
                <a:sym typeface="Comfortaa"/>
              </a:rPr>
              <a:t>Estrogen</a:t>
            </a:r>
            <a:r>
              <a:rPr lang="en-US" sz="2000" b="1">
                <a:solidFill>
                  <a:srgbClr val="4A86E8"/>
                </a:solidFill>
                <a:latin typeface="Comfortaa"/>
                <a:ea typeface="Comfortaa"/>
                <a:cs typeface="Comfortaa"/>
                <a:sym typeface="Comfortaa"/>
              </a:rPr>
              <a:t> </a:t>
            </a:r>
            <a:endParaRPr sz="1500">
              <a:solidFill>
                <a:srgbClr val="898989"/>
              </a:solidFill>
            </a:endParaRPr>
          </a:p>
        </p:txBody>
      </p:sp>
      <p:sp>
        <p:nvSpPr>
          <p:cNvPr id="777" name="Google Shape;777;p120"/>
          <p:cNvSpPr txBox="1"/>
          <p:nvPr/>
        </p:nvSpPr>
        <p:spPr>
          <a:xfrm>
            <a:off x="3909050" y="2065700"/>
            <a:ext cx="4113300" cy="908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500">
                <a:solidFill>
                  <a:srgbClr val="4F81BD"/>
                </a:solidFill>
                <a:latin typeface="Comfortaa"/>
                <a:ea typeface="Comfortaa"/>
                <a:cs typeface="Comfortaa"/>
                <a:sym typeface="Comfortaa"/>
              </a:rPr>
              <a:t>increases skin hydration, and supports increased skin thickness. </a:t>
            </a:r>
            <a:br>
              <a:rPr lang="en-US" sz="1700">
                <a:solidFill>
                  <a:srgbClr val="4F81BD"/>
                </a:solidFill>
                <a:latin typeface="Comfortaa"/>
                <a:ea typeface="Comfortaa"/>
                <a:cs typeface="Comfortaa"/>
                <a:sym typeface="Comfortaa"/>
              </a:rPr>
            </a:br>
            <a:endParaRPr sz="1700">
              <a:solidFill>
                <a:srgbClr val="4F81BD"/>
              </a:solidFill>
              <a:latin typeface="Comfortaa"/>
              <a:ea typeface="Comfortaa"/>
              <a:cs typeface="Comfortaa"/>
              <a:sym typeface="Comfortaa"/>
            </a:endParaRPr>
          </a:p>
        </p:txBody>
      </p:sp>
      <p:sp>
        <p:nvSpPr>
          <p:cNvPr id="778" name="Google Shape;778;p120"/>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help your skin!</a:t>
            </a:r>
            <a:endParaRPr sz="1200">
              <a:latin typeface="Lexend Thin"/>
              <a:ea typeface="Lexend Thin"/>
              <a:cs typeface="Lexend Thin"/>
              <a:sym typeface="Lexend Th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121"/>
          <p:cNvSpPr/>
          <p:nvPr/>
        </p:nvSpPr>
        <p:spPr>
          <a:xfrm>
            <a:off x="4037684" y="4071567"/>
            <a:ext cx="3937800" cy="1258200"/>
          </a:xfrm>
          <a:prstGeom prst="wedgeRectCallout">
            <a:avLst>
              <a:gd name="adj1" fmla="val -20268"/>
              <a:gd name="adj2" fmla="val -76241"/>
            </a:avLst>
          </a:prstGeom>
          <a:solidFill>
            <a:srgbClr val="FBE1DD">
              <a:alpha val="64709"/>
            </a:srgbClr>
          </a:solidFill>
          <a:ln w="76200" cap="flat" cmpd="sng">
            <a:solidFill>
              <a:srgbClr val="FBE1D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21"/>
          <p:cNvSpPr txBox="1"/>
          <p:nvPr/>
        </p:nvSpPr>
        <p:spPr>
          <a:xfrm>
            <a:off x="6684325" y="4276075"/>
            <a:ext cx="11886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800"/>
              <a:t>🧠</a:t>
            </a:r>
            <a:endParaRPr sz="4800"/>
          </a:p>
        </p:txBody>
      </p:sp>
      <p:sp>
        <p:nvSpPr>
          <p:cNvPr id="786" name="Google Shape;786;p121"/>
          <p:cNvSpPr/>
          <p:nvPr/>
        </p:nvSpPr>
        <p:spPr>
          <a:xfrm>
            <a:off x="3215700" y="1639500"/>
            <a:ext cx="5013300" cy="1941300"/>
          </a:xfrm>
          <a:prstGeom prst="wedgeRectCallout">
            <a:avLst>
              <a:gd name="adj1" fmla="val -20378"/>
              <a:gd name="adj2" fmla="val 68047"/>
            </a:avLst>
          </a:prstGeom>
          <a:solidFill>
            <a:srgbClr val="FFF2CC"/>
          </a:solidFill>
          <a:ln w="381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21"/>
          <p:cNvSpPr txBox="1"/>
          <p:nvPr/>
        </p:nvSpPr>
        <p:spPr>
          <a:xfrm>
            <a:off x="3711795" y="1819534"/>
            <a:ext cx="4021200" cy="1369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1500">
                <a:solidFill>
                  <a:srgbClr val="595959"/>
                </a:solidFill>
                <a:latin typeface="Comfortaa"/>
                <a:ea typeface="Comfortaa"/>
                <a:cs typeface="Comfortaa"/>
                <a:sym typeface="Comfortaa"/>
              </a:rPr>
              <a:t>Proper amounts of </a:t>
            </a:r>
            <a:r>
              <a:rPr lang="en-US" sz="2100" b="1">
                <a:solidFill>
                  <a:schemeClr val="accent1"/>
                </a:solidFill>
                <a:latin typeface="Comfortaa"/>
                <a:ea typeface="Comfortaa"/>
                <a:cs typeface="Comfortaa"/>
                <a:sym typeface="Comfortaa"/>
              </a:rPr>
              <a:t>Estrogen</a:t>
            </a:r>
            <a:r>
              <a:rPr lang="en-US" sz="2200">
                <a:latin typeface="Comfortaa"/>
                <a:ea typeface="Comfortaa"/>
                <a:cs typeface="Comfortaa"/>
                <a:sym typeface="Comfortaa"/>
              </a:rPr>
              <a:t> </a:t>
            </a:r>
            <a:r>
              <a:rPr lang="en-US" sz="2600">
                <a:latin typeface="Comfortaa"/>
                <a:ea typeface="Comfortaa"/>
                <a:cs typeface="Comfortaa"/>
                <a:sym typeface="Comfortaa"/>
              </a:rPr>
              <a:t>+ </a:t>
            </a:r>
            <a:r>
              <a:rPr lang="en-US" sz="2100" b="1">
                <a:solidFill>
                  <a:srgbClr val="888888"/>
                </a:solidFill>
                <a:latin typeface="Comfortaa"/>
                <a:ea typeface="Comfortaa"/>
                <a:cs typeface="Comfortaa"/>
                <a:sym typeface="Comfortaa"/>
              </a:rPr>
              <a:t>Progesterone</a:t>
            </a:r>
            <a:r>
              <a:rPr lang="en-US">
                <a:solidFill>
                  <a:srgbClr val="595959"/>
                </a:solidFill>
                <a:latin typeface="Comfortaa"/>
                <a:ea typeface="Comfortaa"/>
                <a:cs typeface="Comfortaa"/>
                <a:sym typeface="Comfortaa"/>
              </a:rPr>
              <a:t> </a:t>
            </a:r>
            <a:r>
              <a:rPr lang="en-US" sz="1500">
                <a:solidFill>
                  <a:srgbClr val="595959"/>
                </a:solidFill>
                <a:latin typeface="Comfortaa"/>
                <a:ea typeface="Comfortaa"/>
                <a:cs typeface="Comfortaa"/>
                <a:sym typeface="Comfortaa"/>
              </a:rPr>
              <a:t>facilitate higher order cognitive functioning such as memory, attention, and language!</a:t>
            </a:r>
            <a:endParaRPr sz="1500">
              <a:solidFill>
                <a:srgbClr val="595959"/>
              </a:solidFill>
              <a:latin typeface="Comfortaa"/>
              <a:ea typeface="Comfortaa"/>
              <a:cs typeface="Comfortaa"/>
              <a:sym typeface="Comfortaa"/>
            </a:endParaRPr>
          </a:p>
        </p:txBody>
      </p:sp>
      <p:sp>
        <p:nvSpPr>
          <p:cNvPr id="788" name="Google Shape;788;p121"/>
          <p:cNvSpPr txBox="1"/>
          <p:nvPr/>
        </p:nvSpPr>
        <p:spPr>
          <a:xfrm>
            <a:off x="4387650" y="4454676"/>
            <a:ext cx="38415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rgbClr val="3F3F3F"/>
                </a:solidFill>
                <a:latin typeface="Comfortaa"/>
                <a:ea typeface="Comfortaa"/>
                <a:cs typeface="Comfortaa"/>
                <a:sym typeface="Comfortaa"/>
              </a:rPr>
              <a:t>Can I get a fist bump, </a:t>
            </a:r>
            <a:br>
              <a:rPr lang="en-US" sz="1500">
                <a:solidFill>
                  <a:srgbClr val="3F3F3F"/>
                </a:solidFill>
                <a:latin typeface="Comfortaa"/>
                <a:ea typeface="Comfortaa"/>
                <a:cs typeface="Comfortaa"/>
                <a:sym typeface="Comfortaa"/>
              </a:rPr>
            </a:br>
            <a:r>
              <a:rPr lang="en-US" sz="1500">
                <a:solidFill>
                  <a:srgbClr val="3F3F3F"/>
                </a:solidFill>
                <a:latin typeface="Comfortaa"/>
                <a:ea typeface="Comfortaa"/>
                <a:cs typeface="Comfortaa"/>
                <a:sym typeface="Comfortaa"/>
              </a:rPr>
              <a:t>you brainiac, you</a:t>
            </a:r>
            <a:r>
              <a:rPr lang="en-US">
                <a:solidFill>
                  <a:srgbClr val="3F3F3F"/>
                </a:solidFill>
                <a:latin typeface="Comfortaa"/>
                <a:ea typeface="Comfortaa"/>
                <a:cs typeface="Comfortaa"/>
                <a:sym typeface="Comfortaa"/>
              </a:rPr>
              <a:t>?!</a:t>
            </a:r>
            <a:endParaRPr sz="2700">
              <a:solidFill>
                <a:srgbClr val="3F3F3F"/>
              </a:solidFill>
              <a:latin typeface="Comfortaa"/>
              <a:ea typeface="Comfortaa"/>
              <a:cs typeface="Comfortaa"/>
              <a:sym typeface="Comfortaa"/>
            </a:endParaRPr>
          </a:p>
          <a:p>
            <a:pPr marL="0" lvl="0" indent="0" algn="l" rtl="0">
              <a:spcBef>
                <a:spcPts val="0"/>
              </a:spcBef>
              <a:spcAft>
                <a:spcPts val="0"/>
              </a:spcAft>
              <a:buNone/>
            </a:pPr>
            <a:endParaRPr>
              <a:solidFill>
                <a:srgbClr val="757AA8"/>
              </a:solidFill>
            </a:endParaRPr>
          </a:p>
        </p:txBody>
      </p:sp>
      <p:pic>
        <p:nvPicPr>
          <p:cNvPr id="789" name="Google Shape;789;p121"/>
          <p:cNvPicPr preferRelativeResize="0"/>
          <p:nvPr/>
        </p:nvPicPr>
        <p:blipFill rotWithShape="1">
          <a:blip r:embed="rId3">
            <a:alphaModFix/>
          </a:blip>
          <a:srcRect r="6542"/>
          <a:stretch/>
        </p:blipFill>
        <p:spPr>
          <a:xfrm>
            <a:off x="64250" y="1418400"/>
            <a:ext cx="3005400" cy="5162574"/>
          </a:xfrm>
          <a:prstGeom prst="rect">
            <a:avLst/>
          </a:prstGeom>
          <a:noFill/>
          <a:ln>
            <a:noFill/>
          </a:ln>
        </p:spPr>
      </p:pic>
      <p:sp>
        <p:nvSpPr>
          <p:cNvPr id="790" name="Google Shape;790;p121"/>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help your brain!</a:t>
            </a:r>
            <a:endParaRPr sz="1200">
              <a:latin typeface="Lexend Thin"/>
              <a:ea typeface="Lexend Thin"/>
              <a:cs typeface="Lexend Thin"/>
              <a:sym typeface="Lexend Thi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pic>
        <p:nvPicPr>
          <p:cNvPr id="796" name="Google Shape;796;p122"/>
          <p:cNvPicPr preferRelativeResize="0"/>
          <p:nvPr/>
        </p:nvPicPr>
        <p:blipFill rotWithShape="1">
          <a:blip r:embed="rId3">
            <a:alphaModFix/>
          </a:blip>
          <a:srcRect l="6552" r="6543"/>
          <a:stretch/>
        </p:blipFill>
        <p:spPr>
          <a:xfrm>
            <a:off x="104200" y="2373000"/>
            <a:ext cx="2255900" cy="4167350"/>
          </a:xfrm>
          <a:prstGeom prst="rect">
            <a:avLst/>
          </a:prstGeom>
          <a:noFill/>
          <a:ln>
            <a:noFill/>
          </a:ln>
        </p:spPr>
      </p:pic>
      <p:sp>
        <p:nvSpPr>
          <p:cNvPr id="797" name="Google Shape;797;p122"/>
          <p:cNvSpPr/>
          <p:nvPr/>
        </p:nvSpPr>
        <p:spPr>
          <a:xfrm>
            <a:off x="2663300" y="1222200"/>
            <a:ext cx="5113200" cy="1647300"/>
          </a:xfrm>
          <a:prstGeom prst="wedgeRectCallout">
            <a:avLst>
              <a:gd name="adj1" fmla="val -62480"/>
              <a:gd name="adj2" fmla="val 44505"/>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22"/>
          <p:cNvSpPr txBox="1"/>
          <p:nvPr/>
        </p:nvSpPr>
        <p:spPr>
          <a:xfrm>
            <a:off x="3030450" y="1299475"/>
            <a:ext cx="43314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Did you know that proper amounts of </a:t>
            </a:r>
            <a:r>
              <a:rPr lang="en-US" sz="2100" b="1">
                <a:solidFill>
                  <a:schemeClr val="accent1"/>
                </a:solidFill>
                <a:latin typeface="Comfortaa"/>
                <a:ea typeface="Comfortaa"/>
                <a:cs typeface="Comfortaa"/>
                <a:sym typeface="Comfortaa"/>
              </a:rPr>
              <a:t>Estrogen</a:t>
            </a:r>
            <a:r>
              <a:rPr lang="en-US" sz="2200">
                <a:latin typeface="Comfortaa"/>
                <a:ea typeface="Comfortaa"/>
                <a:cs typeface="Comfortaa"/>
                <a:sym typeface="Comfortaa"/>
              </a:rPr>
              <a:t> </a:t>
            </a:r>
            <a:r>
              <a:rPr lang="en-US" sz="2600">
                <a:latin typeface="Comfortaa"/>
                <a:ea typeface="Comfortaa"/>
                <a:cs typeface="Comfortaa"/>
                <a:sym typeface="Comfortaa"/>
              </a:rPr>
              <a:t>+ </a:t>
            </a:r>
            <a:r>
              <a:rPr lang="en-US" sz="2100" b="1">
                <a:solidFill>
                  <a:srgbClr val="888888"/>
                </a:solidFill>
                <a:latin typeface="Comfortaa"/>
                <a:ea typeface="Comfortaa"/>
                <a:cs typeface="Comfortaa"/>
                <a:sym typeface="Comfortaa"/>
              </a:rPr>
              <a:t>Progesterone</a:t>
            </a:r>
            <a:r>
              <a:rPr lang="en-US" b="1">
                <a:solidFill>
                  <a:srgbClr val="595959"/>
                </a:solidFill>
                <a:latin typeface="Comfortaa"/>
                <a:ea typeface="Comfortaa"/>
                <a:cs typeface="Comfortaa"/>
                <a:sym typeface="Comfortaa"/>
              </a:rPr>
              <a:t> </a:t>
            </a:r>
            <a:r>
              <a:rPr lang="en-US" sz="1500">
                <a:solidFill>
                  <a:srgbClr val="595959"/>
                </a:solidFill>
                <a:latin typeface="Comfortaa"/>
                <a:ea typeface="Comfortaa"/>
                <a:cs typeface="Comfortaa"/>
                <a:sym typeface="Comfortaa"/>
              </a:rPr>
              <a:t>produced through ovulation help to</a:t>
            </a:r>
            <a:br>
              <a:rPr lang="en-US" sz="500">
                <a:solidFill>
                  <a:srgbClr val="595959"/>
                </a:solidFill>
                <a:latin typeface="Comfortaa"/>
                <a:ea typeface="Comfortaa"/>
                <a:cs typeface="Comfortaa"/>
                <a:sym typeface="Comfortaa"/>
              </a:rPr>
            </a:br>
            <a:br>
              <a:rPr lang="en-US" sz="500">
                <a:solidFill>
                  <a:srgbClr val="595959"/>
                </a:solidFill>
                <a:latin typeface="Comfortaa"/>
                <a:ea typeface="Comfortaa"/>
                <a:cs typeface="Comfortaa"/>
                <a:sym typeface="Comfortaa"/>
              </a:rPr>
            </a:br>
            <a:r>
              <a:rPr lang="en-US" sz="1500">
                <a:solidFill>
                  <a:srgbClr val="595959"/>
                </a:solidFill>
                <a:latin typeface="Comfortaa"/>
                <a:ea typeface="Comfortaa"/>
                <a:cs typeface="Comfortaa"/>
                <a:sym typeface="Comfortaa"/>
              </a:rPr>
              <a:t>ORGANIZE the developing teen brain? </a:t>
            </a:r>
            <a:br>
              <a:rPr lang="en-US" sz="400">
                <a:solidFill>
                  <a:srgbClr val="595959"/>
                </a:solidFill>
                <a:latin typeface="Comfortaa"/>
                <a:ea typeface="Comfortaa"/>
                <a:cs typeface="Comfortaa"/>
                <a:sym typeface="Comfortaa"/>
              </a:rPr>
            </a:br>
            <a:endParaRPr>
              <a:solidFill>
                <a:srgbClr val="595959"/>
              </a:solidFill>
              <a:latin typeface="Comfortaa"/>
              <a:ea typeface="Comfortaa"/>
              <a:cs typeface="Comfortaa"/>
              <a:sym typeface="Comfortaa"/>
            </a:endParaRPr>
          </a:p>
        </p:txBody>
      </p:sp>
      <p:pic>
        <p:nvPicPr>
          <p:cNvPr id="799" name="Google Shape;799;p122"/>
          <p:cNvPicPr preferRelativeResize="0"/>
          <p:nvPr/>
        </p:nvPicPr>
        <p:blipFill rotWithShape="1">
          <a:blip r:embed="rId4">
            <a:alphaModFix/>
          </a:blip>
          <a:srcRect r="50583"/>
          <a:stretch/>
        </p:blipFill>
        <p:spPr>
          <a:xfrm>
            <a:off x="3393800" y="3095625"/>
            <a:ext cx="2125750" cy="3441300"/>
          </a:xfrm>
          <a:prstGeom prst="rect">
            <a:avLst/>
          </a:prstGeom>
          <a:noFill/>
          <a:ln>
            <a:noFill/>
          </a:ln>
        </p:spPr>
      </p:pic>
      <p:pic>
        <p:nvPicPr>
          <p:cNvPr id="800" name="Google Shape;800;p122"/>
          <p:cNvPicPr preferRelativeResize="0"/>
          <p:nvPr/>
        </p:nvPicPr>
        <p:blipFill rotWithShape="1">
          <a:blip r:embed="rId4">
            <a:alphaModFix/>
          </a:blip>
          <a:srcRect l="50583"/>
          <a:stretch/>
        </p:blipFill>
        <p:spPr>
          <a:xfrm>
            <a:off x="6334175" y="3063500"/>
            <a:ext cx="2125750" cy="3441300"/>
          </a:xfrm>
          <a:prstGeom prst="rect">
            <a:avLst/>
          </a:prstGeom>
          <a:noFill/>
          <a:ln>
            <a:noFill/>
          </a:ln>
        </p:spPr>
      </p:pic>
      <p:sp>
        <p:nvSpPr>
          <p:cNvPr id="801" name="Google Shape;801;p122"/>
          <p:cNvSpPr txBox="1"/>
          <p:nvPr/>
        </p:nvSpPr>
        <p:spPr>
          <a:xfrm>
            <a:off x="5566900" y="4625250"/>
            <a:ext cx="803100" cy="73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Comfortaa"/>
                <a:ea typeface="Comfortaa"/>
                <a:cs typeface="Comfortaa"/>
                <a:sym typeface="Comfortaa"/>
              </a:rPr>
              <a:t>Instead of this…</a:t>
            </a:r>
            <a:endParaRPr sz="1000">
              <a:latin typeface="Comfortaa"/>
              <a:ea typeface="Comfortaa"/>
              <a:cs typeface="Comfortaa"/>
              <a:sym typeface="Comfortaa"/>
            </a:endParaRPr>
          </a:p>
        </p:txBody>
      </p:sp>
      <p:sp>
        <p:nvSpPr>
          <p:cNvPr id="802" name="Google Shape;802;p122"/>
          <p:cNvSpPr txBox="1"/>
          <p:nvPr/>
        </p:nvSpPr>
        <p:spPr>
          <a:xfrm>
            <a:off x="2358500" y="4086500"/>
            <a:ext cx="918600" cy="73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Comfortaa"/>
                <a:ea typeface="Comfortaa"/>
                <a:cs typeface="Comfortaa"/>
                <a:sym typeface="Comfortaa"/>
              </a:rPr>
              <a:t>That means that your brain looks like this…</a:t>
            </a:r>
            <a:endParaRPr sz="1000">
              <a:latin typeface="Comfortaa"/>
              <a:ea typeface="Comfortaa"/>
              <a:cs typeface="Comfortaa"/>
              <a:sym typeface="Comfortaa"/>
            </a:endParaRPr>
          </a:p>
        </p:txBody>
      </p:sp>
      <p:cxnSp>
        <p:nvCxnSpPr>
          <p:cNvPr id="803" name="Google Shape;803;p122"/>
          <p:cNvCxnSpPr/>
          <p:nvPr/>
        </p:nvCxnSpPr>
        <p:spPr>
          <a:xfrm>
            <a:off x="2551950" y="5127450"/>
            <a:ext cx="754800" cy="361500"/>
          </a:xfrm>
          <a:prstGeom prst="bentConnector3">
            <a:avLst>
              <a:gd name="adj1" fmla="val -1067"/>
            </a:avLst>
          </a:prstGeom>
          <a:noFill/>
          <a:ln w="9525" cap="flat" cmpd="sng">
            <a:solidFill>
              <a:schemeClr val="dk2"/>
            </a:solidFill>
            <a:prstDash val="solid"/>
            <a:round/>
            <a:headEnd type="none" w="med" len="med"/>
            <a:tailEnd type="triangle" w="med" len="med"/>
          </a:ln>
        </p:spPr>
      </p:cxnSp>
      <p:cxnSp>
        <p:nvCxnSpPr>
          <p:cNvPr id="804" name="Google Shape;804;p122"/>
          <p:cNvCxnSpPr/>
          <p:nvPr/>
        </p:nvCxnSpPr>
        <p:spPr>
          <a:xfrm>
            <a:off x="5759000" y="5143325"/>
            <a:ext cx="787200" cy="666600"/>
          </a:xfrm>
          <a:prstGeom prst="bentConnector3">
            <a:avLst>
              <a:gd name="adj1" fmla="val 50000"/>
            </a:avLst>
          </a:prstGeom>
          <a:noFill/>
          <a:ln w="9525" cap="flat" cmpd="sng">
            <a:solidFill>
              <a:schemeClr val="dk2"/>
            </a:solidFill>
            <a:prstDash val="solid"/>
            <a:round/>
            <a:headEnd type="none" w="med" len="med"/>
            <a:tailEnd type="triangle" w="med" len="med"/>
          </a:ln>
        </p:spPr>
      </p:cxnSp>
      <p:sp>
        <p:nvSpPr>
          <p:cNvPr id="805" name="Google Shape;805;p122"/>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Hormones organize your brain!</a:t>
            </a:r>
            <a:endParaRPr sz="1200">
              <a:latin typeface="Lexend Thin"/>
              <a:ea typeface="Lexend Thin"/>
              <a:cs typeface="Lexend Thin"/>
              <a:sym typeface="Lexend Thi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09"/>
        <p:cNvGrpSpPr/>
        <p:nvPr/>
      </p:nvGrpSpPr>
      <p:grpSpPr>
        <a:xfrm>
          <a:off x="0" y="0"/>
          <a:ext cx="0" cy="0"/>
          <a:chOff x="0" y="0"/>
          <a:chExt cx="0" cy="0"/>
        </a:xfrm>
      </p:grpSpPr>
      <p:sp>
        <p:nvSpPr>
          <p:cNvPr id="810" name="Google Shape;810;p12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811" name="Google Shape;811;p123"/>
          <p:cNvSpPr txBox="1"/>
          <p:nvPr/>
        </p:nvSpPr>
        <p:spPr>
          <a:xfrm>
            <a:off x="546150" y="1212025"/>
            <a:ext cx="8051700" cy="5135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8587C2"/>
              </a:buClr>
              <a:buSzPts val="2800"/>
              <a:buFont typeface="Calibri"/>
              <a:buNone/>
            </a:pPr>
            <a:endParaRPr sz="2700">
              <a:solidFill>
                <a:srgbClr val="8587C2"/>
              </a:solidFill>
              <a:latin typeface="Lexend ExtraLight"/>
              <a:ea typeface="Lexend ExtraLight"/>
              <a:cs typeface="Lexend ExtraLight"/>
              <a:sym typeface="Lexend ExtraLight"/>
            </a:endParaRPr>
          </a:p>
          <a:p>
            <a:pPr marL="457200" marR="0" lvl="0" indent="-387350" algn="l" rtl="0">
              <a:lnSpc>
                <a:spcPct val="100000"/>
              </a:lnSpc>
              <a:spcBef>
                <a:spcPts val="0"/>
              </a:spcBef>
              <a:spcAft>
                <a:spcPts val="0"/>
              </a:spcAft>
              <a:buClr>
                <a:srgbClr val="7C7DAD"/>
              </a:buClr>
              <a:buSzPts val="2500"/>
              <a:buFont typeface="Lexend ExtraLight"/>
              <a:buChar char="●"/>
            </a:pPr>
            <a:r>
              <a:rPr lang="en-US" sz="2300">
                <a:solidFill>
                  <a:srgbClr val="595959"/>
                </a:solidFill>
                <a:latin typeface="Lexend ExtraLight"/>
                <a:ea typeface="Lexend ExtraLight"/>
                <a:cs typeface="Lexend ExtraLight"/>
                <a:sym typeface="Lexend ExtraLight"/>
              </a:rPr>
              <a:t>Having an ovulation cycle is important for our overall health.</a:t>
            </a:r>
            <a:br>
              <a:rPr lang="en-US" sz="2300">
                <a:solidFill>
                  <a:srgbClr val="595959"/>
                </a:solidFill>
                <a:latin typeface="Lexend ExtraLight"/>
                <a:ea typeface="Lexend ExtraLight"/>
                <a:cs typeface="Lexend ExtraLight"/>
                <a:sym typeface="Lexend ExtraLight"/>
              </a:rPr>
            </a:br>
            <a:endParaRPr sz="2300">
              <a:solidFill>
                <a:srgbClr val="595959"/>
              </a:solidFill>
              <a:latin typeface="Lexend ExtraLight"/>
              <a:ea typeface="Lexend ExtraLight"/>
              <a:cs typeface="Lexend ExtraLight"/>
              <a:sym typeface="Lexend ExtraLight"/>
            </a:endParaRPr>
          </a:p>
          <a:p>
            <a:pPr marL="457200" marR="0" lvl="0" indent="-374650" algn="l" rtl="0">
              <a:lnSpc>
                <a:spcPct val="100000"/>
              </a:lnSpc>
              <a:spcBef>
                <a:spcPts val="0"/>
              </a:spcBef>
              <a:spcAft>
                <a:spcPts val="0"/>
              </a:spcAft>
              <a:buClr>
                <a:srgbClr val="7C7DAD"/>
              </a:buClr>
              <a:buSzPts val="2300"/>
              <a:buFont typeface="Lexend ExtraLight"/>
              <a:buChar char="●"/>
            </a:pPr>
            <a:r>
              <a:rPr lang="en-US" sz="2300">
                <a:solidFill>
                  <a:srgbClr val="595959"/>
                </a:solidFill>
                <a:latin typeface="Lexend ExtraLight"/>
                <a:ea typeface="Lexend ExtraLight"/>
                <a:cs typeface="Lexend ExtraLight"/>
                <a:sym typeface="Lexend ExtraLight"/>
              </a:rPr>
              <a:t>Estrogen and progesterone have specific effects on different parts of our body.</a:t>
            </a:r>
            <a:br>
              <a:rPr lang="en-US" sz="2300">
                <a:solidFill>
                  <a:srgbClr val="595959"/>
                </a:solidFill>
                <a:latin typeface="Lexend ExtraLight"/>
                <a:ea typeface="Lexend ExtraLight"/>
                <a:cs typeface="Lexend ExtraLight"/>
                <a:sym typeface="Lexend ExtraLight"/>
              </a:rPr>
            </a:br>
            <a:endParaRPr sz="2300">
              <a:solidFill>
                <a:srgbClr val="595959"/>
              </a:solidFill>
              <a:latin typeface="Lexend ExtraLight"/>
              <a:ea typeface="Lexend ExtraLight"/>
              <a:cs typeface="Lexend ExtraLight"/>
              <a:sym typeface="Lexend ExtraLight"/>
            </a:endParaRPr>
          </a:p>
          <a:p>
            <a:pPr marL="457200" marR="0" lvl="0" indent="-374650" algn="l" rtl="0">
              <a:lnSpc>
                <a:spcPct val="100000"/>
              </a:lnSpc>
              <a:spcBef>
                <a:spcPts val="0"/>
              </a:spcBef>
              <a:spcAft>
                <a:spcPts val="0"/>
              </a:spcAft>
              <a:buClr>
                <a:srgbClr val="7C7DAD"/>
              </a:buClr>
              <a:buSzPts val="2300"/>
              <a:buFont typeface="Lexend ExtraLight"/>
              <a:buChar char="●"/>
            </a:pPr>
            <a:r>
              <a:rPr lang="en-US" sz="2300">
                <a:solidFill>
                  <a:srgbClr val="595959"/>
                </a:solidFill>
                <a:latin typeface="Lexend ExtraLight"/>
                <a:ea typeface="Lexend ExtraLight"/>
                <a:cs typeface="Lexend ExtraLight"/>
                <a:sym typeface="Lexend ExtraLight"/>
              </a:rPr>
              <a:t>During the next lesson, we will learn how to chart the cycle.</a:t>
            </a:r>
            <a:endParaRPr sz="2300">
              <a:solidFill>
                <a:srgbClr val="595959"/>
              </a:solidFill>
              <a:latin typeface="Lexend ExtraLight"/>
              <a:ea typeface="Lexend ExtraLight"/>
              <a:cs typeface="Lexend ExtraLight"/>
              <a:sym typeface="Lexend ExtraLight"/>
            </a:endParaRPr>
          </a:p>
        </p:txBody>
      </p:sp>
      <p:sp>
        <p:nvSpPr>
          <p:cNvPr id="812" name="Google Shape;812;p123"/>
          <p:cNvSpPr txBox="1"/>
          <p:nvPr/>
        </p:nvSpPr>
        <p:spPr>
          <a:xfrm>
            <a:off x="207950" y="5207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Review</a:t>
            </a:r>
            <a:endParaRPr sz="1200">
              <a:latin typeface="Lexend Thin"/>
              <a:ea typeface="Lexend Thin"/>
              <a:cs typeface="Lexend Thin"/>
              <a:sym typeface="Lexend Thi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816"/>
        <p:cNvGrpSpPr/>
        <p:nvPr/>
      </p:nvGrpSpPr>
      <p:grpSpPr>
        <a:xfrm>
          <a:off x="0" y="0"/>
          <a:ext cx="0" cy="0"/>
          <a:chOff x="0" y="0"/>
          <a:chExt cx="0" cy="0"/>
        </a:xfrm>
      </p:grpSpPr>
      <p:sp>
        <p:nvSpPr>
          <p:cNvPr id="817" name="Google Shape;817;p12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18" name="Google Shape;818;p124"/>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819" name="Google Shape;819;p12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820" name="Google Shape;820;p124"/>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21" name="Google Shape;821;p124"/>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822" name="Google Shape;822;p12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2625</Words>
  <Application>Microsoft Office PowerPoint</Application>
  <PresentationFormat>On-screen Show (4:3)</PresentationFormat>
  <Paragraphs>192</Paragraphs>
  <Slides>24</Slides>
  <Notes>24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Lexend</vt:lpstr>
      <vt:lpstr>Lexend Thin</vt:lpstr>
      <vt:lpstr>Lexend ExtraLight</vt:lpstr>
      <vt:lpstr>Arial</vt:lpstr>
      <vt:lpstr>Calibri</vt:lpstr>
      <vt:lpstr>Lexend Medium</vt:lpstr>
      <vt:lpstr>Comfortaa</vt:lpstr>
      <vt:lpstr>Comfortaa Light</vt:lpstr>
      <vt:lpstr>3_femmtrial</vt:lpstr>
      <vt:lpstr>4_FEMM Powerpoint_VER02</vt:lpstr>
      <vt:lpstr>2_femmtrial</vt:lpstr>
      <vt:lpstr>94_femmtrial</vt:lpstr>
      <vt:lpstr>Grade 8</vt:lpstr>
      <vt:lpstr>Entry Ticket | Hormone 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beginning of life</vt:lpstr>
      <vt:lpstr>Pop Quiz</vt:lpstr>
      <vt:lpstr>Every woman has a cycle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2024-11-16T05:34:07Z</dcterms:modified>
</cp:coreProperties>
</file>