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 id="2147483668"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6858000" type="screen4x3"/>
  <p:notesSz cx="6858000" cy="9144000"/>
  <p:embeddedFontLst>
    <p:embeddedFont>
      <p:font typeface="Caveat" pitchFamily="2" charset="0"/>
      <p:regular r:id="rId29"/>
      <p:bold r:id="rId30"/>
    </p:embeddedFont>
    <p:embeddedFont>
      <p:font typeface="Comfortaa" pitchFamily="2" charset="0"/>
      <p:regular r:id="rId31"/>
      <p:bold r:id="rId32"/>
    </p:embeddedFont>
    <p:embeddedFont>
      <p:font typeface="Helvetica Neue" panose="02000503040000020004" pitchFamily="50" charset="-52"/>
      <p:regular r:id="rId33"/>
      <p:bold r:id="rId34"/>
      <p:italic r:id="rId35"/>
      <p:boldItalic r:id="rId36"/>
    </p:embeddedFont>
    <p:embeddedFont>
      <p:font typeface="Lexend" pitchFamily="2" charset="0"/>
      <p:regular r:id="rId37"/>
      <p:bold r:id="rId38"/>
    </p:embeddedFont>
    <p:embeddedFont>
      <p:font typeface="Lexend ExtraLight" pitchFamily="2" charset="0"/>
      <p:regular r:id="rId39"/>
      <p:bold r:id="rId40"/>
    </p:embeddedFont>
    <p:embeddedFont>
      <p:font typeface="Lexend Light" pitchFamily="2" charset="0"/>
      <p:regular r:id="rId41"/>
      <p:bold r:id="rId42"/>
    </p:embeddedFont>
    <p:embeddedFont>
      <p:font typeface="Lexend Medium" pitchFamily="2" charset="0"/>
      <p:regular r:id="rId43"/>
      <p:bold r:id="rId44"/>
    </p:embeddedFont>
    <p:embeddedFont>
      <p:font typeface="Lexend Thin" pitchFamily="2" charset="0"/>
      <p:regular r:id="rId45"/>
      <p:bold r:id="rId46"/>
    </p:embeddedFont>
    <p:embeddedFont>
      <p:font typeface="Open Sans" panose="020B060603050402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3377F0-B17C-4915-B1D7-AF11F7122CEA}">
  <a:tblStyle styleId="{2D3377F0-B17C-4915-B1D7-AF11F7122CE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0" Type="http://schemas.openxmlformats.org/officeDocument/2006/relationships/slide" Target="slides/slide18.xml"/><Relationship Id="rId41" Type="http://schemas.openxmlformats.org/officeDocument/2006/relationships/font" Target="fonts/font13.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e9e9de3d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g1e9e9de3df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e2e4591893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300" b="1">
                <a:solidFill>
                  <a:srgbClr val="0055A4"/>
                </a:solidFill>
              </a:rPr>
              <a:t>PROCEDURE</a:t>
            </a:r>
            <a:endParaRPr sz="1300" i="1">
              <a:solidFill>
                <a:srgbClr val="0055A4"/>
              </a:solidFill>
            </a:endParaRPr>
          </a:p>
          <a:p>
            <a:pPr marL="0" lvl="0" indent="0" algn="just" rtl="0">
              <a:lnSpc>
                <a:spcPct val="110000"/>
              </a:lnSpc>
              <a:spcBef>
                <a:spcPts val="0"/>
              </a:spcBef>
              <a:spcAft>
                <a:spcPts val="0"/>
              </a:spcAft>
              <a:buClr>
                <a:schemeClr val="dk1"/>
              </a:buClr>
              <a:buSzPts val="1100"/>
              <a:buFont typeface="Arial"/>
              <a:buNone/>
            </a:pPr>
            <a:r>
              <a:rPr lang="en-US" sz="1300" b="1">
                <a:solidFill>
                  <a:srgbClr val="0055A4"/>
                </a:solidFill>
              </a:rPr>
              <a:t>Step 1 (5 minutes): Entry Ticket Activity: Decode your Hormones</a:t>
            </a:r>
            <a:endParaRPr sz="1300" b="1">
              <a:solidFill>
                <a:srgbClr val="0055A4"/>
              </a:solidFill>
            </a:endParaRPr>
          </a:p>
          <a:p>
            <a:pPr marL="0" lvl="0" indent="0" algn="l" rtl="0">
              <a:lnSpc>
                <a:spcPct val="110000"/>
              </a:lnSpc>
              <a:spcBef>
                <a:spcPts val="0"/>
              </a:spcBef>
              <a:spcAft>
                <a:spcPts val="0"/>
              </a:spcAft>
              <a:buClr>
                <a:schemeClr val="dk1"/>
              </a:buClr>
              <a:buSzPts val="1100"/>
              <a:buFont typeface="Arial"/>
              <a:buNone/>
            </a:pPr>
            <a:r>
              <a:rPr lang="en-US" sz="1300" i="1"/>
              <a:t>Hand out one ticket per student and see who can decode the cryptogram message first!</a:t>
            </a:r>
            <a:endParaRPr sz="1300" i="1"/>
          </a:p>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Answer</a:t>
            </a:r>
            <a:r>
              <a:rPr lang="en-US" sz="1300" b="1"/>
              <a:t>: </a:t>
            </a:r>
            <a:r>
              <a:rPr lang="en-US" sz="1300"/>
              <a:t>HORMONES ARE CONTROLLED BY THE BRAIN</a:t>
            </a:r>
            <a:br>
              <a:rPr lang="en-US" sz="1300">
                <a:solidFill>
                  <a:srgbClr val="0055A4"/>
                </a:solidFill>
              </a:rPr>
            </a:br>
            <a:endParaRPr sz="1300" b="1" i="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a:p>
        </p:txBody>
      </p:sp>
      <p:sp>
        <p:nvSpPr>
          <p:cNvPr id="122" name="Google Shape;122;g1e2e4591893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093573bd03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(5 minutes): Review</a:t>
            </a:r>
            <a:r>
              <a:rPr lang="en-US" sz="1300" i="1">
                <a:solidFill>
                  <a:srgbClr val="0055A4"/>
                </a:solidFill>
              </a:rPr>
              <a:t> </a:t>
            </a: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300"/>
              <a:t>In the first lesson of teenMEN, we learned about all the 11 systems of the body and homeostasis. In the second lesson, we learned about the parts of the male reproductive system and how the brain and the reproductive system are linked through a hormonal axis. In lesson three we learned about the male and female reproductive anatomy and how hormones, controlled by the brain, are vital to the healthy function of both systems.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a:p>
        </p:txBody>
      </p:sp>
      <p:sp>
        <p:nvSpPr>
          <p:cNvPr id="131" name="Google Shape;131;g3093573bd03_0_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093573bd03_0_1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6" name="Google Shape;156;g3093573bd03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73763"/>
                </a:solidFill>
              </a:rPr>
              <a:t>Hormonal feedback</a:t>
            </a:r>
            <a:r>
              <a:rPr lang="en-US" sz="1300"/>
              <a:t> is another way of thinking about the communication between the brain and the reproductive system. In men, the brain communicates with the testes to produce testosterone and this in turns feeds back to the brain, like a loop. As we learned last lesson, the pituitary gland sends Follicle Stimulating Hormone and Luteinizing Hormone to the testes. The cells in the testes respond by producing sperm and testosterone. The increase in testosterone impacts every part of your body. An amazing thing is that the brain helps to generate testosterone, and this hormone in turn develops the different parts of your brain. This is </a:t>
            </a:r>
            <a:r>
              <a:rPr lang="en-US" sz="1300" b="1">
                <a:solidFill>
                  <a:srgbClr val="073763"/>
                </a:solidFill>
              </a:rPr>
              <a:t>hormonal feedback</a:t>
            </a:r>
            <a:r>
              <a:rPr lang="en-US" sz="1300" b="1"/>
              <a:t>. </a:t>
            </a:r>
            <a:endParaRPr sz="1300"/>
          </a:p>
        </p:txBody>
      </p:sp>
      <p:sp>
        <p:nvSpPr>
          <p:cNvPr id="157" name="Google Shape;157;g3093573bd03_0_13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093573bd03_0_1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0" name="Google Shape;170;g3093573bd03_0_1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(10 minutes): Testosterone &amp; sperm development</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When does </a:t>
            </a:r>
            <a:r>
              <a:rPr lang="en-US" sz="1300" b="1">
                <a:solidFill>
                  <a:srgbClr val="073763"/>
                </a:solidFill>
              </a:rPr>
              <a:t>hormonal feedback</a:t>
            </a:r>
            <a:r>
              <a:rPr lang="en-US" sz="1300"/>
              <a:t> begin? At just nine weeks after conception, the male fetus in the womb is already beginning to secrete testosterone, developing the brain and male genitalia.</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As a newborn baby, there is a second surge of testosterone, accelerating growth and impacting brain development around 1-3 months. Testosterone levels then drop again, until around age 10. During puberty, the male body produces about 30 times more testosterone than it did before puberty. This slide shows the normal range of testosterone measured in the blood. The numbers are measured in ng/dL which stands for nanograms per deciliter, but you don’t have to know that. The main thing is just to show that there is a mini-testosterone surge after birth and then a major surge during puberty, which happens between the ages of 10-17. This surge in testosterone at the onset of puberty causes the cells in your testes to mature and begin the production of sperm. </a:t>
            </a:r>
            <a:br>
              <a:rPr lang="en-US" sz="1300"/>
            </a:br>
            <a:endParaRPr sz="1300"/>
          </a:p>
        </p:txBody>
      </p:sp>
      <p:sp>
        <p:nvSpPr>
          <p:cNvPr id="171" name="Google Shape;171;g3093573bd03_0_17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093573bd03_0_2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From before you were born, your body produced testosterone and had the capacity to produce sperm. But during puberty, thanks to testosterone and other hormones, the body </a:t>
            </a:r>
            <a:r>
              <a:rPr lang="en-US" sz="1300" b="1">
                <a:solidFill>
                  <a:schemeClr val="dk1"/>
                </a:solidFill>
                <a:latin typeface="Calibri"/>
                <a:ea typeface="Calibri"/>
                <a:cs typeface="Calibri"/>
                <a:sym typeface="Calibri"/>
              </a:rPr>
              <a:t>activates</a:t>
            </a:r>
            <a:r>
              <a:rPr lang="en-US" sz="1300">
                <a:solidFill>
                  <a:schemeClr val="dk1"/>
                </a:solidFill>
                <a:latin typeface="Calibri"/>
                <a:ea typeface="Calibri"/>
                <a:cs typeface="Calibri"/>
                <a:sym typeface="Calibri"/>
              </a:rPr>
              <a:t> the sperm-producing cells in the testicles.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87" name="Google Shape;187;g3093573bd03_0_2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93573bd03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Sperm develop within a system of tiny tubes in the testes called the </a:t>
            </a:r>
            <a:r>
              <a:rPr lang="en-US" sz="1300" b="1">
                <a:solidFill>
                  <a:srgbClr val="0055A4"/>
                </a:solidFill>
              </a:rPr>
              <a:t>seminiferous tubules</a:t>
            </a:r>
            <a:r>
              <a:rPr lang="en-US" sz="1300"/>
              <a:t>. Sperm cells divide and grow in these tubes until they have a head, midpiece and short tail. </a:t>
            </a:r>
            <a:br>
              <a:rPr lang="en-US" sz="1300"/>
            </a:br>
            <a:endParaRPr sz="1300"/>
          </a:p>
        </p:txBody>
      </p:sp>
      <p:sp>
        <p:nvSpPr>
          <p:cNvPr id="206" name="Google Shape;206;g3093573bd03_0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093573bd03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From there, sperm move into the </a:t>
            </a:r>
            <a:r>
              <a:rPr lang="en-US" sz="1300" b="1">
                <a:solidFill>
                  <a:srgbClr val="0055A4"/>
                </a:solidFill>
              </a:rPr>
              <a:t>epididymis. </a:t>
            </a:r>
            <a:r>
              <a:rPr lang="en-US" sz="1300"/>
              <a:t>The epididymis is even more tightly coiled than the seminiferous tubules in the testes. The epididymis is a highly complex tissue. If uncoiled, the tiny epididymis would measure about</a:t>
            </a:r>
            <a:r>
              <a:rPr lang="en-US" sz="1300" i="1"/>
              <a:t> 20 feet! </a:t>
            </a:r>
            <a:r>
              <a:rPr lang="en-US" sz="1300"/>
              <a:t>The </a:t>
            </a:r>
            <a:r>
              <a:rPr lang="en-US" sz="1300" b="1">
                <a:solidFill>
                  <a:srgbClr val="0055A4"/>
                </a:solidFill>
              </a:rPr>
              <a:t>epididymis</a:t>
            </a:r>
            <a:r>
              <a:rPr lang="en-US" sz="1300" i="1"/>
              <a:t> </a:t>
            </a:r>
            <a:r>
              <a:rPr lang="en-US" sz="1300"/>
              <a:t>is like</a:t>
            </a:r>
            <a:r>
              <a:rPr lang="en-US" sz="1300" i="1"/>
              <a:t> </a:t>
            </a:r>
            <a:r>
              <a:rPr lang="en-US" sz="1300"/>
              <a:t>a difficult maze for sperm to go through, ensuring that sperm properly mature and that only the healthiest survive the journey. </a:t>
            </a:r>
            <a:br>
              <a:rPr lang="en-US" sz="1300"/>
            </a:br>
            <a:br>
              <a:rPr lang="en-US" sz="1300"/>
            </a:br>
            <a:r>
              <a:rPr lang="en-US" sz="1300"/>
              <a:t>From the epididymis, sperm travels up the </a:t>
            </a:r>
            <a:r>
              <a:rPr lang="en-US" sz="1300" b="1">
                <a:solidFill>
                  <a:srgbClr val="0055A4"/>
                </a:solidFill>
              </a:rPr>
              <a:t>vas deferens, </a:t>
            </a:r>
            <a:r>
              <a:rPr lang="en-US" sz="1300"/>
              <a:t>joins with fluid from the seminal vesicle, passes through the prostate and empties into the urethra. This fluid is called </a:t>
            </a:r>
            <a:r>
              <a:rPr lang="en-US" sz="1300" b="1">
                <a:solidFill>
                  <a:srgbClr val="386394"/>
                </a:solidFill>
              </a:rPr>
              <a:t>semen. </a:t>
            </a:r>
            <a:r>
              <a:rPr lang="en-US" sz="1300"/>
              <a:t>Semen is propelled out of the urethra in a process called ejaculation. When sperm isn't ejaculated, the sperm cells simply break down in the epididymis. This is a normal part of the male reproductive cycle.</a:t>
            </a:r>
            <a:br>
              <a:rPr lang="en-US" sz="1300"/>
            </a:br>
            <a:endParaRPr sz="1300"/>
          </a:p>
        </p:txBody>
      </p:sp>
      <p:sp>
        <p:nvSpPr>
          <p:cNvPr id="268" name="Google Shape;268;g3093573bd03_0_3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093573bd03_0_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g3093573bd03_0_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Under a microscope you can see that sperm have a few distinct parts. Sperm have a head, a midpiece, and a tail. Each part of the sperm serves a special function in human reproduction, to enter the female egg and join together to create a new life. It takes about 75 days for your body to mature new sperm, but as of puberty, this process is happening every day in your body, so sperm are constantly being generated. Sperm must be made at a temperature that is lower than the body’s temperature. This is why the testicles are located outside the body to maintain a separate temperature. </a:t>
            </a:r>
            <a:endParaRPr sz="1300"/>
          </a:p>
        </p:txBody>
      </p:sp>
      <p:sp>
        <p:nvSpPr>
          <p:cNvPr id="287" name="Google Shape;287;g3093573bd03_0_8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093573bd03_0_2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g3093573bd03_0_2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Sperm is the male cell of reproduction. The sperm cell is approximately </a:t>
            </a:r>
            <a:r>
              <a:rPr lang="en-US" sz="1300" b="1"/>
              <a:t>0.05 millimeters long</a:t>
            </a:r>
            <a:r>
              <a:rPr lang="en-US" sz="1300"/>
              <a:t>, which is very tiny. In contrast to the egg cell, the female cell of reproduction, the male sperm cell is one of the smallest cells of the human body! The egg cell is roughly ten times bigger than sperm. Each sperm (0.05 millimeters long) contains all of your DNA. Isn’t that incredible?! </a:t>
            </a:r>
            <a:br>
              <a:rPr lang="en-US" sz="1300"/>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307" name="Google Shape;307;g3093573bd03_0_21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d422c66c8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rgbClr val="0055A4"/>
                </a:solidFill>
              </a:rPr>
              <a:t>Hand out the Worksheet:</a:t>
            </a:r>
            <a:r>
              <a:rPr lang="en-US" sz="1300">
                <a:solidFill>
                  <a:srgbClr val="0055A4"/>
                </a:solidFill>
              </a:rPr>
              <a:t> </a:t>
            </a:r>
            <a:r>
              <a:rPr lang="en-US" sz="1300" b="1">
                <a:solidFill>
                  <a:srgbClr val="0055A4"/>
                </a:solidFill>
              </a:rPr>
              <a:t>Male Hormones &amp; Sperm</a:t>
            </a:r>
            <a:r>
              <a:rPr lang="en-US" sz="1300" i="1">
                <a:solidFill>
                  <a:srgbClr val="0055A4"/>
                </a:solidFill>
              </a:rPr>
              <a:t> for students to complete. When students are finished, review the answers together using the </a:t>
            </a:r>
            <a:r>
              <a:rPr lang="en-US" sz="1300" b="1" i="1">
                <a:solidFill>
                  <a:srgbClr val="0055A4"/>
                </a:solidFill>
              </a:rPr>
              <a:t>Answer Key</a:t>
            </a:r>
            <a:r>
              <a:rPr lang="en-US" sz="1300" i="1">
                <a:solidFill>
                  <a:srgbClr val="0055A4"/>
                </a:solidFill>
              </a:rPr>
              <a:t> provided.</a:t>
            </a:r>
            <a:br>
              <a:rPr lang="en-US" sz="1300" i="1">
                <a:solidFill>
                  <a:srgbClr val="0055A4"/>
                </a:solidFill>
              </a:rPr>
            </a:br>
            <a:endParaRPr/>
          </a:p>
        </p:txBody>
      </p:sp>
      <p:sp>
        <p:nvSpPr>
          <p:cNvPr id="318" name="Google Shape;318;g1d422c66c80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505269182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latin typeface="Lexend Light"/>
                <a:ea typeface="Lexend Light"/>
                <a:cs typeface="Lexend Light"/>
                <a:sym typeface="Lexend Light"/>
              </a:rPr>
              <a:t>Answers + Explanations</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AutoNum type="arabicPeriod"/>
            </a:pPr>
            <a:r>
              <a:rPr lang="en-US">
                <a:latin typeface="Lexend Light"/>
                <a:ea typeface="Lexend Light"/>
                <a:cs typeface="Lexend Light"/>
                <a:sym typeface="Lexend Light"/>
              </a:rPr>
              <a:t>FALSE. At just nine weeks after conception, the male fetus produces testosterone. But during puberty, testosterone increases by a lot!</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TRUE. Remember the complex maze of the epididymis that sperm have to travel through?</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FALSE. Testosterone and Sperm are produced in the testicles.</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FALSE. Sperm cells dissolve and will be reabsorbed by the body. The body is continually making and maturing sperm.</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TRUE. Many parts of the male reproductive system contribute to this fluid in order to nourish and transport sperm.</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FALSE. The female cell of reproduction, the egg, is roughly 10 times larger than sperm.</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TRUE. Testosterone reaches its peak in males in their late teens. </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FALSE. FSH and LH are produced in the pituitary gland, located in the brain, and signal the testes to produce testosterone and sperm.</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FALSE. The male body is born with sperm cells in the testicles, they’re just inactive. At puberty, the body activates the sperm-producing cells in the testes. </a:t>
            </a:r>
            <a:br>
              <a:rPr lang="en-US">
                <a:latin typeface="Lexend Light"/>
                <a:ea typeface="Lexend Light"/>
                <a:cs typeface="Lexend Light"/>
                <a:sym typeface="Lexend Light"/>
              </a:rPr>
            </a:br>
            <a:endParaRPr/>
          </a:p>
          <a:p>
            <a:pPr marL="457200" lvl="0" indent="-304800" algn="l" rtl="0">
              <a:lnSpc>
                <a:spcPct val="115000"/>
              </a:lnSpc>
              <a:spcBef>
                <a:spcPts val="0"/>
              </a:spcBef>
              <a:spcAft>
                <a:spcPts val="0"/>
              </a:spcAft>
              <a:buClr>
                <a:schemeClr val="dk1"/>
              </a:buClr>
              <a:buSzPts val="1200"/>
              <a:buFont typeface="Lexend Light"/>
              <a:buAutoNum type="arabicPeriod"/>
            </a:pPr>
            <a:r>
              <a:rPr lang="en-US">
                <a:latin typeface="Lexend Light"/>
                <a:ea typeface="Lexend Light"/>
                <a:cs typeface="Lexend Light"/>
                <a:sym typeface="Lexend Light"/>
              </a:rPr>
              <a:t>TRUE. </a:t>
            </a:r>
            <a:endParaRPr>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p:txBody>
      </p:sp>
      <p:sp>
        <p:nvSpPr>
          <p:cNvPr id="329" name="Google Shape;329;g25052691820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1d422c66c80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minutes): Female Anatomy &amp; Ovulation Cycle</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Now that we’ve tested your knowledge and dispelled a few myths regarding the male reproductive system, let’s see if you can remember the female anatomy. </a:t>
            </a:r>
            <a:br>
              <a:rPr lang="en-US" sz="1300"/>
            </a:br>
            <a:r>
              <a:rPr lang="en-US" sz="1300" i="1"/>
              <a:t>Use Female Reproductive Anatomy slide and label together as a class, having students provide the answers aloud. Click on the slide to reveal one answer at a time. </a:t>
            </a:r>
            <a:endParaRPr sz="1300" i="1"/>
          </a:p>
          <a:p>
            <a:pPr marL="0" lvl="0" indent="0" algn="l" rtl="0">
              <a:lnSpc>
                <a:spcPct val="115000"/>
              </a:lnSpc>
              <a:spcBef>
                <a:spcPts val="0"/>
              </a:spcBef>
              <a:spcAft>
                <a:spcPts val="0"/>
              </a:spcAft>
              <a:buClr>
                <a:schemeClr val="dk1"/>
              </a:buClr>
              <a:buSzPts val="1100"/>
              <a:buFont typeface="Arial"/>
              <a:buNone/>
            </a:pP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a:p>
        </p:txBody>
      </p:sp>
      <p:sp>
        <p:nvSpPr>
          <p:cNvPr id="337" name="Google Shape;337;g1d422c66c80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45f1362867_1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Women’s bodies also use hormones to produce the female cell of reproduction, the egg. At the onset of puberty for girls, the brain signals the</a:t>
            </a:r>
            <a:r>
              <a:rPr lang="en-US" sz="1300">
                <a:solidFill>
                  <a:srgbClr val="0055A4"/>
                </a:solidFill>
              </a:rPr>
              <a:t> </a:t>
            </a:r>
            <a:r>
              <a:rPr lang="en-US" sz="1300" b="1">
                <a:solidFill>
                  <a:srgbClr val="0055A4"/>
                </a:solidFill>
              </a:rPr>
              <a:t>ovary</a:t>
            </a:r>
            <a:r>
              <a:rPr lang="en-US" sz="1300"/>
              <a:t> to develop an egg each month. The main female hormones are </a:t>
            </a:r>
            <a:r>
              <a:rPr lang="en-US" sz="1300" b="1">
                <a:solidFill>
                  <a:srgbClr val="0055A4"/>
                </a:solidFill>
              </a:rPr>
              <a:t>estrogen</a:t>
            </a:r>
            <a:r>
              <a:rPr lang="en-US" sz="1300"/>
              <a:t> and </a:t>
            </a:r>
            <a:r>
              <a:rPr lang="en-US" sz="1300" b="1">
                <a:solidFill>
                  <a:srgbClr val="0055A4"/>
                </a:solidFill>
              </a:rPr>
              <a:t>progesterone</a:t>
            </a:r>
            <a:r>
              <a:rPr lang="en-US" sz="1300"/>
              <a:t>, represented on the slide as E and P. </a:t>
            </a:r>
            <a:br>
              <a:rPr lang="en-US" sz="1300"/>
            </a:br>
            <a:br>
              <a:rPr lang="en-US" sz="1300"/>
            </a:br>
            <a:r>
              <a:rPr lang="en-US" sz="1300"/>
              <a:t>You may have generally heard a female cycle referred to as the “menstrual cycle” or a “period”. But it’s actually more correct to call it the</a:t>
            </a:r>
            <a:r>
              <a:rPr lang="en-US" sz="1300" i="1"/>
              <a:t> </a:t>
            </a:r>
            <a:r>
              <a:rPr lang="en-US" sz="1300" b="1" i="1"/>
              <a:t>ovulatory</a:t>
            </a:r>
            <a:r>
              <a:rPr lang="en-US" sz="1300" b="1"/>
              <a:t> cycle</a:t>
            </a:r>
            <a:r>
              <a:rPr lang="en-US" sz="1300"/>
              <a:t>, as ovulation is the main event of the cycle each month. The human body is complex. </a:t>
            </a:r>
            <a:r>
              <a:rPr lang="en-US" sz="1300" b="1"/>
              <a:t>Understanding the intricacy of each person’s reproductive system gives us greater respect for one another. </a:t>
            </a:r>
            <a:r>
              <a:rPr lang="en-US" sz="1300"/>
              <a:t>Let’s look at the fascinating hormonal feedback in the female ovulatory cycle.</a:t>
            </a:r>
            <a:endParaRPr sz="1300" b="1"/>
          </a:p>
          <a:p>
            <a:pPr marL="0" lvl="0" indent="0" algn="l" rtl="0">
              <a:spcBef>
                <a:spcPts val="0"/>
              </a:spcBef>
              <a:spcAft>
                <a:spcPts val="0"/>
              </a:spcAft>
              <a:buNone/>
            </a:pPr>
            <a:endParaRPr sz="1300"/>
          </a:p>
        </p:txBody>
      </p:sp>
      <p:sp>
        <p:nvSpPr>
          <p:cNvPr id="352" name="Google Shape;352;g245f1362867_1_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0ce07aa6b4_0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8" name="Google Shape;368;g30ce07aa6b4_0_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1. The brain sends the hormone, FSH (Follicle Stimulating Hormone), to one of the ovaries each month, to kickstart the growth and development of an egg and follicle inside the ovary. The egg is surrounded by a special, protective tissue, called a follicle. (Hence, the name: </a:t>
            </a:r>
            <a:r>
              <a:rPr lang="en-US" sz="1300" i="1"/>
              <a:t>follicle stimulating hormone</a:t>
            </a:r>
            <a:r>
              <a:rPr lang="en-US" sz="1300"/>
              <a:t>.)</a:t>
            </a:r>
            <a:br>
              <a:rPr lang="en-US" sz="1300"/>
            </a:br>
            <a:r>
              <a:rPr lang="en-US" sz="1300"/>
              <a:t>2. FSH causes an egg and follicle to grow. The growing egg and follicle in the ovary produce estrogen.</a:t>
            </a:r>
            <a:br>
              <a:rPr lang="en-US" sz="1300"/>
            </a:br>
            <a:r>
              <a:rPr lang="en-US" sz="1300"/>
              <a:t>3. The increased levels of estrogen in the body produced by the egg and follicle, feed back to the brain to release the hormone LH (Luteinizing Hormone). LH triggers ovulation and the egg is released from the ovary.</a:t>
            </a:r>
            <a:br>
              <a:rPr lang="en-US" sz="1300"/>
            </a:br>
            <a:r>
              <a:rPr lang="en-US" sz="1300"/>
              <a:t>4. The empty follicle in the ovary now produces the hormone progesterone.</a:t>
            </a:r>
            <a:br>
              <a:rPr lang="en-US" sz="1300"/>
            </a:br>
            <a:r>
              <a:rPr lang="en-US" sz="1300"/>
              <a:t>5. Estrogen and progesterone levels drop, causing the lining of the uterus to shed in menstruation, in preparation for the next cycle.  </a:t>
            </a:r>
            <a:br>
              <a:rPr lang="en-US" sz="1300"/>
            </a:br>
            <a:endParaRPr sz="1300"/>
          </a:p>
        </p:txBody>
      </p:sp>
      <p:sp>
        <p:nvSpPr>
          <p:cNvPr id="369" name="Google Shape;369;g30ce07aa6b4_0_13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45f1362867_1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245f1362867_1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This is a lot of new information, so let’s look at this process in the ovary, step by step. The brain sends FSH to the ovary to stimulate the egg and follicle to grow. As the egg and follicle grow together, (you can see it on the slide) they increase in size. </a:t>
            </a:r>
            <a:endParaRPr/>
          </a:p>
        </p:txBody>
      </p:sp>
      <p:sp>
        <p:nvSpPr>
          <p:cNvPr id="387" name="Google Shape;387;g245f1362867_1_13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45f1362867_1_1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245f1362867_1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As the egg and follicle continue to increase in size, day to day, they produce more and more estrogen. When the egg and follicle are fully developed, estrogen reaches its peak and </a:t>
            </a:r>
            <a:r>
              <a:rPr lang="en-US" sz="1300" b="1" i="1"/>
              <a:t>feeds back to the brain</a:t>
            </a:r>
            <a:r>
              <a:rPr lang="en-US" sz="1300"/>
              <a:t> to send </a:t>
            </a:r>
            <a:r>
              <a:rPr lang="en-US" sz="1300" i="1"/>
              <a:t>Luteinizing Hormone</a:t>
            </a:r>
            <a:r>
              <a:rPr lang="en-US" sz="1300"/>
              <a:t> (LH).</a:t>
            </a:r>
            <a:br>
              <a:rPr lang="en-US" sz="1300"/>
            </a:b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04" name="Google Shape;404;g245f1362867_1_14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45f1362867_1_1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245f1362867_1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LH is sent from the brain to the ovary and causes the egg to be released from the follicle into the fallopian tube. This is called </a:t>
            </a:r>
            <a:r>
              <a:rPr lang="en-US" sz="1300" b="1">
                <a:solidFill>
                  <a:srgbClr val="0055A4"/>
                </a:solidFill>
              </a:rPr>
              <a:t>ovulation</a:t>
            </a:r>
            <a:r>
              <a:rPr lang="en-US" sz="1300"/>
              <a:t>. </a:t>
            </a:r>
            <a:br>
              <a:rPr lang="en-US" sz="1300"/>
            </a:br>
            <a:br>
              <a:rPr lang="en-US" sz="1300"/>
            </a:br>
            <a:endParaRPr sz="1300">
              <a:solidFill>
                <a:schemeClr val="dk1"/>
              </a:solidFill>
              <a:latin typeface="Calibri"/>
              <a:ea typeface="Calibri"/>
              <a:cs typeface="Calibri"/>
              <a:sym typeface="Calibri"/>
            </a:endParaRPr>
          </a:p>
        </p:txBody>
      </p:sp>
      <p:sp>
        <p:nvSpPr>
          <p:cNvPr id="423" name="Google Shape;423;g245f1362867_1_15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45f1362867_1_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245f1362867_1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After ovulation, the egg’s empty follicle stays in the ovary and the body does an amazing thing: it “recycles” the follicle. The body changes the follicle so that it becomes a new tissue called the </a:t>
            </a:r>
            <a:r>
              <a:rPr lang="en-US" sz="1300" i="1"/>
              <a:t>corpus luteum</a:t>
            </a:r>
            <a:r>
              <a:rPr lang="en-US" sz="1300"/>
              <a:t>, which makes the hormone </a:t>
            </a:r>
            <a:r>
              <a:rPr lang="en-US" sz="1300" b="1">
                <a:solidFill>
                  <a:srgbClr val="0055A4"/>
                </a:solidFill>
              </a:rPr>
              <a:t>progesterone</a:t>
            </a:r>
            <a:r>
              <a:rPr lang="en-US" sz="1300"/>
              <a:t>. </a:t>
            </a:r>
            <a:br>
              <a:rPr lang="en-US" sz="1300"/>
            </a:br>
            <a:br>
              <a:rPr lang="en-US" sz="1300"/>
            </a:br>
            <a:r>
              <a:rPr lang="en-US" sz="1300" i="1"/>
              <a:t>But what happens to the egg after it is released from the ovary into the fallopian tube?</a:t>
            </a:r>
            <a:r>
              <a:rPr lang="en-US" sz="1300"/>
              <a:t> In a typical cycle for adolescents, if there is no sexual contact and no sperm present, the egg simply dissolves in about 12-24 hours. And eventually, the uterus lining, which has been thickening during the process of the cycle, sheds in menstruation. Menstruation or “a period” is the end of one ovulatory cycle. </a:t>
            </a:r>
            <a:br>
              <a:rPr lang="en-US" sz="1300"/>
            </a:br>
            <a:endParaRPr sz="1300"/>
          </a:p>
        </p:txBody>
      </p:sp>
      <p:sp>
        <p:nvSpPr>
          <p:cNvPr id="446" name="Google Shape;446;g245f1362867_1_17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45f1362867_1_187: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4" name="Google Shape;464;g245f1362867_1_18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the case of reproduction, through intercourse, the sperm present in ejaculatory fluid travel from the vagina up to the uterus and join with the egg in the fallopian tube to fertilize the egg.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 fertilized egg is also known as a </a:t>
            </a:r>
            <a:r>
              <a:rPr lang="en-US" sz="1300" b="1">
                <a:solidFill>
                  <a:srgbClr val="0055A4"/>
                </a:solidFill>
                <a:latin typeface="Calibri"/>
                <a:ea typeface="Calibri"/>
                <a:cs typeface="Calibri"/>
                <a:sym typeface="Calibri"/>
              </a:rPr>
              <a:t>zygote</a:t>
            </a:r>
            <a:r>
              <a:rPr lang="en-US" sz="1300" b="1">
                <a:solidFill>
                  <a:srgbClr val="636796"/>
                </a:solidFill>
                <a:latin typeface="Calibri"/>
                <a:ea typeface="Calibri"/>
                <a:cs typeface="Calibri"/>
                <a:sym typeface="Calibri"/>
              </a:rPr>
              <a:t>: </a:t>
            </a:r>
            <a:r>
              <a:rPr lang="en-US" sz="1300">
                <a:solidFill>
                  <a:schemeClr val="dk1"/>
                </a:solidFill>
                <a:latin typeface="Calibri"/>
                <a:ea typeface="Calibri"/>
                <a:cs typeface="Calibri"/>
                <a:sym typeface="Calibri"/>
              </a:rPr>
              <a:t>the beginning of a new human life.  This newly formed life contains the genetic material of both parents. The zygote travels into the uterus, where it embeds into the uterus wall; there it continues to grow  with the expanding uterus until a baby is born approximately nine months later.</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65" name="Google Shape;465;g245f1362867_1_187: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245f1362867_1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t>Did you know?</a:t>
            </a:r>
            <a:r>
              <a:rPr lang="en-US" sz="1300"/>
              <a:t> Just as sperm production is a sign of hormonal health in men, the process of ovulation is important for hormonal health in women. Ovulation isn’t just relevant when you want to become a parent; without ovulation, the female body doesn’t make all of the female hormones that a woman’s body needs to be healthy. </a:t>
            </a:r>
            <a:br>
              <a:rPr lang="en-US" sz="1300"/>
            </a:br>
            <a:br>
              <a:rPr lang="en-US" sz="1300"/>
            </a:br>
            <a:r>
              <a:rPr lang="en-US" sz="1300"/>
              <a:t>Here are some of the amazing things these two hormones do together, to support women’s health. For example, estrogen increases cognitive function in women. Progesterone heals the brain and helps with sleep! Estrogen builds women’s bone mass. Progesterone strengthens women’s bones. </a:t>
            </a:r>
            <a:br>
              <a:rPr lang="en-US" sz="1300"/>
            </a:br>
            <a:r>
              <a:rPr lang="en-US" sz="1300"/>
              <a:t> </a:t>
            </a:r>
            <a:br>
              <a:rPr lang="en-US" sz="1300"/>
            </a:br>
            <a:endParaRPr sz="1300">
              <a:solidFill>
                <a:schemeClr val="dk1"/>
              </a:solidFill>
              <a:latin typeface="Calibri"/>
              <a:ea typeface="Calibri"/>
              <a:cs typeface="Calibri"/>
              <a:sym typeface="Calibri"/>
            </a:endParaRPr>
          </a:p>
        </p:txBody>
      </p:sp>
      <p:sp>
        <p:nvSpPr>
          <p:cNvPr id="481" name="Google Shape;481;g245f1362867_1_2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30ce07aa6b4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Men’s bodies also produce progesterone and estrogen - just in very small amounts. And women’s bodies also produce small amounts of testosterone. Look at how vital testosterone is to the healthy function of every part of your body! From your bones to your blood and well-being, hormones are at work! </a:t>
            </a:r>
            <a:br>
              <a:rPr lang="en-US" sz="1300"/>
            </a:br>
            <a:endParaRPr sz="1300">
              <a:solidFill>
                <a:schemeClr val="dk1"/>
              </a:solidFill>
              <a:latin typeface="Calibri"/>
              <a:ea typeface="Calibri"/>
              <a:cs typeface="Calibri"/>
              <a:sym typeface="Calibri"/>
            </a:endParaRPr>
          </a:p>
        </p:txBody>
      </p:sp>
      <p:sp>
        <p:nvSpPr>
          <p:cNvPr id="492" name="Google Shape;492;g30ce07aa6b4_0_2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d422c66c80_0_6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5 (5 minutes): Worksheet: Female Hormones &amp; Ovulation Quiz</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solidFill>
                  <a:srgbClr val="0055A4"/>
                </a:solidFill>
              </a:rPr>
              <a:t>Hand out the </a:t>
            </a:r>
            <a:r>
              <a:rPr lang="en-US" sz="1300" b="1" i="1">
                <a:solidFill>
                  <a:srgbClr val="0055A4"/>
                </a:solidFill>
              </a:rPr>
              <a:t>Female Hormones &amp; Ovulation</a:t>
            </a:r>
            <a:r>
              <a:rPr lang="en-US" sz="1300" i="1">
                <a:solidFill>
                  <a:srgbClr val="0055A4"/>
                </a:solidFill>
              </a:rPr>
              <a:t> </a:t>
            </a:r>
            <a:r>
              <a:rPr lang="en-US" sz="1300" b="1" i="1">
                <a:solidFill>
                  <a:srgbClr val="0055A4"/>
                </a:solidFill>
              </a:rPr>
              <a:t>Quiz</a:t>
            </a:r>
            <a:r>
              <a:rPr lang="en-US" sz="1300" i="1">
                <a:solidFill>
                  <a:srgbClr val="0055A4"/>
                </a:solidFill>
              </a:rPr>
              <a:t> for students to complete. </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solidFill>
                  <a:srgbClr val="0055A4"/>
                </a:solidFill>
              </a:rPr>
              <a:t>When students are finished, review the answers together using the </a:t>
            </a:r>
            <a:r>
              <a:rPr lang="en-US" sz="1300" b="1" i="1">
                <a:solidFill>
                  <a:srgbClr val="0055A4"/>
                </a:solidFill>
              </a:rPr>
              <a:t>Answer Key</a:t>
            </a:r>
            <a:r>
              <a:rPr lang="en-US" sz="1300" i="1">
                <a:solidFill>
                  <a:srgbClr val="0055A4"/>
                </a:solidFill>
              </a:rPr>
              <a:t> on the next slide or in the materials provided.</a:t>
            </a:r>
            <a:br>
              <a:rPr lang="en-US" sz="1300" b="1"/>
            </a:b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br>
              <a:rPr lang="en-US" sz="1300" b="1"/>
            </a:b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300" b="1"/>
          </a:p>
          <a:p>
            <a:pPr marL="0" lvl="0" indent="0" algn="l" rtl="0">
              <a:lnSpc>
                <a:spcPct val="115000"/>
              </a:lnSpc>
              <a:spcBef>
                <a:spcPts val="0"/>
              </a:spcBef>
              <a:spcAft>
                <a:spcPts val="0"/>
              </a:spcAft>
              <a:buClr>
                <a:schemeClr val="dk1"/>
              </a:buClr>
              <a:buSzPts val="1100"/>
              <a:buFont typeface="Arial"/>
              <a:buNone/>
            </a:pP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300" i="1">
              <a:solidFill>
                <a:srgbClr val="0055A4"/>
              </a:solidFill>
            </a:endParaRPr>
          </a:p>
        </p:txBody>
      </p:sp>
      <p:sp>
        <p:nvSpPr>
          <p:cNvPr id="504" name="Google Shape;504;g1d422c66c80_0_6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25052691820_0_42: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25052691820_0_42: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00">
              <a:solidFill>
                <a:schemeClr val="dk1"/>
              </a:solidFill>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lnSpc>
                <a:spcPct val="100000"/>
              </a:lnSpc>
              <a:spcBef>
                <a:spcPts val="575"/>
              </a:spcBef>
              <a:spcAft>
                <a:spcPts val="0"/>
              </a:spcAft>
              <a:buClr>
                <a:schemeClr val="dk1"/>
              </a:buClr>
              <a:buSzPts val="300"/>
              <a:buFont typeface="Calibri"/>
              <a:buNone/>
            </a:pPr>
            <a:endParaRPr sz="1200" b="1">
              <a:solidFill>
                <a:schemeClr val="dk1"/>
              </a:solidFill>
              <a:latin typeface="Calibri"/>
              <a:ea typeface="Calibri"/>
              <a:cs typeface="Calibri"/>
              <a:sym typeface="Calibri"/>
            </a:endParaRPr>
          </a:p>
          <a:p>
            <a:pPr marL="0" marR="0" lvl="0" indent="0" algn="l" rtl="0">
              <a:spcBef>
                <a:spcPts val="575"/>
              </a:spcBef>
              <a:spcAft>
                <a:spcPts val="0"/>
              </a:spcAft>
              <a:buClr>
                <a:schemeClr val="dk1"/>
              </a:buClr>
              <a:buSzPts val="300"/>
              <a:buFont typeface="Arial"/>
              <a:buNone/>
            </a:pPr>
            <a:r>
              <a:rPr lang="en-US" sz="1200" b="0" i="0" u="none" strike="noStrike" cap="none">
                <a:solidFill>
                  <a:schemeClr val="dk1"/>
                </a:solidFill>
                <a:latin typeface="Arial"/>
                <a:ea typeface="Arial"/>
                <a:cs typeface="Arial"/>
                <a:sym typeface="Arial"/>
              </a:rPr>
              <a:t>                                                                                                                                                              </a:t>
            </a:r>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p:txBody>
      </p:sp>
      <p:sp>
        <p:nvSpPr>
          <p:cNvPr id="516" name="Google Shape;516;g25052691820_0_42: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24</a:t>
            </a:fld>
            <a:endParaRPr>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1e9e9de3dfe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4" name="Google Shape;524;g1e9e9de3dfe_0_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4" name="Google Shape;44;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51" name="Google Shape;51;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rmAutofit/>
          </a:bodyPr>
          <a:lstStyle>
            <a:lvl1pPr marL="0" marR="0" lvl="0"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2800"/>
              <a:buNone/>
              <a:defRPr sz="4400" b="0" i="0" u="none" strike="noStrike" cap="none">
                <a:solidFill>
                  <a:schemeClr val="lt1"/>
                </a:solidFill>
                <a:latin typeface="Arial"/>
                <a:ea typeface="Arial"/>
                <a:cs typeface="Arial"/>
                <a:sym typeface="Arial"/>
              </a:defRPr>
            </a:lvl9pPr>
          </a:lstStyle>
          <a:p>
            <a:endParaRPr/>
          </a:p>
        </p:txBody>
      </p:sp>
      <p:sp>
        <p:nvSpPr>
          <p:cNvPr id="56" name="Google Shape;56;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rm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1200"/>
              </a:spcBef>
              <a:spcAft>
                <a:spcPts val="120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8" name="Google Shape;58;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9" name="Google Shape;59;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rm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2" name="Google Shape;62;p1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 name="Google Shape;63;p1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4" name="Google Shape;64;p1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1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rm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rm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9" name="Google Shape;69;p1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70" name="Google Shape;70;p1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71" name="Google Shape;71;p1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2" name="Google Shape;72;p1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3" name="Google Shape;73;p1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2"/>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rmAutofit/>
          </a:bodyPr>
          <a:lstStyle>
            <a:lvl1pPr marL="0" marR="0" lvl="0"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rm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1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rm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8" name="Google Shape;78;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rmAutofit/>
          </a:bodyPr>
          <a:lstStyle>
            <a:lvl1pPr marL="0" marR="0" lvl="0"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28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7"/>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7"/>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 name="Google Shape;85;p17"/>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rm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4" name="Google Shape;94;p1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95" name="Google Shape;95;p1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6" name="Google Shape;96;p1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7" name="Google Shape;97;p1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8" name="Google Shape;98;p1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1" name="Google Shape;101;p2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2" name="Google Shape;102;p2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3" name="Google Shape;103;p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6" name="Google Shape;106;p2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7" name="Google Shape;107;p2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2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2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1" name="Google Shape;11;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12" name="Google Shape;12;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1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9" name="Google Shape;89;p1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0" name="Google Shape;90;p1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1" name="Google Shape;91;p1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14"/>
        <p:cNvGrpSpPr/>
        <p:nvPr/>
      </p:nvGrpSpPr>
      <p:grpSpPr>
        <a:xfrm>
          <a:off x="0" y="0"/>
          <a:ext cx="0" cy="0"/>
          <a:chOff x="0" y="0"/>
          <a:chExt cx="0" cy="0"/>
        </a:xfrm>
      </p:grpSpPr>
      <p:sp>
        <p:nvSpPr>
          <p:cNvPr id="115" name="Google Shape;115;p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16" name="Google Shape;116;p22"/>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17" name="Google Shape;117;p22"/>
          <p:cNvSpPr/>
          <p:nvPr/>
        </p:nvSpPr>
        <p:spPr>
          <a:xfrm>
            <a:off x="0" y="3992975"/>
            <a:ext cx="9144000" cy="9984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1F497D"/>
              </a:highlight>
            </a:endParaRPr>
          </a:p>
        </p:txBody>
      </p:sp>
      <p:sp>
        <p:nvSpPr>
          <p:cNvPr id="118" name="Google Shape;118;p22"/>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rmAutofit fontScale="90000"/>
          </a:bodyPr>
          <a:lstStyle/>
          <a:p>
            <a:pPr marL="0" marR="0" lvl="0" indent="0" algn="ctr" rtl="0">
              <a:lnSpc>
                <a:spcPct val="100000"/>
              </a:lnSpc>
              <a:spcBef>
                <a:spcPts val="0"/>
              </a:spcBef>
              <a:spcAft>
                <a:spcPts val="0"/>
              </a:spcAft>
              <a:buClr>
                <a:srgbClr val="585572"/>
              </a:buClr>
              <a:buSzPct val="73333"/>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119" name="Google Shape;119;p2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rm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25" name="Google Shape;125;p23"/>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6" name="Google Shape;126;p2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127" name="Google Shape;127;p23"/>
          <p:cNvPicPr preferRelativeResize="0"/>
          <p:nvPr/>
        </p:nvPicPr>
        <p:blipFill>
          <a:blip r:embed="rId3">
            <a:alphaModFix/>
          </a:blip>
          <a:stretch>
            <a:fillRect/>
          </a:stretch>
        </p:blipFill>
        <p:spPr>
          <a:xfrm>
            <a:off x="1606088" y="1673875"/>
            <a:ext cx="5931825" cy="4188774"/>
          </a:xfrm>
          <a:prstGeom prst="rect">
            <a:avLst/>
          </a:prstGeom>
          <a:noFill/>
          <a:ln w="28575" cap="flat" cmpd="sng">
            <a:solidFill>
              <a:schemeClr val="accent6"/>
            </a:solidFill>
            <a:prstDash val="solid"/>
            <a:round/>
            <a:headEnd type="none" w="sm" len="sm"/>
            <a:tailEnd type="none" w="sm" len="sm"/>
          </a:ln>
        </p:spPr>
      </p:pic>
      <p:sp>
        <p:nvSpPr>
          <p:cNvPr id="128" name="Google Shape;128;p23"/>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u="sng">
                <a:solidFill>
                  <a:srgbClr val="FFFFFF"/>
                </a:solidFill>
                <a:latin typeface="Lexend Thin"/>
                <a:ea typeface="Lexend Thin"/>
                <a:cs typeface="Lexend Thin"/>
                <a:sym typeface="Lexend Thin"/>
              </a:rPr>
              <a:t>D</a:t>
            </a:r>
            <a:r>
              <a:rPr lang="en-US" sz="3000">
                <a:solidFill>
                  <a:srgbClr val="FFFFFF"/>
                </a:solidFill>
                <a:latin typeface="Lexend Thin"/>
                <a:ea typeface="Lexend Thin"/>
                <a:cs typeface="Lexend Thin"/>
                <a:sym typeface="Lexend Thin"/>
              </a:rPr>
              <a:t> </a:t>
            </a:r>
            <a:r>
              <a:rPr lang="en-US" sz="3000" u="sng">
                <a:solidFill>
                  <a:srgbClr val="FFFFFF"/>
                </a:solidFill>
                <a:latin typeface="Lexend Thin"/>
                <a:ea typeface="Lexend Thin"/>
                <a:cs typeface="Lexend Thin"/>
                <a:sym typeface="Lexend Thin"/>
              </a:rPr>
              <a:t>E</a:t>
            </a:r>
            <a:r>
              <a:rPr lang="en-US" sz="3000">
                <a:solidFill>
                  <a:srgbClr val="FFFFFF"/>
                </a:solidFill>
                <a:latin typeface="Lexend Thin"/>
                <a:ea typeface="Lexend Thin"/>
                <a:cs typeface="Lexend Thin"/>
                <a:sym typeface="Lexend Thin"/>
              </a:rPr>
              <a:t> </a:t>
            </a:r>
            <a:r>
              <a:rPr lang="en-US" sz="3000" u="sng">
                <a:solidFill>
                  <a:srgbClr val="FFFFFF"/>
                </a:solidFill>
                <a:latin typeface="Lexend Thin"/>
                <a:ea typeface="Lexend Thin"/>
                <a:cs typeface="Lexend Thin"/>
                <a:sym typeface="Lexend Thin"/>
              </a:rPr>
              <a:t>C</a:t>
            </a:r>
            <a:r>
              <a:rPr lang="en-US" sz="3000">
                <a:solidFill>
                  <a:srgbClr val="FFFFFF"/>
                </a:solidFill>
                <a:latin typeface="Lexend Thin"/>
                <a:ea typeface="Lexend Thin"/>
                <a:cs typeface="Lexend Thin"/>
                <a:sym typeface="Lexend Thin"/>
              </a:rPr>
              <a:t> </a:t>
            </a:r>
            <a:r>
              <a:rPr lang="en-US" sz="3000" u="sng">
                <a:solidFill>
                  <a:srgbClr val="FFFFFF"/>
                </a:solidFill>
                <a:latin typeface="Lexend Thin"/>
                <a:ea typeface="Lexend Thin"/>
                <a:cs typeface="Lexend Thin"/>
                <a:sym typeface="Lexend Thin"/>
              </a:rPr>
              <a:t>O</a:t>
            </a:r>
            <a:r>
              <a:rPr lang="en-US" sz="3000">
                <a:solidFill>
                  <a:srgbClr val="FFFFFF"/>
                </a:solidFill>
                <a:latin typeface="Lexend Thin"/>
                <a:ea typeface="Lexend Thin"/>
                <a:cs typeface="Lexend Thin"/>
                <a:sym typeface="Lexend Thin"/>
              </a:rPr>
              <a:t> </a:t>
            </a:r>
            <a:r>
              <a:rPr lang="en-US" sz="3000" u="sng">
                <a:solidFill>
                  <a:srgbClr val="FFFFFF"/>
                </a:solidFill>
                <a:latin typeface="Lexend Thin"/>
                <a:ea typeface="Lexend Thin"/>
                <a:cs typeface="Lexend Thin"/>
                <a:sym typeface="Lexend Thin"/>
              </a:rPr>
              <a:t>D</a:t>
            </a:r>
            <a:r>
              <a:rPr lang="en-US" sz="3000">
                <a:solidFill>
                  <a:srgbClr val="FFFFFF"/>
                </a:solidFill>
                <a:latin typeface="Lexend Thin"/>
                <a:ea typeface="Lexend Thin"/>
                <a:cs typeface="Lexend Thin"/>
                <a:sym typeface="Lexend Thin"/>
              </a:rPr>
              <a:t> </a:t>
            </a:r>
            <a:r>
              <a:rPr lang="en-US" sz="3000" u="sng">
                <a:solidFill>
                  <a:srgbClr val="FFFFFF"/>
                </a:solidFill>
                <a:latin typeface="Lexend Thin"/>
                <a:ea typeface="Lexend Thin"/>
                <a:cs typeface="Lexend Thin"/>
                <a:sym typeface="Lexend Thin"/>
              </a:rPr>
              <a:t>E</a:t>
            </a:r>
            <a:r>
              <a:rPr lang="en-US" sz="3000">
                <a:solidFill>
                  <a:srgbClr val="FFFFFF"/>
                </a:solidFill>
                <a:latin typeface="Lexend Thin"/>
                <a:ea typeface="Lexend Thin"/>
                <a:cs typeface="Lexend Thin"/>
                <a:sym typeface="Lexend Thin"/>
              </a:rPr>
              <a:t> the message </a:t>
            </a:r>
            <a:endParaRPr>
              <a:latin typeface="Lexend Thin"/>
              <a:ea typeface="Lexend Thin"/>
              <a:cs typeface="Lexend Thin"/>
              <a:sym typeface="Lexend Th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4"/>
          <p:cNvSpPr/>
          <p:nvPr/>
        </p:nvSpPr>
        <p:spPr>
          <a:xfrm>
            <a:off x="720275" y="4182600"/>
            <a:ext cx="3343200" cy="2171100"/>
          </a:xfrm>
          <a:prstGeom prst="rect">
            <a:avLst/>
          </a:prstGeom>
          <a:noFill/>
          <a:ln w="19050" cap="flat" cmpd="sng">
            <a:solidFill>
              <a:srgbClr val="0055A4"/>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4" name="Google Shape;134;p2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35" name="Google Shape;135;p24"/>
          <p:cNvSpPr txBox="1"/>
          <p:nvPr/>
        </p:nvSpPr>
        <p:spPr>
          <a:xfrm>
            <a:off x="5938925" y="6371675"/>
            <a:ext cx="3559800" cy="480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6" name="Google Shape;136;p2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7" name="Google Shape;137;p24"/>
          <p:cNvSpPr txBox="1"/>
          <p:nvPr/>
        </p:nvSpPr>
        <p:spPr>
          <a:xfrm>
            <a:off x="2325850" y="5128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Review </a:t>
            </a:r>
            <a:endParaRPr>
              <a:latin typeface="Lexend Thin"/>
              <a:ea typeface="Lexend Thin"/>
              <a:cs typeface="Lexend Thin"/>
              <a:sym typeface="Lexend Thin"/>
            </a:endParaRPr>
          </a:p>
        </p:txBody>
      </p:sp>
      <p:pic>
        <p:nvPicPr>
          <p:cNvPr id="138" name="Google Shape;138;p24"/>
          <p:cNvPicPr preferRelativeResize="0"/>
          <p:nvPr/>
        </p:nvPicPr>
        <p:blipFill>
          <a:blip r:embed="rId3">
            <a:alphaModFix/>
          </a:blip>
          <a:stretch>
            <a:fillRect/>
          </a:stretch>
        </p:blipFill>
        <p:spPr>
          <a:xfrm>
            <a:off x="769925" y="1580203"/>
            <a:ext cx="3343275" cy="2010425"/>
          </a:xfrm>
          <a:prstGeom prst="rect">
            <a:avLst/>
          </a:prstGeom>
          <a:noFill/>
          <a:ln w="19050" cap="flat" cmpd="sng">
            <a:solidFill>
              <a:srgbClr val="0055A4"/>
            </a:solidFill>
            <a:prstDash val="dot"/>
            <a:round/>
            <a:headEnd type="none" w="sm" len="sm"/>
            <a:tailEnd type="none" w="sm" len="sm"/>
          </a:ln>
        </p:spPr>
      </p:pic>
      <p:sp>
        <p:nvSpPr>
          <p:cNvPr id="139" name="Google Shape;139;p24"/>
          <p:cNvSpPr txBox="1"/>
          <p:nvPr/>
        </p:nvSpPr>
        <p:spPr>
          <a:xfrm>
            <a:off x="700533" y="1190075"/>
            <a:ext cx="296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1 </a:t>
            </a:r>
            <a:endParaRPr b="1">
              <a:latin typeface="Comfortaa"/>
              <a:ea typeface="Comfortaa"/>
              <a:cs typeface="Comfortaa"/>
              <a:sym typeface="Comfortaa"/>
            </a:endParaRPr>
          </a:p>
        </p:txBody>
      </p:sp>
      <p:sp>
        <p:nvSpPr>
          <p:cNvPr id="140" name="Google Shape;140;p24"/>
          <p:cNvSpPr txBox="1"/>
          <p:nvPr/>
        </p:nvSpPr>
        <p:spPr>
          <a:xfrm>
            <a:off x="4776974" y="1178175"/>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2 </a:t>
            </a:r>
            <a:endParaRPr b="1">
              <a:latin typeface="Comfortaa"/>
              <a:ea typeface="Comfortaa"/>
              <a:cs typeface="Comfortaa"/>
              <a:sym typeface="Comfortaa"/>
            </a:endParaRPr>
          </a:p>
        </p:txBody>
      </p:sp>
      <p:pic>
        <p:nvPicPr>
          <p:cNvPr id="141" name="Google Shape;141;p24"/>
          <p:cNvPicPr preferRelativeResize="0"/>
          <p:nvPr/>
        </p:nvPicPr>
        <p:blipFill>
          <a:blip r:embed="rId4">
            <a:alphaModFix/>
          </a:blip>
          <a:stretch>
            <a:fillRect/>
          </a:stretch>
        </p:blipFill>
        <p:spPr>
          <a:xfrm>
            <a:off x="4844450" y="1580200"/>
            <a:ext cx="3207813" cy="2010425"/>
          </a:xfrm>
          <a:prstGeom prst="rect">
            <a:avLst/>
          </a:prstGeom>
          <a:noFill/>
          <a:ln w="19050" cap="flat" cmpd="sng">
            <a:solidFill>
              <a:srgbClr val="0055A4"/>
            </a:solidFill>
            <a:prstDash val="dot"/>
            <a:round/>
            <a:headEnd type="none" w="sm" len="sm"/>
            <a:tailEnd type="none" w="sm" len="sm"/>
          </a:ln>
        </p:spPr>
      </p:pic>
      <p:pic>
        <p:nvPicPr>
          <p:cNvPr id="142" name="Google Shape;142;p24"/>
          <p:cNvPicPr preferRelativeResize="0"/>
          <p:nvPr/>
        </p:nvPicPr>
        <p:blipFill rotWithShape="1">
          <a:blip r:embed="rId5">
            <a:alphaModFix/>
          </a:blip>
          <a:srcRect t="5695"/>
          <a:stretch/>
        </p:blipFill>
        <p:spPr>
          <a:xfrm>
            <a:off x="4893638" y="1591700"/>
            <a:ext cx="3055874" cy="1473619"/>
          </a:xfrm>
          <a:prstGeom prst="rect">
            <a:avLst/>
          </a:prstGeom>
          <a:noFill/>
          <a:ln>
            <a:noFill/>
          </a:ln>
        </p:spPr>
      </p:pic>
      <p:sp>
        <p:nvSpPr>
          <p:cNvPr id="143" name="Google Shape;143;p24"/>
          <p:cNvSpPr txBox="1"/>
          <p:nvPr/>
        </p:nvSpPr>
        <p:spPr>
          <a:xfrm>
            <a:off x="700533" y="3782400"/>
            <a:ext cx="296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3 </a:t>
            </a:r>
            <a:endParaRPr b="1">
              <a:latin typeface="Comfortaa"/>
              <a:ea typeface="Comfortaa"/>
              <a:cs typeface="Comfortaa"/>
              <a:sym typeface="Comfortaa"/>
            </a:endParaRPr>
          </a:p>
        </p:txBody>
      </p:sp>
      <p:sp>
        <p:nvSpPr>
          <p:cNvPr id="144" name="Google Shape;144;p24"/>
          <p:cNvSpPr/>
          <p:nvPr/>
        </p:nvSpPr>
        <p:spPr>
          <a:xfrm>
            <a:off x="4790775" y="4252625"/>
            <a:ext cx="3261600" cy="2101200"/>
          </a:xfrm>
          <a:prstGeom prst="rect">
            <a:avLst/>
          </a:prstGeom>
          <a:noFill/>
          <a:ln w="19050" cap="flat" cmpd="sng">
            <a:solidFill>
              <a:srgbClr val="1F497D"/>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br>
              <a:rPr lang="en-US">
                <a:solidFill>
                  <a:srgbClr val="FF9900"/>
                </a:solidFill>
              </a:rPr>
            </a:br>
            <a:r>
              <a:rPr lang="en-US">
                <a:solidFill>
                  <a:srgbClr val="FF9900"/>
                </a:solidFill>
              </a:rPr>
              <a:t>You are here.</a:t>
            </a:r>
            <a:endParaRPr>
              <a:solidFill>
                <a:srgbClr val="FF9900"/>
              </a:solidFill>
            </a:endParaRPr>
          </a:p>
        </p:txBody>
      </p:sp>
      <p:sp>
        <p:nvSpPr>
          <p:cNvPr id="145" name="Google Shape;145;p24"/>
          <p:cNvSpPr txBox="1"/>
          <p:nvPr/>
        </p:nvSpPr>
        <p:spPr>
          <a:xfrm>
            <a:off x="6505325" y="4603650"/>
            <a:ext cx="1052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E4E6EE"/>
              </a:solidFill>
            </a:endParaRPr>
          </a:p>
        </p:txBody>
      </p:sp>
      <p:sp>
        <p:nvSpPr>
          <p:cNvPr id="146" name="Google Shape;146;p24"/>
          <p:cNvSpPr txBox="1"/>
          <p:nvPr/>
        </p:nvSpPr>
        <p:spPr>
          <a:xfrm>
            <a:off x="4718374" y="3820838"/>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4</a:t>
            </a:r>
            <a:endParaRPr b="1">
              <a:latin typeface="Comfortaa"/>
              <a:ea typeface="Comfortaa"/>
              <a:cs typeface="Comfortaa"/>
              <a:sym typeface="Comfortaa"/>
            </a:endParaRPr>
          </a:p>
        </p:txBody>
      </p:sp>
      <p:sp>
        <p:nvSpPr>
          <p:cNvPr id="147" name="Google Shape;147;p24"/>
          <p:cNvSpPr/>
          <p:nvPr/>
        </p:nvSpPr>
        <p:spPr>
          <a:xfrm rot="8099143">
            <a:off x="5995932" y="4621263"/>
            <a:ext cx="851286" cy="894773"/>
          </a:xfrm>
          <a:prstGeom prst="teardrop">
            <a:avLst>
              <a:gd name="adj" fmla="val 116903"/>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1"/>
              </a:solidFill>
            </a:endParaRPr>
          </a:p>
        </p:txBody>
      </p:sp>
      <p:sp>
        <p:nvSpPr>
          <p:cNvPr id="148" name="Google Shape;148;p24"/>
          <p:cNvSpPr/>
          <p:nvPr/>
        </p:nvSpPr>
        <p:spPr>
          <a:xfrm>
            <a:off x="6171525" y="4791600"/>
            <a:ext cx="500100" cy="554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9" name="Google Shape;149;p24"/>
          <p:cNvPicPr preferRelativeResize="0"/>
          <p:nvPr/>
        </p:nvPicPr>
        <p:blipFill rotWithShape="1">
          <a:blip r:embed="rId6">
            <a:alphaModFix/>
          </a:blip>
          <a:srcRect b="5802"/>
          <a:stretch/>
        </p:blipFill>
        <p:spPr>
          <a:xfrm>
            <a:off x="827375" y="4252625"/>
            <a:ext cx="1877069" cy="1093075"/>
          </a:xfrm>
          <a:prstGeom prst="rect">
            <a:avLst/>
          </a:prstGeom>
          <a:noFill/>
          <a:ln>
            <a:noFill/>
          </a:ln>
        </p:spPr>
      </p:pic>
      <p:pic>
        <p:nvPicPr>
          <p:cNvPr id="150" name="Google Shape;150;p24" descr="f_overview_female.png"/>
          <p:cNvPicPr preferRelativeResize="0"/>
          <p:nvPr/>
        </p:nvPicPr>
        <p:blipFill rotWithShape="1">
          <a:blip r:embed="rId7">
            <a:alphaModFix/>
          </a:blip>
          <a:srcRect t="9893" r="36980"/>
          <a:stretch/>
        </p:blipFill>
        <p:spPr>
          <a:xfrm>
            <a:off x="2493775" y="5252551"/>
            <a:ext cx="1482448" cy="1038076"/>
          </a:xfrm>
          <a:prstGeom prst="rect">
            <a:avLst/>
          </a:prstGeom>
          <a:noFill/>
          <a:ln>
            <a:noFill/>
          </a:ln>
        </p:spPr>
      </p:pic>
      <p:pic>
        <p:nvPicPr>
          <p:cNvPr id="151" name="Google Shape;151;p24"/>
          <p:cNvPicPr preferRelativeResize="0"/>
          <p:nvPr/>
        </p:nvPicPr>
        <p:blipFill rotWithShape="1">
          <a:blip r:embed="rId5">
            <a:alphaModFix/>
          </a:blip>
          <a:srcRect l="18883" t="5695"/>
          <a:stretch/>
        </p:blipFill>
        <p:spPr>
          <a:xfrm>
            <a:off x="2534575" y="4374370"/>
            <a:ext cx="1482450" cy="881280"/>
          </a:xfrm>
          <a:prstGeom prst="rect">
            <a:avLst/>
          </a:prstGeom>
          <a:noFill/>
          <a:ln>
            <a:noFill/>
          </a:ln>
        </p:spPr>
      </p:pic>
      <p:pic>
        <p:nvPicPr>
          <p:cNvPr id="152" name="Google Shape;152;p24"/>
          <p:cNvPicPr preferRelativeResize="0"/>
          <p:nvPr/>
        </p:nvPicPr>
        <p:blipFill>
          <a:blip r:embed="rId8">
            <a:alphaModFix/>
          </a:blip>
          <a:stretch>
            <a:fillRect/>
          </a:stretch>
        </p:blipFill>
        <p:spPr>
          <a:xfrm>
            <a:off x="827375" y="5252550"/>
            <a:ext cx="1673441" cy="1038075"/>
          </a:xfrm>
          <a:prstGeom prst="rect">
            <a:avLst/>
          </a:prstGeom>
          <a:noFill/>
          <a:ln>
            <a:noFill/>
          </a:ln>
        </p:spPr>
      </p:pic>
      <p:pic>
        <p:nvPicPr>
          <p:cNvPr id="153" name="Google Shape;153;p24"/>
          <p:cNvPicPr preferRelativeResize="0"/>
          <p:nvPr/>
        </p:nvPicPr>
        <p:blipFill>
          <a:blip r:embed="rId9">
            <a:alphaModFix/>
          </a:blip>
          <a:stretch>
            <a:fillRect/>
          </a:stretch>
        </p:blipFill>
        <p:spPr>
          <a:xfrm>
            <a:off x="222250" y="442800"/>
            <a:ext cx="2270874" cy="6941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0" name="Google Shape;160;p25"/>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61" name="Google Shape;161;p2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162" name="Google Shape;162;p25"/>
          <p:cNvPicPr preferRelativeResize="0"/>
          <p:nvPr/>
        </p:nvPicPr>
        <p:blipFill>
          <a:blip r:embed="rId3">
            <a:alphaModFix/>
          </a:blip>
          <a:stretch>
            <a:fillRect/>
          </a:stretch>
        </p:blipFill>
        <p:spPr>
          <a:xfrm>
            <a:off x="2479262" y="1380613"/>
            <a:ext cx="3325799" cy="5292801"/>
          </a:xfrm>
          <a:prstGeom prst="rect">
            <a:avLst/>
          </a:prstGeom>
          <a:noFill/>
          <a:ln>
            <a:noFill/>
          </a:ln>
        </p:spPr>
      </p:pic>
      <p:sp>
        <p:nvSpPr>
          <p:cNvPr id="163" name="Google Shape;163;p25"/>
          <p:cNvSpPr txBox="1"/>
          <p:nvPr/>
        </p:nvSpPr>
        <p:spPr>
          <a:xfrm>
            <a:off x="424188" y="1549475"/>
            <a:ext cx="2596800" cy="1318800"/>
          </a:xfrm>
          <a:prstGeom prst="rect">
            <a:avLst/>
          </a:prstGeom>
          <a:noFill/>
          <a:ln>
            <a:noFill/>
          </a:ln>
        </p:spPr>
        <p:txBody>
          <a:bodyPr spcFirstLastPara="1" wrap="square" lIns="91425" tIns="45700" rIns="91425" bIns="45700" anchor="t" anchorCtr="0">
            <a:noAutofit/>
          </a:bodyPr>
          <a:lstStyle/>
          <a:p>
            <a:pPr marL="457200" marR="0" lvl="0" indent="-381000" algn="ctr" rtl="0">
              <a:spcBef>
                <a:spcPts val="0"/>
              </a:spcBef>
              <a:spcAft>
                <a:spcPts val="0"/>
              </a:spcAft>
              <a:buClr>
                <a:srgbClr val="595959"/>
              </a:buClr>
              <a:buSzPts val="2400"/>
              <a:buFont typeface="Lexend Thin"/>
              <a:buAutoNum type="arabicPeriod"/>
            </a:pPr>
            <a:r>
              <a:rPr lang="en-US" sz="1500" i="0" u="none" strike="noStrike" cap="none">
                <a:solidFill>
                  <a:srgbClr val="595959"/>
                </a:solidFill>
                <a:latin typeface="Lexend Thin"/>
                <a:ea typeface="Lexend Thin"/>
                <a:cs typeface="Lexend Thin"/>
                <a:sym typeface="Lexend Thin"/>
              </a:rPr>
              <a:t>The brain sends </a:t>
            </a:r>
            <a:br>
              <a:rPr lang="en-US" sz="1500" i="0" u="none" strike="noStrike" cap="none">
                <a:solidFill>
                  <a:srgbClr val="595959"/>
                </a:solidFill>
                <a:latin typeface="Lexend Thin"/>
                <a:ea typeface="Lexend Thin"/>
                <a:cs typeface="Lexend Thin"/>
                <a:sym typeface="Lexend Thin"/>
              </a:rPr>
            </a:br>
            <a:r>
              <a:rPr lang="en-US" sz="1500" b="1" i="0" u="none" strike="noStrike" cap="none">
                <a:solidFill>
                  <a:srgbClr val="FF9900"/>
                </a:solidFill>
                <a:latin typeface="Lexend"/>
                <a:ea typeface="Lexend"/>
                <a:cs typeface="Lexend"/>
                <a:sym typeface="Lexend"/>
              </a:rPr>
              <a:t>FSH + LH </a:t>
            </a:r>
            <a:br>
              <a:rPr lang="en-US" sz="1500" b="1" i="0" u="none" strike="noStrike" cap="none">
                <a:solidFill>
                  <a:srgbClr val="FF9900"/>
                </a:solidFill>
                <a:latin typeface="Lexend"/>
                <a:ea typeface="Lexend"/>
                <a:cs typeface="Lexend"/>
                <a:sym typeface="Lexend"/>
              </a:rPr>
            </a:br>
            <a:r>
              <a:rPr lang="en-US" sz="1500" i="0" u="none" strike="noStrike" cap="none">
                <a:solidFill>
                  <a:srgbClr val="595959"/>
                </a:solidFill>
                <a:latin typeface="Lexend Thin"/>
                <a:ea typeface="Lexend Thin"/>
                <a:cs typeface="Lexend Thin"/>
                <a:sym typeface="Lexend Thin"/>
              </a:rPr>
              <a:t>to the testes</a:t>
            </a:r>
            <a:r>
              <a:rPr lang="en-US" sz="1600" i="0" u="none" strike="noStrike" cap="none">
                <a:solidFill>
                  <a:srgbClr val="595959"/>
                </a:solidFill>
                <a:latin typeface="Lexend Thin"/>
                <a:ea typeface="Lexend Thin"/>
                <a:cs typeface="Lexend Thin"/>
                <a:sym typeface="Lexend Thin"/>
              </a:rPr>
              <a:t> </a:t>
            </a:r>
            <a:br>
              <a:rPr lang="en-US" sz="1600" i="0" u="none" strike="noStrike" cap="none">
                <a:solidFill>
                  <a:srgbClr val="595959"/>
                </a:solidFill>
                <a:latin typeface="Lexend Thin"/>
                <a:ea typeface="Lexend Thin"/>
                <a:cs typeface="Lexend Thin"/>
                <a:sym typeface="Lexend Thin"/>
              </a:rPr>
            </a:br>
            <a:endParaRPr sz="600">
              <a:latin typeface="Lexend Thin"/>
              <a:ea typeface="Lexend Thin"/>
              <a:cs typeface="Lexend Thin"/>
              <a:sym typeface="Lexend Thin"/>
            </a:endParaRPr>
          </a:p>
        </p:txBody>
      </p:sp>
      <p:sp>
        <p:nvSpPr>
          <p:cNvPr id="164" name="Google Shape;164;p25"/>
          <p:cNvSpPr txBox="1"/>
          <p:nvPr/>
        </p:nvSpPr>
        <p:spPr>
          <a:xfrm>
            <a:off x="5115413" y="1461025"/>
            <a:ext cx="4124400" cy="131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595959"/>
              </a:buClr>
              <a:buSzPts val="600"/>
              <a:buFont typeface="Calibri"/>
              <a:buNone/>
            </a:pPr>
            <a:r>
              <a:rPr lang="en-US" sz="2300">
                <a:solidFill>
                  <a:srgbClr val="595959"/>
                </a:solidFill>
                <a:latin typeface="Lexend Thin"/>
                <a:ea typeface="Lexend Thin"/>
                <a:cs typeface="Lexend Thin"/>
                <a:sym typeface="Lexend Thin"/>
              </a:rPr>
              <a:t>4.</a:t>
            </a:r>
            <a:r>
              <a:rPr lang="en-US" sz="1500">
                <a:solidFill>
                  <a:srgbClr val="595959"/>
                </a:solidFill>
                <a:latin typeface="Lexend Thin"/>
                <a:ea typeface="Lexend Thin"/>
                <a:cs typeface="Lexend Thin"/>
                <a:sym typeface="Lexend Thin"/>
              </a:rPr>
              <a:t> </a:t>
            </a:r>
            <a:r>
              <a:rPr lang="en-US" sz="1500" b="1">
                <a:solidFill>
                  <a:srgbClr val="595959"/>
                </a:solidFill>
                <a:latin typeface="Lexend"/>
                <a:ea typeface="Lexend"/>
                <a:cs typeface="Lexend"/>
                <a:sym typeface="Lexend"/>
              </a:rPr>
              <a:t>Testosterone develops </a:t>
            </a:r>
            <a:br>
              <a:rPr lang="en-US" sz="1500">
                <a:solidFill>
                  <a:srgbClr val="595959"/>
                </a:solidFill>
                <a:latin typeface="Lexend Thin"/>
                <a:ea typeface="Lexend Thin"/>
                <a:cs typeface="Lexend Thin"/>
                <a:sym typeface="Lexend Thin"/>
              </a:rPr>
            </a:br>
            <a:r>
              <a:rPr lang="en-US" sz="1500">
                <a:solidFill>
                  <a:srgbClr val="595959"/>
                </a:solidFill>
                <a:latin typeface="Lexend Thin"/>
                <a:ea typeface="Lexend Thin"/>
                <a:cs typeface="Lexend Thin"/>
                <a:sym typeface="Lexend Thin"/>
              </a:rPr>
              <a:t>the body and</a:t>
            </a:r>
            <a:r>
              <a:rPr lang="en-US" sz="1500" b="1">
                <a:solidFill>
                  <a:srgbClr val="595959"/>
                </a:solidFill>
                <a:latin typeface="Lexend"/>
                <a:ea typeface="Lexend"/>
                <a:cs typeface="Lexend"/>
                <a:sym typeface="Lexend"/>
              </a:rPr>
              <a:t> the brain.</a:t>
            </a:r>
            <a:endParaRPr sz="1500" b="1">
              <a:latin typeface="Lexend"/>
              <a:ea typeface="Lexend"/>
              <a:cs typeface="Lexend"/>
              <a:sym typeface="Lexend"/>
            </a:endParaRPr>
          </a:p>
        </p:txBody>
      </p:sp>
      <p:sp>
        <p:nvSpPr>
          <p:cNvPr id="165" name="Google Shape;165;p25"/>
          <p:cNvSpPr txBox="1"/>
          <p:nvPr/>
        </p:nvSpPr>
        <p:spPr>
          <a:xfrm>
            <a:off x="97188" y="5217525"/>
            <a:ext cx="30000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300">
                <a:solidFill>
                  <a:srgbClr val="595959"/>
                </a:solidFill>
                <a:latin typeface="Lexend Thin"/>
                <a:ea typeface="Lexend Thin"/>
                <a:cs typeface="Lexend Thin"/>
                <a:sym typeface="Lexend Thin"/>
              </a:rPr>
              <a:t>2. </a:t>
            </a:r>
            <a:r>
              <a:rPr lang="en-US" sz="1500">
                <a:solidFill>
                  <a:srgbClr val="595959"/>
                </a:solidFill>
                <a:latin typeface="Lexend Thin"/>
                <a:ea typeface="Lexend Thin"/>
                <a:cs typeface="Lexend Thin"/>
                <a:sym typeface="Lexend Thin"/>
              </a:rPr>
              <a:t>The cells in the testicles </a:t>
            </a:r>
            <a:br>
              <a:rPr lang="en-US" sz="1500">
                <a:solidFill>
                  <a:srgbClr val="595959"/>
                </a:solidFill>
                <a:latin typeface="Lexend Thin"/>
                <a:ea typeface="Lexend Thin"/>
                <a:cs typeface="Lexend Thin"/>
                <a:sym typeface="Lexend Thin"/>
              </a:rPr>
            </a:br>
            <a:r>
              <a:rPr lang="en-US" sz="1500">
                <a:solidFill>
                  <a:srgbClr val="595959"/>
                </a:solidFill>
                <a:latin typeface="Lexend Thin"/>
                <a:ea typeface="Lexend Thin"/>
                <a:cs typeface="Lexend Thin"/>
                <a:sym typeface="Lexend Thin"/>
              </a:rPr>
              <a:t>produce </a:t>
            </a:r>
            <a:r>
              <a:rPr lang="en-US" sz="1500" b="1">
                <a:solidFill>
                  <a:srgbClr val="595959"/>
                </a:solidFill>
                <a:latin typeface="Lexend"/>
                <a:ea typeface="Lexend"/>
                <a:cs typeface="Lexend"/>
                <a:sym typeface="Lexend"/>
              </a:rPr>
              <a:t>sperm</a:t>
            </a:r>
            <a:br>
              <a:rPr lang="en-US" sz="1500">
                <a:solidFill>
                  <a:srgbClr val="595959"/>
                </a:solidFill>
                <a:latin typeface="Lexend Thin"/>
                <a:ea typeface="Lexend Thin"/>
                <a:cs typeface="Lexend Thin"/>
                <a:sym typeface="Lexend Thin"/>
              </a:rPr>
            </a:br>
            <a:r>
              <a:rPr lang="en-US" sz="1500">
                <a:solidFill>
                  <a:srgbClr val="595959"/>
                </a:solidFill>
                <a:latin typeface="Lexend Thin"/>
                <a:ea typeface="Lexend Thin"/>
                <a:cs typeface="Lexend Thin"/>
                <a:sym typeface="Lexend Thin"/>
              </a:rPr>
              <a:t>and </a:t>
            </a:r>
            <a:r>
              <a:rPr lang="en-US" sz="1500" b="1">
                <a:solidFill>
                  <a:srgbClr val="595959"/>
                </a:solidFill>
                <a:latin typeface="Lexend"/>
                <a:ea typeface="Lexend"/>
                <a:cs typeface="Lexend"/>
                <a:sym typeface="Lexend"/>
              </a:rPr>
              <a:t>testosterone</a:t>
            </a:r>
            <a:endParaRPr sz="500" b="1">
              <a:solidFill>
                <a:schemeClr val="dk1"/>
              </a:solidFill>
              <a:latin typeface="Lexend"/>
              <a:ea typeface="Lexend"/>
              <a:cs typeface="Lexend"/>
              <a:sym typeface="Lexend"/>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
        <p:nvSpPr>
          <p:cNvPr id="166" name="Google Shape;166;p25"/>
          <p:cNvSpPr txBox="1"/>
          <p:nvPr/>
        </p:nvSpPr>
        <p:spPr>
          <a:xfrm>
            <a:off x="5926813" y="4212550"/>
            <a:ext cx="3000000" cy="103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300">
                <a:solidFill>
                  <a:srgbClr val="595959"/>
                </a:solidFill>
                <a:latin typeface="Lexend Thin"/>
                <a:ea typeface="Lexend Thin"/>
                <a:cs typeface="Lexend Thin"/>
                <a:sym typeface="Lexend Thin"/>
              </a:rPr>
              <a:t>3.</a:t>
            </a:r>
            <a:r>
              <a:rPr lang="en-US" sz="1500">
                <a:solidFill>
                  <a:srgbClr val="595959"/>
                </a:solidFill>
                <a:latin typeface="Lexend Thin"/>
                <a:ea typeface="Lexend Thin"/>
                <a:cs typeface="Lexend Thin"/>
                <a:sym typeface="Lexend Thin"/>
              </a:rPr>
              <a:t> The increase in </a:t>
            </a:r>
            <a:r>
              <a:rPr lang="en-US" sz="1500" b="1">
                <a:solidFill>
                  <a:srgbClr val="595959"/>
                </a:solidFill>
                <a:latin typeface="Lexend"/>
                <a:ea typeface="Lexend"/>
                <a:cs typeface="Lexend"/>
                <a:sym typeface="Lexend"/>
              </a:rPr>
              <a:t>testosterone </a:t>
            </a:r>
            <a:r>
              <a:rPr lang="en-US" sz="1500">
                <a:solidFill>
                  <a:srgbClr val="595959"/>
                </a:solidFill>
                <a:latin typeface="Lexend Thin"/>
                <a:ea typeface="Lexend Thin"/>
                <a:cs typeface="Lexend Thin"/>
                <a:sym typeface="Lexend Thin"/>
              </a:rPr>
              <a:t>impacts every part of your body.</a:t>
            </a:r>
            <a:endParaRPr sz="1500">
              <a:solidFill>
                <a:schemeClr val="dk1"/>
              </a:solidFill>
              <a:latin typeface="Lexend Thin"/>
              <a:ea typeface="Lexend Thin"/>
              <a:cs typeface="Lexend Thin"/>
              <a:sym typeface="Lexend Thin"/>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
        <p:nvSpPr>
          <p:cNvPr id="167" name="Google Shape;167;p25"/>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Hormonal feedback</a:t>
            </a:r>
            <a:endParaRPr>
              <a:latin typeface="Lexend Thin"/>
              <a:ea typeface="Lexend Thin"/>
              <a:cs typeface="Lexend Thin"/>
              <a:sym typeface="Lexend Th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4" name="Google Shape;174;p26"/>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75" name="Google Shape;175;p2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176" name="Google Shape;176;p26"/>
          <p:cNvPicPr preferRelativeResize="0"/>
          <p:nvPr/>
        </p:nvPicPr>
        <p:blipFill rotWithShape="1">
          <a:blip r:embed="rId3">
            <a:alphaModFix/>
          </a:blip>
          <a:srcRect/>
          <a:stretch/>
        </p:blipFill>
        <p:spPr>
          <a:xfrm>
            <a:off x="314525" y="1834775"/>
            <a:ext cx="8276403" cy="5023227"/>
          </a:xfrm>
          <a:prstGeom prst="rect">
            <a:avLst/>
          </a:prstGeom>
          <a:noFill/>
          <a:ln>
            <a:noFill/>
          </a:ln>
        </p:spPr>
      </p:pic>
      <p:sp>
        <p:nvSpPr>
          <p:cNvPr id="177" name="Google Shape;177;p26"/>
          <p:cNvSpPr txBox="1"/>
          <p:nvPr/>
        </p:nvSpPr>
        <p:spPr>
          <a:xfrm>
            <a:off x="314525" y="4413850"/>
            <a:ext cx="30000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rPr>
              <a:t>Newborn baby boy</a:t>
            </a:r>
            <a:br>
              <a:rPr lang="en-US" sz="1100">
                <a:solidFill>
                  <a:schemeClr val="dk1"/>
                </a:solidFill>
              </a:rPr>
            </a:br>
            <a:r>
              <a:rPr lang="en-US" sz="1100" b="1">
                <a:solidFill>
                  <a:schemeClr val="dk1"/>
                </a:solidFill>
              </a:rPr>
              <a:t>75-400</a:t>
            </a:r>
            <a:r>
              <a:rPr lang="en-US" sz="1100">
                <a:solidFill>
                  <a:schemeClr val="dk1"/>
                </a:solidFill>
              </a:rPr>
              <a:t> ng/dL</a:t>
            </a:r>
            <a:endParaRPr/>
          </a:p>
        </p:txBody>
      </p:sp>
      <p:sp>
        <p:nvSpPr>
          <p:cNvPr id="178" name="Google Shape;178;p26"/>
          <p:cNvSpPr txBox="1"/>
          <p:nvPr/>
        </p:nvSpPr>
        <p:spPr>
          <a:xfrm>
            <a:off x="3532025" y="2664950"/>
            <a:ext cx="16689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t>Age 10 </a:t>
            </a:r>
            <a:r>
              <a:rPr lang="en-US"/>
              <a:t> </a:t>
            </a:r>
            <a:br>
              <a:rPr lang="en-US"/>
            </a:br>
            <a:r>
              <a:rPr lang="en-US" b="1"/>
              <a:t>7-130</a:t>
            </a:r>
            <a:r>
              <a:rPr lang="en-US"/>
              <a:t> ng/dL</a:t>
            </a:r>
            <a:endParaRPr/>
          </a:p>
        </p:txBody>
      </p:sp>
      <p:sp>
        <p:nvSpPr>
          <p:cNvPr id="179" name="Google Shape;179;p26"/>
          <p:cNvSpPr txBox="1"/>
          <p:nvPr/>
        </p:nvSpPr>
        <p:spPr>
          <a:xfrm>
            <a:off x="4962625" y="1799850"/>
            <a:ext cx="17910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b="1"/>
              <a:t>Age 15-16</a:t>
            </a:r>
            <a:br>
              <a:rPr lang="en-US" b="1"/>
            </a:br>
            <a:r>
              <a:rPr lang="en-US" b="1"/>
              <a:t>100-1,200</a:t>
            </a:r>
            <a:r>
              <a:rPr lang="en-US"/>
              <a:t> ng/dL.</a:t>
            </a:r>
            <a:endParaRPr/>
          </a:p>
        </p:txBody>
      </p:sp>
      <p:sp>
        <p:nvSpPr>
          <p:cNvPr id="180" name="Google Shape;180;p26"/>
          <p:cNvSpPr txBox="1"/>
          <p:nvPr/>
        </p:nvSpPr>
        <p:spPr>
          <a:xfrm>
            <a:off x="7070300" y="1276275"/>
            <a:ext cx="1791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t>Age 17-18</a:t>
            </a:r>
            <a:br>
              <a:rPr lang="en-US"/>
            </a:br>
            <a:r>
              <a:rPr lang="en-US" b="1"/>
              <a:t>300 to 1,200</a:t>
            </a:r>
            <a:r>
              <a:rPr lang="en-US"/>
              <a:t> ng/dL</a:t>
            </a:r>
            <a:endParaRPr/>
          </a:p>
        </p:txBody>
      </p:sp>
      <p:cxnSp>
        <p:nvCxnSpPr>
          <p:cNvPr id="181" name="Google Shape;181;p26"/>
          <p:cNvCxnSpPr/>
          <p:nvPr/>
        </p:nvCxnSpPr>
        <p:spPr>
          <a:xfrm flipH="1">
            <a:off x="3408125" y="1464975"/>
            <a:ext cx="30300" cy="5411100"/>
          </a:xfrm>
          <a:prstGeom prst="straightConnector1">
            <a:avLst/>
          </a:prstGeom>
          <a:noFill/>
          <a:ln w="28575" cap="flat" cmpd="sng">
            <a:solidFill>
              <a:srgbClr val="FF9900"/>
            </a:solidFill>
            <a:prstDash val="dot"/>
            <a:round/>
            <a:headEnd type="none" w="med" len="med"/>
            <a:tailEnd type="none" w="med" len="med"/>
          </a:ln>
        </p:spPr>
      </p:cxnSp>
      <p:sp>
        <p:nvSpPr>
          <p:cNvPr id="182" name="Google Shape;182;p26"/>
          <p:cNvSpPr txBox="1"/>
          <p:nvPr/>
        </p:nvSpPr>
        <p:spPr>
          <a:xfrm>
            <a:off x="3421950" y="1464975"/>
            <a:ext cx="23001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chemeClr val="dk1"/>
                </a:solidFill>
              </a:rPr>
              <a:t>Puberty</a:t>
            </a:r>
            <a:endParaRPr sz="1800" b="1">
              <a:solidFill>
                <a:schemeClr val="dk1"/>
              </a:solidFill>
            </a:endParaRPr>
          </a:p>
        </p:txBody>
      </p:sp>
      <p:cxnSp>
        <p:nvCxnSpPr>
          <p:cNvPr id="183" name="Google Shape;183;p26"/>
          <p:cNvCxnSpPr/>
          <p:nvPr/>
        </p:nvCxnSpPr>
        <p:spPr>
          <a:xfrm rot="10800000" flipH="1">
            <a:off x="2003800" y="2933675"/>
            <a:ext cx="6748500" cy="3374100"/>
          </a:xfrm>
          <a:prstGeom prst="straightConnector1">
            <a:avLst/>
          </a:prstGeom>
          <a:noFill/>
          <a:ln w="28575" cap="flat" cmpd="sng">
            <a:solidFill>
              <a:srgbClr val="FF9900"/>
            </a:solidFill>
            <a:prstDash val="solid"/>
            <a:round/>
            <a:headEnd type="none" w="med" len="med"/>
            <a:tailEnd type="triangle" w="med" len="med"/>
          </a:ln>
        </p:spPr>
      </p:cxnSp>
      <p:sp>
        <p:nvSpPr>
          <p:cNvPr id="184" name="Google Shape;184;p26"/>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Testosterone &amp; development</a:t>
            </a:r>
            <a:endParaRPr>
              <a:latin typeface="Lexend Thin"/>
              <a:ea typeface="Lexend Thin"/>
              <a:cs typeface="Lexend Thin"/>
              <a:sym typeface="Lexend Th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7"/>
          <p:cNvSpPr/>
          <p:nvPr/>
        </p:nvSpPr>
        <p:spPr>
          <a:xfrm>
            <a:off x="6301250" y="4465425"/>
            <a:ext cx="2671800" cy="1583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27"/>
          <p:cNvSpPr txBox="1"/>
          <p:nvPr/>
        </p:nvSpPr>
        <p:spPr>
          <a:xfrm>
            <a:off x="3256275" y="1691675"/>
            <a:ext cx="5414100" cy="181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Calibri"/>
              <a:buNone/>
            </a:pPr>
            <a:r>
              <a:rPr lang="en-US" sz="2000">
                <a:solidFill>
                  <a:srgbClr val="595959"/>
                </a:solidFill>
                <a:latin typeface="Lexend ExtraLight"/>
                <a:ea typeface="Lexend ExtraLight"/>
                <a:cs typeface="Lexend ExtraLight"/>
                <a:sym typeface="Lexend ExtraLight"/>
              </a:rPr>
              <a:t>This starts in </a:t>
            </a:r>
            <a:r>
              <a:rPr lang="en-US" sz="2000" b="1">
                <a:solidFill>
                  <a:srgbClr val="595959"/>
                </a:solidFill>
                <a:latin typeface="Lexend"/>
                <a:ea typeface="Lexend"/>
                <a:cs typeface="Lexend"/>
                <a:sym typeface="Lexend"/>
              </a:rPr>
              <a:t>puberty</a:t>
            </a:r>
            <a:r>
              <a:rPr lang="en-US" sz="2000">
                <a:solidFill>
                  <a:srgbClr val="595959"/>
                </a:solidFill>
                <a:latin typeface="Lexend ExtraLight"/>
                <a:ea typeface="Lexend ExtraLight"/>
                <a:cs typeface="Lexend ExtraLight"/>
                <a:sym typeface="Lexend ExtraLight"/>
              </a:rPr>
              <a:t>, when t</a:t>
            </a:r>
            <a:r>
              <a:rPr lang="en-US" sz="2000" i="0" u="none" strike="noStrike" cap="none">
                <a:solidFill>
                  <a:srgbClr val="595959"/>
                </a:solidFill>
                <a:latin typeface="Lexend ExtraLight"/>
                <a:ea typeface="Lexend ExtraLight"/>
                <a:cs typeface="Lexend ExtraLight"/>
                <a:sym typeface="Lexend ExtraLight"/>
              </a:rPr>
              <a:t>he brain signals the testes to start producing</a:t>
            </a:r>
            <a:r>
              <a:rPr lang="en-US" sz="2000">
                <a:solidFill>
                  <a:srgbClr val="595959"/>
                </a:solidFill>
                <a:latin typeface="Lexend ExtraLight"/>
                <a:ea typeface="Lexend ExtraLight"/>
                <a:cs typeface="Lexend ExtraLight"/>
                <a:sym typeface="Lexend ExtraLight"/>
              </a:rPr>
              <a:t>:</a:t>
            </a:r>
            <a:br>
              <a:rPr lang="en-US" sz="2000">
                <a:solidFill>
                  <a:srgbClr val="595959"/>
                </a:solidFill>
                <a:latin typeface="Lexend ExtraLight"/>
                <a:ea typeface="Lexend ExtraLight"/>
                <a:cs typeface="Lexend ExtraLight"/>
                <a:sym typeface="Lexend ExtraLight"/>
              </a:rPr>
            </a:br>
            <a:endParaRPr sz="2000" i="0" u="none" strike="noStrike" cap="none">
              <a:solidFill>
                <a:srgbClr val="595959"/>
              </a:solidFill>
              <a:latin typeface="Lexend ExtraLight"/>
              <a:ea typeface="Lexend ExtraLight"/>
              <a:cs typeface="Lexend ExtraLight"/>
              <a:sym typeface="Lexend ExtraLight"/>
            </a:endParaRPr>
          </a:p>
          <a:p>
            <a:pPr marL="0" marR="0" lvl="0" indent="0" algn="ctr" rtl="0">
              <a:lnSpc>
                <a:spcPct val="100000"/>
              </a:lnSpc>
              <a:spcBef>
                <a:spcPts val="0"/>
              </a:spcBef>
              <a:spcAft>
                <a:spcPts val="0"/>
              </a:spcAft>
              <a:buClr>
                <a:srgbClr val="595959"/>
              </a:buClr>
              <a:buSzPts val="2800"/>
              <a:buFont typeface="Calibri"/>
              <a:buNone/>
            </a:pPr>
            <a:r>
              <a:rPr lang="en-US" sz="2300" b="1">
                <a:solidFill>
                  <a:srgbClr val="FF9900"/>
                </a:solidFill>
                <a:latin typeface="Lexend"/>
                <a:ea typeface="Lexend"/>
                <a:cs typeface="Lexend"/>
                <a:sym typeface="Lexend"/>
              </a:rPr>
              <a:t>T</a:t>
            </a:r>
            <a:r>
              <a:rPr lang="en-US" sz="2300" b="1" i="0" u="none" strike="noStrike" cap="none">
                <a:solidFill>
                  <a:srgbClr val="FF9900"/>
                </a:solidFill>
                <a:latin typeface="Lexend"/>
                <a:ea typeface="Lexend"/>
                <a:cs typeface="Lexend"/>
                <a:sym typeface="Lexend"/>
              </a:rPr>
              <a:t>estosterone </a:t>
            </a:r>
            <a:r>
              <a:rPr lang="en-US" sz="2300" b="1" i="0" u="none" strike="noStrike" cap="none">
                <a:solidFill>
                  <a:srgbClr val="0055A4"/>
                </a:solidFill>
                <a:latin typeface="Lexend"/>
                <a:ea typeface="Lexend"/>
                <a:cs typeface="Lexend"/>
                <a:sym typeface="Lexend"/>
              </a:rPr>
              <a:t>&amp; </a:t>
            </a:r>
            <a:r>
              <a:rPr lang="en-US" sz="2300" b="1">
                <a:solidFill>
                  <a:srgbClr val="0055A4"/>
                </a:solidFill>
                <a:latin typeface="Lexend"/>
                <a:ea typeface="Lexend"/>
                <a:cs typeface="Lexend"/>
                <a:sym typeface="Lexend"/>
              </a:rPr>
              <a:t>Sperm </a:t>
            </a:r>
            <a:endParaRPr sz="900" i="0" u="none" strike="noStrike" cap="none">
              <a:solidFill>
                <a:srgbClr val="0055A4"/>
              </a:solidFill>
              <a:latin typeface="Lexend ExtraLight"/>
              <a:ea typeface="Lexend ExtraLight"/>
              <a:cs typeface="Lexend ExtraLight"/>
              <a:sym typeface="Lexend ExtraLight"/>
            </a:endParaRPr>
          </a:p>
        </p:txBody>
      </p:sp>
      <p:sp>
        <p:nvSpPr>
          <p:cNvPr id="191" name="Google Shape;191;p27"/>
          <p:cNvSpPr txBox="1"/>
          <p:nvPr/>
        </p:nvSpPr>
        <p:spPr>
          <a:xfrm>
            <a:off x="210550" y="562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Sperm production &amp; your body</a:t>
            </a:r>
            <a:endParaRPr sz="1400" i="0" u="none" strike="noStrike" cap="none">
              <a:solidFill>
                <a:srgbClr val="000000"/>
              </a:solidFill>
              <a:latin typeface="Lexend Thin"/>
              <a:ea typeface="Lexend Thin"/>
              <a:cs typeface="Lexend Thin"/>
              <a:sym typeface="Lexend Thin"/>
            </a:endParaRPr>
          </a:p>
        </p:txBody>
      </p:sp>
      <p:sp>
        <p:nvSpPr>
          <p:cNvPr id="192" name="Google Shape;192;p27"/>
          <p:cNvSpPr txBox="1"/>
          <p:nvPr/>
        </p:nvSpPr>
        <p:spPr>
          <a:xfrm>
            <a:off x="6458300" y="4472375"/>
            <a:ext cx="2357700" cy="1583100"/>
          </a:xfrm>
          <a:prstGeom prst="rect">
            <a:avLst/>
          </a:prstGeom>
          <a:noFill/>
          <a:ln w="28575" cap="flat" cmpd="sng">
            <a:solidFill>
              <a:srgbClr val="0055A4"/>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Calibri"/>
              <a:buNone/>
            </a:pPr>
            <a:r>
              <a:rPr lang="en-US" sz="2400" b="1" i="0" u="none" strike="noStrike" cap="none">
                <a:solidFill>
                  <a:srgbClr val="0055A4"/>
                </a:solidFill>
                <a:latin typeface="Lexend"/>
                <a:ea typeface="Lexend"/>
                <a:cs typeface="Lexend"/>
                <a:sym typeface="Lexend"/>
              </a:rPr>
              <a:t>Sperm:</a:t>
            </a:r>
            <a:endParaRPr sz="2400" b="1" i="0" u="none" strike="noStrike" cap="none">
              <a:solidFill>
                <a:srgbClr val="0055A4"/>
              </a:solidFill>
              <a:latin typeface="Lexend"/>
              <a:ea typeface="Lexend"/>
              <a:cs typeface="Lexend"/>
              <a:sym typeface="Lexend"/>
            </a:endParaRPr>
          </a:p>
          <a:p>
            <a:pPr marL="0" marR="0" lvl="0" indent="0" algn="ctr" rtl="0">
              <a:lnSpc>
                <a:spcPct val="100000"/>
              </a:lnSpc>
              <a:spcBef>
                <a:spcPts val="0"/>
              </a:spcBef>
              <a:spcAft>
                <a:spcPts val="0"/>
              </a:spcAft>
              <a:buClr>
                <a:srgbClr val="595959"/>
              </a:buClr>
              <a:buSzPts val="2800"/>
              <a:buFont typeface="Calibri"/>
              <a:buNone/>
            </a:pPr>
            <a:r>
              <a:rPr lang="en-US" sz="2400" i="0" u="none" strike="noStrike" cap="none">
                <a:solidFill>
                  <a:srgbClr val="0055A4"/>
                </a:solidFill>
                <a:latin typeface="Lexend ExtraLight"/>
                <a:ea typeface="Lexend ExtraLight"/>
                <a:cs typeface="Lexend ExtraLight"/>
                <a:sym typeface="Lexend ExtraLight"/>
              </a:rPr>
              <a:t>male cell of reproduction</a:t>
            </a:r>
            <a:endParaRPr sz="2400" i="0" u="none" strike="noStrike" cap="none">
              <a:solidFill>
                <a:srgbClr val="0055A4"/>
              </a:solidFill>
              <a:latin typeface="Lexend ExtraLight"/>
              <a:ea typeface="Lexend ExtraLight"/>
              <a:cs typeface="Lexend ExtraLight"/>
              <a:sym typeface="Lexend ExtraLight"/>
            </a:endParaRPr>
          </a:p>
        </p:txBody>
      </p:sp>
      <p:pic>
        <p:nvPicPr>
          <p:cNvPr id="193" name="Google Shape;193;p27"/>
          <p:cNvPicPr preferRelativeResize="0"/>
          <p:nvPr/>
        </p:nvPicPr>
        <p:blipFill rotWithShape="1">
          <a:blip r:embed="rId3">
            <a:alphaModFix/>
          </a:blip>
          <a:srcRect t="2053" b="2898"/>
          <a:stretch/>
        </p:blipFill>
        <p:spPr>
          <a:xfrm>
            <a:off x="146050" y="1416475"/>
            <a:ext cx="3381992" cy="5305001"/>
          </a:xfrm>
          <a:prstGeom prst="rect">
            <a:avLst/>
          </a:prstGeom>
          <a:noFill/>
          <a:ln>
            <a:noFill/>
          </a:ln>
        </p:spPr>
      </p:pic>
      <p:sp>
        <p:nvSpPr>
          <p:cNvPr id="194" name="Google Shape;194;p27"/>
          <p:cNvSpPr/>
          <p:nvPr/>
        </p:nvSpPr>
        <p:spPr>
          <a:xfrm>
            <a:off x="3629450" y="4468900"/>
            <a:ext cx="2671800" cy="15831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27"/>
          <p:cNvSpPr txBox="1"/>
          <p:nvPr/>
        </p:nvSpPr>
        <p:spPr>
          <a:xfrm>
            <a:off x="3786500" y="4628250"/>
            <a:ext cx="2357700" cy="1583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Calibri"/>
              <a:buNone/>
            </a:pPr>
            <a:r>
              <a:rPr lang="en-US" sz="2400" b="1">
                <a:solidFill>
                  <a:schemeClr val="lt1"/>
                </a:solidFill>
                <a:latin typeface="Lexend"/>
                <a:ea typeface="Lexend"/>
                <a:cs typeface="Lexend"/>
                <a:sym typeface="Lexend"/>
              </a:rPr>
              <a:t>Testosterone</a:t>
            </a:r>
            <a:r>
              <a:rPr lang="en-US" sz="2400" b="1" i="0" u="none" strike="noStrike" cap="none">
                <a:solidFill>
                  <a:schemeClr val="lt1"/>
                </a:solidFill>
                <a:latin typeface="Lexend"/>
                <a:ea typeface="Lexend"/>
                <a:cs typeface="Lexend"/>
                <a:sym typeface="Lexend"/>
              </a:rPr>
              <a:t>:</a:t>
            </a:r>
            <a:endParaRPr sz="2400" b="1" i="0" u="none" strike="noStrike" cap="none">
              <a:solidFill>
                <a:schemeClr val="lt1"/>
              </a:solidFill>
              <a:latin typeface="Lexend"/>
              <a:ea typeface="Lexend"/>
              <a:cs typeface="Lexend"/>
              <a:sym typeface="Lexend"/>
            </a:endParaRPr>
          </a:p>
          <a:p>
            <a:pPr marL="0" marR="0" lvl="0" indent="0" algn="ctr" rtl="0">
              <a:lnSpc>
                <a:spcPct val="100000"/>
              </a:lnSpc>
              <a:spcBef>
                <a:spcPts val="0"/>
              </a:spcBef>
              <a:spcAft>
                <a:spcPts val="0"/>
              </a:spcAft>
              <a:buClr>
                <a:srgbClr val="595959"/>
              </a:buClr>
              <a:buSzPts val="2800"/>
              <a:buFont typeface="Calibri"/>
              <a:buNone/>
            </a:pPr>
            <a:r>
              <a:rPr lang="en-US" sz="2400">
                <a:solidFill>
                  <a:schemeClr val="lt1"/>
                </a:solidFill>
                <a:latin typeface="Lexend ExtraLight"/>
                <a:ea typeface="Lexend ExtraLight"/>
                <a:cs typeface="Lexend ExtraLight"/>
                <a:sym typeface="Lexend ExtraLight"/>
              </a:rPr>
              <a:t>main </a:t>
            </a:r>
            <a:r>
              <a:rPr lang="en-US" sz="2400" i="0" u="none" strike="noStrike" cap="none">
                <a:solidFill>
                  <a:schemeClr val="lt1"/>
                </a:solidFill>
                <a:latin typeface="Lexend ExtraLight"/>
                <a:ea typeface="Lexend ExtraLight"/>
                <a:cs typeface="Lexend ExtraLight"/>
                <a:sym typeface="Lexend ExtraLight"/>
              </a:rPr>
              <a:t>male </a:t>
            </a:r>
            <a:r>
              <a:rPr lang="en-US" sz="2400">
                <a:solidFill>
                  <a:schemeClr val="lt1"/>
                </a:solidFill>
                <a:latin typeface="Lexend ExtraLight"/>
                <a:ea typeface="Lexend ExtraLight"/>
                <a:cs typeface="Lexend ExtraLight"/>
                <a:sym typeface="Lexend ExtraLight"/>
              </a:rPr>
              <a:t>hormone</a:t>
            </a:r>
            <a:endParaRPr sz="2400" i="0" u="none" strike="noStrike" cap="none">
              <a:solidFill>
                <a:schemeClr val="lt1"/>
              </a:solidFill>
              <a:latin typeface="Lexend ExtraLight"/>
              <a:ea typeface="Lexend ExtraLight"/>
              <a:cs typeface="Lexend ExtraLight"/>
              <a:sym typeface="Lexend ExtraLight"/>
            </a:endParaRPr>
          </a:p>
        </p:txBody>
      </p:sp>
      <p:pic>
        <p:nvPicPr>
          <p:cNvPr id="196" name="Google Shape;196;p27"/>
          <p:cNvPicPr preferRelativeResize="0"/>
          <p:nvPr/>
        </p:nvPicPr>
        <p:blipFill rotWithShape="1">
          <a:blip r:embed="rId4">
            <a:alphaModFix/>
          </a:blip>
          <a:srcRect l="37239" r="30610" b="78516"/>
          <a:stretch/>
        </p:blipFill>
        <p:spPr>
          <a:xfrm>
            <a:off x="2043211" y="1187876"/>
            <a:ext cx="1068757" cy="1186125"/>
          </a:xfrm>
          <a:prstGeom prst="rect">
            <a:avLst/>
          </a:prstGeom>
          <a:noFill/>
          <a:ln>
            <a:noFill/>
          </a:ln>
        </p:spPr>
      </p:pic>
      <p:sp>
        <p:nvSpPr>
          <p:cNvPr id="197" name="Google Shape;197;p27"/>
          <p:cNvSpPr/>
          <p:nvPr/>
        </p:nvSpPr>
        <p:spPr>
          <a:xfrm>
            <a:off x="1993930" y="1263888"/>
            <a:ext cx="1167300" cy="11865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98" name="Google Shape;198;p27"/>
          <p:cNvCxnSpPr>
            <a:endCxn id="194" idx="0"/>
          </p:cNvCxnSpPr>
          <p:nvPr/>
        </p:nvCxnSpPr>
        <p:spPr>
          <a:xfrm flipH="1">
            <a:off x="4965350" y="2984200"/>
            <a:ext cx="625500" cy="1484700"/>
          </a:xfrm>
          <a:prstGeom prst="straightConnector1">
            <a:avLst/>
          </a:prstGeom>
          <a:noFill/>
          <a:ln w="9525" cap="flat" cmpd="sng">
            <a:solidFill>
              <a:schemeClr val="dk2"/>
            </a:solidFill>
            <a:prstDash val="dot"/>
            <a:round/>
            <a:headEnd type="none" w="med" len="med"/>
            <a:tailEnd type="none" w="med" len="med"/>
          </a:ln>
        </p:spPr>
      </p:cxnSp>
      <p:cxnSp>
        <p:nvCxnSpPr>
          <p:cNvPr id="199" name="Google Shape;199;p27"/>
          <p:cNvCxnSpPr>
            <a:stCxn id="200" idx="4"/>
            <a:endCxn id="192" idx="0"/>
          </p:cNvCxnSpPr>
          <p:nvPr/>
        </p:nvCxnSpPr>
        <p:spPr>
          <a:xfrm>
            <a:off x="7114875" y="3191675"/>
            <a:ext cx="522300" cy="1280700"/>
          </a:xfrm>
          <a:prstGeom prst="straightConnector1">
            <a:avLst/>
          </a:prstGeom>
          <a:noFill/>
          <a:ln w="9525" cap="flat" cmpd="sng">
            <a:solidFill>
              <a:schemeClr val="dk2"/>
            </a:solidFill>
            <a:prstDash val="dot"/>
            <a:round/>
            <a:headEnd type="none" w="med" len="med"/>
            <a:tailEnd type="none" w="med" len="med"/>
          </a:ln>
        </p:spPr>
      </p:cxnSp>
      <p:sp>
        <p:nvSpPr>
          <p:cNvPr id="200" name="Google Shape;200;p27"/>
          <p:cNvSpPr/>
          <p:nvPr/>
        </p:nvSpPr>
        <p:spPr>
          <a:xfrm>
            <a:off x="6249525" y="2438675"/>
            <a:ext cx="1730700" cy="753000"/>
          </a:xfrm>
          <a:prstGeom prst="ellipse">
            <a:avLst/>
          </a:prstGeom>
          <a:noFill/>
          <a:ln w="38100" cap="flat" cmpd="sng">
            <a:solidFill>
              <a:srgbClr val="0055A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accent6"/>
              </a:solidFill>
            </a:endParaRPr>
          </a:p>
        </p:txBody>
      </p:sp>
      <p:sp>
        <p:nvSpPr>
          <p:cNvPr id="201" name="Google Shape;201;p2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2" name="Google Shape;202;p27"/>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Sperm production &amp; your body</a:t>
            </a:r>
            <a:endParaRPr>
              <a:latin typeface="Lexend Thin"/>
              <a:ea typeface="Lexend Thin"/>
              <a:cs typeface="Lexend Thin"/>
              <a:sym typeface="Lexend Thin"/>
            </a:endParaRPr>
          </a:p>
        </p:txBody>
      </p:sp>
      <p:sp>
        <p:nvSpPr>
          <p:cNvPr id="203" name="Google Shape;203;p2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9" name="Google Shape;209;p28"/>
          <p:cNvSpPr txBox="1"/>
          <p:nvPr/>
        </p:nvSpPr>
        <p:spPr>
          <a:xfrm>
            <a:off x="5344453" y="6344689"/>
            <a:ext cx="3728400" cy="513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10" name="Google Shape;210;p28"/>
          <p:cNvPicPr preferRelativeResize="0"/>
          <p:nvPr/>
        </p:nvPicPr>
        <p:blipFill rotWithShape="1">
          <a:blip r:embed="rId3">
            <a:alphaModFix/>
          </a:blip>
          <a:srcRect l="36004" t="45380" r="46708" b="33849"/>
          <a:stretch/>
        </p:blipFill>
        <p:spPr>
          <a:xfrm rot="-412692">
            <a:off x="2131419" y="3955842"/>
            <a:ext cx="1564264" cy="1836585"/>
          </a:xfrm>
          <a:prstGeom prst="rect">
            <a:avLst/>
          </a:prstGeom>
          <a:noFill/>
          <a:ln>
            <a:noFill/>
          </a:ln>
        </p:spPr>
      </p:pic>
      <p:grpSp>
        <p:nvGrpSpPr>
          <p:cNvPr id="211" name="Google Shape;211;p28"/>
          <p:cNvGrpSpPr/>
          <p:nvPr/>
        </p:nvGrpSpPr>
        <p:grpSpPr>
          <a:xfrm>
            <a:off x="378018" y="1502174"/>
            <a:ext cx="6430044" cy="4599746"/>
            <a:chOff x="712425" y="1675625"/>
            <a:chExt cx="6139053" cy="4306475"/>
          </a:xfrm>
        </p:grpSpPr>
        <p:pic>
          <p:nvPicPr>
            <p:cNvPr id="212" name="Google Shape;212;p28"/>
            <p:cNvPicPr preferRelativeResize="0"/>
            <p:nvPr/>
          </p:nvPicPr>
          <p:blipFill rotWithShape="1">
            <a:blip r:embed="rId4">
              <a:alphaModFix/>
            </a:blip>
            <a:srcRect t="26172" r="33213"/>
            <a:stretch/>
          </p:blipFill>
          <p:spPr>
            <a:xfrm>
              <a:off x="712425" y="1675625"/>
              <a:ext cx="4445275" cy="4306475"/>
            </a:xfrm>
            <a:prstGeom prst="rect">
              <a:avLst/>
            </a:prstGeom>
            <a:noFill/>
            <a:ln>
              <a:noFill/>
            </a:ln>
          </p:spPr>
        </p:pic>
        <p:sp>
          <p:nvSpPr>
            <p:cNvPr id="213" name="Google Shape;213;p28"/>
            <p:cNvSpPr/>
            <p:nvPr/>
          </p:nvSpPr>
          <p:spPr>
            <a:xfrm>
              <a:off x="3680700" y="2487700"/>
              <a:ext cx="2992800" cy="3027300"/>
            </a:xfrm>
            <a:prstGeom prst="ellipse">
              <a:avLst/>
            </a:prstGeom>
            <a:solidFill>
              <a:srgbClr val="CADDE4"/>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4" name="Google Shape;214;p28"/>
            <p:cNvSpPr/>
            <p:nvPr/>
          </p:nvSpPr>
          <p:spPr>
            <a:xfrm rot="-6739782">
              <a:off x="4729014" y="2732728"/>
              <a:ext cx="1631329" cy="2155344"/>
            </a:xfrm>
            <a:prstGeom prst="can">
              <a:avLst>
                <a:gd name="adj" fmla="val 36971"/>
              </a:avLst>
            </a:prstGeom>
            <a:solidFill>
              <a:srgbClr val="0D254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5" name="Google Shape;215;p28"/>
            <p:cNvSpPr/>
            <p:nvPr/>
          </p:nvSpPr>
          <p:spPr>
            <a:xfrm>
              <a:off x="4463350" y="3394650"/>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6" name="Google Shape;216;p28"/>
            <p:cNvSpPr/>
            <p:nvPr/>
          </p:nvSpPr>
          <p:spPr>
            <a:xfrm>
              <a:off x="4411225" y="3556588"/>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7" name="Google Shape;217;p28"/>
            <p:cNvSpPr/>
            <p:nvPr/>
          </p:nvSpPr>
          <p:spPr>
            <a:xfrm>
              <a:off x="4427250" y="3708688"/>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8" name="Google Shape;218;p28"/>
            <p:cNvSpPr/>
            <p:nvPr/>
          </p:nvSpPr>
          <p:spPr>
            <a:xfrm>
              <a:off x="4579350" y="4182013"/>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9" name="Google Shape;219;p28"/>
            <p:cNvSpPr/>
            <p:nvPr/>
          </p:nvSpPr>
          <p:spPr>
            <a:xfrm>
              <a:off x="4656075" y="4334113"/>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0" name="Google Shape;220;p28"/>
            <p:cNvSpPr/>
            <p:nvPr/>
          </p:nvSpPr>
          <p:spPr>
            <a:xfrm>
              <a:off x="4757425" y="4486213"/>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1" name="Google Shape;221;p28"/>
            <p:cNvSpPr/>
            <p:nvPr/>
          </p:nvSpPr>
          <p:spPr>
            <a:xfrm>
              <a:off x="4463350" y="3873963"/>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2" name="Google Shape;222;p28"/>
            <p:cNvSpPr/>
            <p:nvPr/>
          </p:nvSpPr>
          <p:spPr>
            <a:xfrm>
              <a:off x="4861800" y="4602388"/>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3" name="Google Shape;223;p28"/>
            <p:cNvSpPr/>
            <p:nvPr/>
          </p:nvSpPr>
          <p:spPr>
            <a:xfrm rot="-58545">
              <a:off x="4726828" y="3571002"/>
              <a:ext cx="123318" cy="123318"/>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4" name="Google Shape;224;p28"/>
            <p:cNvSpPr/>
            <p:nvPr/>
          </p:nvSpPr>
          <p:spPr>
            <a:xfrm rot="-58545">
              <a:off x="4590912" y="3593674"/>
              <a:ext cx="123318" cy="123318"/>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5" name="Google Shape;225;p28"/>
            <p:cNvSpPr/>
            <p:nvPr/>
          </p:nvSpPr>
          <p:spPr>
            <a:xfrm rot="-58545">
              <a:off x="5089253" y="4586199"/>
              <a:ext cx="123318" cy="123318"/>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6" name="Google Shape;226;p28"/>
            <p:cNvSpPr/>
            <p:nvPr/>
          </p:nvSpPr>
          <p:spPr>
            <a:xfrm rot="-2726857" flipH="1">
              <a:off x="4825497" y="3688013"/>
              <a:ext cx="108615" cy="11604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7" name="Google Shape;227;p28"/>
            <p:cNvSpPr/>
            <p:nvPr/>
          </p:nvSpPr>
          <p:spPr>
            <a:xfrm rot="-2726857" flipH="1">
              <a:off x="4883542" y="3801276"/>
              <a:ext cx="108615" cy="11604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8" name="Google Shape;228;p28"/>
            <p:cNvSpPr/>
            <p:nvPr/>
          </p:nvSpPr>
          <p:spPr>
            <a:xfrm rot="-2726857" flipH="1">
              <a:off x="4999449" y="4027396"/>
              <a:ext cx="108615" cy="11604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9" name="Google Shape;229;p28"/>
            <p:cNvSpPr/>
            <p:nvPr/>
          </p:nvSpPr>
          <p:spPr>
            <a:xfrm rot="-2726857" flipH="1">
              <a:off x="4954244" y="3910491"/>
              <a:ext cx="108615" cy="11604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0" name="Google Shape;230;p28"/>
            <p:cNvSpPr/>
            <p:nvPr/>
          </p:nvSpPr>
          <p:spPr>
            <a:xfrm rot="-2727283" flipH="1">
              <a:off x="5042348" y="4160970"/>
              <a:ext cx="106918" cy="114134"/>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1" name="Google Shape;231;p28"/>
            <p:cNvSpPr/>
            <p:nvPr/>
          </p:nvSpPr>
          <p:spPr>
            <a:xfrm rot="-58545">
              <a:off x="4649103" y="3445377"/>
              <a:ext cx="123318" cy="123318"/>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2" name="Google Shape;232;p28"/>
            <p:cNvSpPr/>
            <p:nvPr/>
          </p:nvSpPr>
          <p:spPr>
            <a:xfrm>
              <a:off x="4520025" y="4022738"/>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3" name="Google Shape;233;p28"/>
            <p:cNvSpPr/>
            <p:nvPr/>
          </p:nvSpPr>
          <p:spPr>
            <a:xfrm>
              <a:off x="5013900" y="4705463"/>
              <a:ext cx="152100" cy="152100"/>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4" name="Google Shape;234;p28"/>
            <p:cNvSpPr/>
            <p:nvPr/>
          </p:nvSpPr>
          <p:spPr>
            <a:xfrm rot="-58545">
              <a:off x="4975140" y="4501799"/>
              <a:ext cx="123318" cy="123318"/>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5" name="Google Shape;235;p28"/>
            <p:cNvSpPr/>
            <p:nvPr/>
          </p:nvSpPr>
          <p:spPr>
            <a:xfrm rot="-58659">
              <a:off x="5077344" y="4272469"/>
              <a:ext cx="87913" cy="87913"/>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6" name="Google Shape;236;p28"/>
            <p:cNvSpPr/>
            <p:nvPr/>
          </p:nvSpPr>
          <p:spPr>
            <a:xfrm rot="-58659">
              <a:off x="5106944" y="4380482"/>
              <a:ext cx="87913" cy="87913"/>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7" name="Google Shape;237;p28"/>
            <p:cNvSpPr/>
            <p:nvPr/>
          </p:nvSpPr>
          <p:spPr>
            <a:xfrm rot="-58659">
              <a:off x="5128869" y="4488494"/>
              <a:ext cx="87913" cy="87913"/>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8" name="Google Shape;238;p28"/>
            <p:cNvSpPr/>
            <p:nvPr/>
          </p:nvSpPr>
          <p:spPr>
            <a:xfrm rot="-423138">
              <a:off x="4583351" y="3715107"/>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9" name="Google Shape;239;p28"/>
            <p:cNvSpPr/>
            <p:nvPr/>
          </p:nvSpPr>
          <p:spPr>
            <a:xfrm rot="-423138">
              <a:off x="4583345" y="3802448"/>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0" name="Google Shape;240;p28"/>
            <p:cNvSpPr/>
            <p:nvPr/>
          </p:nvSpPr>
          <p:spPr>
            <a:xfrm rot="-423138">
              <a:off x="4666769" y="401688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28"/>
            <p:cNvSpPr/>
            <p:nvPr/>
          </p:nvSpPr>
          <p:spPr>
            <a:xfrm rot="-423138">
              <a:off x="4620507" y="3915121"/>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2" name="Google Shape;242;p28"/>
            <p:cNvSpPr/>
            <p:nvPr/>
          </p:nvSpPr>
          <p:spPr>
            <a:xfrm rot="-423138">
              <a:off x="4710894" y="4124696"/>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3" name="Google Shape;243;p28"/>
            <p:cNvSpPr/>
            <p:nvPr/>
          </p:nvSpPr>
          <p:spPr>
            <a:xfrm rot="-853558">
              <a:off x="4744519" y="4238160"/>
              <a:ext cx="87895" cy="87895"/>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4" name="Google Shape;244;p28"/>
            <p:cNvSpPr/>
            <p:nvPr/>
          </p:nvSpPr>
          <p:spPr>
            <a:xfrm rot="-423138">
              <a:off x="4893857" y="443043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5" name="Google Shape;245;p28"/>
            <p:cNvSpPr/>
            <p:nvPr/>
          </p:nvSpPr>
          <p:spPr>
            <a:xfrm rot="-423138">
              <a:off x="4805219" y="4353971"/>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6" name="Google Shape;246;p28"/>
            <p:cNvSpPr/>
            <p:nvPr/>
          </p:nvSpPr>
          <p:spPr>
            <a:xfrm rot="-423138">
              <a:off x="4763907" y="3817860"/>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7" name="Google Shape;247;p28"/>
            <p:cNvSpPr/>
            <p:nvPr/>
          </p:nvSpPr>
          <p:spPr>
            <a:xfrm rot="-423138">
              <a:off x="4867844" y="403258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8" name="Google Shape;248;p28"/>
            <p:cNvSpPr/>
            <p:nvPr/>
          </p:nvSpPr>
          <p:spPr>
            <a:xfrm rot="-423138">
              <a:off x="4822969" y="3925071"/>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9" name="Google Shape;249;p28"/>
            <p:cNvSpPr/>
            <p:nvPr/>
          </p:nvSpPr>
          <p:spPr>
            <a:xfrm rot="-423138">
              <a:off x="4915669" y="4140896"/>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0" name="Google Shape;250;p28"/>
            <p:cNvSpPr/>
            <p:nvPr/>
          </p:nvSpPr>
          <p:spPr>
            <a:xfrm rot="-853558">
              <a:off x="4970894" y="4255173"/>
              <a:ext cx="87895" cy="87895"/>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1" name="Google Shape;251;p28"/>
            <p:cNvSpPr/>
            <p:nvPr/>
          </p:nvSpPr>
          <p:spPr>
            <a:xfrm rot="-423138">
              <a:off x="4985782" y="436938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28"/>
            <p:cNvSpPr/>
            <p:nvPr/>
          </p:nvSpPr>
          <p:spPr>
            <a:xfrm rot="-423138">
              <a:off x="4694270" y="3710085"/>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3" name="Google Shape;253;p28"/>
            <p:cNvSpPr/>
            <p:nvPr/>
          </p:nvSpPr>
          <p:spPr>
            <a:xfrm rot="-423138">
              <a:off x="4674782" y="3820935"/>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4" name="Google Shape;254;p28"/>
            <p:cNvSpPr/>
            <p:nvPr/>
          </p:nvSpPr>
          <p:spPr>
            <a:xfrm rot="-423138">
              <a:off x="4728194" y="392843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5" name="Google Shape;255;p28"/>
            <p:cNvSpPr/>
            <p:nvPr/>
          </p:nvSpPr>
          <p:spPr>
            <a:xfrm rot="-423138">
              <a:off x="4756532" y="4025809"/>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6" name="Google Shape;256;p28"/>
            <p:cNvSpPr/>
            <p:nvPr/>
          </p:nvSpPr>
          <p:spPr>
            <a:xfrm rot="-423138">
              <a:off x="4860044" y="424188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7" name="Google Shape;257;p28"/>
            <p:cNvSpPr/>
            <p:nvPr/>
          </p:nvSpPr>
          <p:spPr>
            <a:xfrm rot="-423138">
              <a:off x="4808794" y="4129784"/>
              <a:ext cx="87966" cy="87966"/>
            </a:xfrm>
            <a:prstGeom prst="ellipse">
              <a:avLst/>
            </a:prstGeom>
            <a:solidFill>
              <a:srgbClr val="0D254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58" name="Google Shape;258;p28"/>
            <p:cNvPicPr preferRelativeResize="0"/>
            <p:nvPr/>
          </p:nvPicPr>
          <p:blipFill>
            <a:blip r:embed="rId5">
              <a:alphaModFix/>
            </a:blip>
            <a:stretch>
              <a:fillRect/>
            </a:stretch>
          </p:blipFill>
          <p:spPr>
            <a:xfrm rot="-8289683">
              <a:off x="4320799" y="3342046"/>
              <a:ext cx="822651" cy="2164807"/>
            </a:xfrm>
            <a:prstGeom prst="rect">
              <a:avLst/>
            </a:prstGeom>
            <a:noFill/>
            <a:ln>
              <a:noFill/>
            </a:ln>
          </p:spPr>
        </p:pic>
      </p:grpSp>
      <p:cxnSp>
        <p:nvCxnSpPr>
          <p:cNvPr id="259" name="Google Shape;259;p28"/>
          <p:cNvCxnSpPr/>
          <p:nvPr/>
        </p:nvCxnSpPr>
        <p:spPr>
          <a:xfrm rot="10800000" flipH="1">
            <a:off x="3865498" y="4099679"/>
            <a:ext cx="1056600" cy="1863000"/>
          </a:xfrm>
          <a:prstGeom prst="straightConnector1">
            <a:avLst/>
          </a:prstGeom>
          <a:noFill/>
          <a:ln w="9525" cap="flat" cmpd="sng">
            <a:solidFill>
              <a:schemeClr val="dk1"/>
            </a:solidFill>
            <a:prstDash val="solid"/>
            <a:round/>
            <a:headEnd type="none" w="med" len="med"/>
            <a:tailEnd type="none" w="med" len="med"/>
          </a:ln>
        </p:spPr>
      </p:cxnSp>
      <p:sp>
        <p:nvSpPr>
          <p:cNvPr id="260" name="Google Shape;260;p28"/>
          <p:cNvSpPr txBox="1"/>
          <p:nvPr/>
        </p:nvSpPr>
        <p:spPr>
          <a:xfrm>
            <a:off x="3111335" y="5878670"/>
            <a:ext cx="1570200" cy="4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latin typeface="Lexend Medium"/>
                <a:ea typeface="Lexend Medium"/>
                <a:cs typeface="Lexend Medium"/>
                <a:sym typeface="Lexend Medium"/>
              </a:rPr>
              <a:t>Sperm cell </a:t>
            </a:r>
            <a:endParaRPr sz="1800">
              <a:solidFill>
                <a:schemeClr val="dk1"/>
              </a:solidFill>
              <a:latin typeface="Lexend Medium"/>
              <a:ea typeface="Lexend Medium"/>
              <a:cs typeface="Lexend Medium"/>
              <a:sym typeface="Lexend Medium"/>
            </a:endParaRPr>
          </a:p>
        </p:txBody>
      </p:sp>
      <p:pic>
        <p:nvPicPr>
          <p:cNvPr id="261" name="Google Shape;261;p28"/>
          <p:cNvPicPr preferRelativeResize="0"/>
          <p:nvPr/>
        </p:nvPicPr>
        <p:blipFill rotWithShape="1">
          <a:blip r:embed="rId3">
            <a:alphaModFix/>
          </a:blip>
          <a:srcRect l="35063" t="50553" r="55602" b="35212"/>
          <a:stretch/>
        </p:blipFill>
        <p:spPr>
          <a:xfrm rot="-1089890">
            <a:off x="2045994" y="4458930"/>
            <a:ext cx="923908" cy="1088343"/>
          </a:xfrm>
          <a:prstGeom prst="rect">
            <a:avLst/>
          </a:prstGeom>
          <a:noFill/>
          <a:ln>
            <a:noFill/>
          </a:ln>
        </p:spPr>
      </p:pic>
      <p:cxnSp>
        <p:nvCxnSpPr>
          <p:cNvPr id="262" name="Google Shape;262;p28"/>
          <p:cNvCxnSpPr/>
          <p:nvPr/>
        </p:nvCxnSpPr>
        <p:spPr>
          <a:xfrm rot="10800000" flipH="1">
            <a:off x="2617613" y="4600175"/>
            <a:ext cx="996900" cy="266400"/>
          </a:xfrm>
          <a:prstGeom prst="straightConnector1">
            <a:avLst/>
          </a:prstGeom>
          <a:noFill/>
          <a:ln w="28575" cap="flat" cmpd="sng">
            <a:solidFill>
              <a:srgbClr val="1F497D"/>
            </a:solidFill>
            <a:prstDash val="solid"/>
            <a:round/>
            <a:headEnd type="oval" w="med" len="med"/>
            <a:tailEnd type="none" w="med" len="med"/>
          </a:ln>
        </p:spPr>
      </p:cxnSp>
      <p:sp>
        <p:nvSpPr>
          <p:cNvPr id="263" name="Google Shape;263;p28"/>
          <p:cNvSpPr txBox="1"/>
          <p:nvPr/>
        </p:nvSpPr>
        <p:spPr>
          <a:xfrm>
            <a:off x="6673499" y="2128650"/>
            <a:ext cx="2470500" cy="334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600" b="1">
                <a:solidFill>
                  <a:schemeClr val="dk1"/>
                </a:solidFill>
                <a:latin typeface="Lexend"/>
                <a:ea typeface="Lexend"/>
                <a:cs typeface="Lexend"/>
                <a:sym typeface="Lexend"/>
              </a:rPr>
              <a:t>Sperm cells</a:t>
            </a:r>
            <a:r>
              <a:rPr lang="en-US" sz="1600">
                <a:solidFill>
                  <a:schemeClr val="dk1"/>
                </a:solidFill>
                <a:latin typeface="Lexend ExtraLight"/>
                <a:ea typeface="Lexend ExtraLight"/>
                <a:cs typeface="Lexend ExtraLight"/>
                <a:sym typeface="Lexend ExtraLight"/>
              </a:rPr>
              <a:t> grow and develop a head, midpiece and tail inside  complex tubes in the testicles, called the </a:t>
            </a:r>
            <a:r>
              <a:rPr lang="en-US" sz="1600" i="1">
                <a:solidFill>
                  <a:schemeClr val="dk1"/>
                </a:solidFill>
                <a:latin typeface="Lexend ExtraLight"/>
                <a:ea typeface="Lexend ExtraLight"/>
                <a:cs typeface="Lexend ExtraLight"/>
                <a:sym typeface="Lexend ExtraLight"/>
              </a:rPr>
              <a:t>seminiferous tubules</a:t>
            </a:r>
            <a:r>
              <a:rPr lang="en-US" sz="1600">
                <a:solidFill>
                  <a:schemeClr val="dk1"/>
                </a:solidFill>
                <a:latin typeface="Lexend ExtraLight"/>
                <a:ea typeface="Lexend ExtraLight"/>
                <a:cs typeface="Lexend ExtraLight"/>
                <a:sym typeface="Lexend ExtraLight"/>
              </a:rPr>
              <a:t>. </a:t>
            </a:r>
            <a:endParaRPr sz="1600">
              <a:solidFill>
                <a:schemeClr val="dk1"/>
              </a:solidFill>
              <a:latin typeface="Lexend ExtraLight"/>
              <a:ea typeface="Lexend ExtraLight"/>
              <a:cs typeface="Lexend ExtraLight"/>
              <a:sym typeface="Lexend ExtraLight"/>
            </a:endParaRPr>
          </a:p>
        </p:txBody>
      </p:sp>
      <p:sp>
        <p:nvSpPr>
          <p:cNvPr id="264" name="Google Shape;264;p28"/>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Male cell of reproduction</a:t>
            </a:r>
            <a:endParaRPr>
              <a:latin typeface="Lexend Thin"/>
              <a:ea typeface="Lexend Thin"/>
              <a:cs typeface="Lexend Thin"/>
              <a:sym typeface="Lexend Thin"/>
            </a:endParaRPr>
          </a:p>
        </p:txBody>
      </p:sp>
      <p:sp>
        <p:nvSpPr>
          <p:cNvPr id="265" name="Google Shape;265;p2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71" name="Google Shape;271;p29"/>
          <p:cNvSpPr txBox="1"/>
          <p:nvPr/>
        </p:nvSpPr>
        <p:spPr>
          <a:xfrm>
            <a:off x="5770278" y="6338939"/>
            <a:ext cx="3728400" cy="513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72" name="Google Shape;272;p29"/>
          <p:cNvPicPr preferRelativeResize="0"/>
          <p:nvPr/>
        </p:nvPicPr>
        <p:blipFill rotWithShape="1">
          <a:blip r:embed="rId3">
            <a:alphaModFix/>
          </a:blip>
          <a:srcRect l="36004" t="45380" r="46708" b="33849"/>
          <a:stretch/>
        </p:blipFill>
        <p:spPr>
          <a:xfrm rot="-412692">
            <a:off x="2595831" y="3910067"/>
            <a:ext cx="1564264" cy="1836585"/>
          </a:xfrm>
          <a:prstGeom prst="rect">
            <a:avLst/>
          </a:prstGeom>
          <a:noFill/>
          <a:ln>
            <a:noFill/>
          </a:ln>
        </p:spPr>
      </p:pic>
      <p:cxnSp>
        <p:nvCxnSpPr>
          <p:cNvPr id="273" name="Google Shape;273;p29"/>
          <p:cNvCxnSpPr/>
          <p:nvPr/>
        </p:nvCxnSpPr>
        <p:spPr>
          <a:xfrm rot="10800000" flipH="1">
            <a:off x="1810191" y="4294583"/>
            <a:ext cx="923400" cy="1235700"/>
          </a:xfrm>
          <a:prstGeom prst="straightConnector1">
            <a:avLst/>
          </a:prstGeom>
          <a:noFill/>
          <a:ln w="9525" cap="flat" cmpd="sng">
            <a:solidFill>
              <a:schemeClr val="dk1"/>
            </a:solidFill>
            <a:prstDash val="solid"/>
            <a:round/>
            <a:headEnd type="none" w="med" len="med"/>
            <a:tailEnd type="none" w="med" len="med"/>
          </a:ln>
        </p:spPr>
      </p:cxnSp>
      <p:sp>
        <p:nvSpPr>
          <p:cNvPr id="274" name="Google Shape;274;p29"/>
          <p:cNvSpPr txBox="1"/>
          <p:nvPr/>
        </p:nvSpPr>
        <p:spPr>
          <a:xfrm>
            <a:off x="925485" y="5427107"/>
            <a:ext cx="1570200" cy="4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rPr>
              <a:t>Epididymis</a:t>
            </a:r>
            <a:endParaRPr sz="1800">
              <a:solidFill>
                <a:schemeClr val="dk1"/>
              </a:solidFill>
            </a:endParaRPr>
          </a:p>
        </p:txBody>
      </p:sp>
      <p:pic>
        <p:nvPicPr>
          <p:cNvPr id="275" name="Google Shape;275;p29"/>
          <p:cNvPicPr preferRelativeResize="0"/>
          <p:nvPr/>
        </p:nvPicPr>
        <p:blipFill rotWithShape="1">
          <a:blip r:embed="rId3">
            <a:alphaModFix/>
          </a:blip>
          <a:srcRect l="35063" t="50553" r="55602" b="35212"/>
          <a:stretch/>
        </p:blipFill>
        <p:spPr>
          <a:xfrm rot="-1089890">
            <a:off x="2510407" y="4413155"/>
            <a:ext cx="923908" cy="1088343"/>
          </a:xfrm>
          <a:prstGeom prst="rect">
            <a:avLst/>
          </a:prstGeom>
          <a:noFill/>
          <a:ln>
            <a:noFill/>
          </a:ln>
        </p:spPr>
      </p:pic>
      <p:cxnSp>
        <p:nvCxnSpPr>
          <p:cNvPr id="276" name="Google Shape;276;p29"/>
          <p:cNvCxnSpPr/>
          <p:nvPr/>
        </p:nvCxnSpPr>
        <p:spPr>
          <a:xfrm rot="10800000" flipH="1">
            <a:off x="3336250" y="4499325"/>
            <a:ext cx="714000" cy="163500"/>
          </a:xfrm>
          <a:prstGeom prst="straightConnector1">
            <a:avLst/>
          </a:prstGeom>
          <a:noFill/>
          <a:ln w="28575" cap="flat" cmpd="sng">
            <a:solidFill>
              <a:schemeClr val="dk1"/>
            </a:solidFill>
            <a:prstDash val="solid"/>
            <a:round/>
            <a:headEnd type="none" w="med" len="med"/>
            <a:tailEnd type="none" w="med" len="med"/>
          </a:ln>
        </p:spPr>
      </p:cxnSp>
      <p:pic>
        <p:nvPicPr>
          <p:cNvPr id="277" name="Google Shape;277;p29"/>
          <p:cNvPicPr preferRelativeResize="0"/>
          <p:nvPr/>
        </p:nvPicPr>
        <p:blipFill rotWithShape="1">
          <a:blip r:embed="rId4">
            <a:alphaModFix/>
          </a:blip>
          <a:srcRect t="26172" r="33213"/>
          <a:stretch/>
        </p:blipFill>
        <p:spPr>
          <a:xfrm>
            <a:off x="842430" y="1456399"/>
            <a:ext cx="4655982" cy="4599746"/>
          </a:xfrm>
          <a:prstGeom prst="rect">
            <a:avLst/>
          </a:prstGeom>
          <a:noFill/>
          <a:ln>
            <a:noFill/>
          </a:ln>
        </p:spPr>
      </p:pic>
      <p:pic>
        <p:nvPicPr>
          <p:cNvPr id="278" name="Google Shape;278;p29"/>
          <p:cNvPicPr preferRelativeResize="0"/>
          <p:nvPr/>
        </p:nvPicPr>
        <p:blipFill rotWithShape="1">
          <a:blip r:embed="rId3">
            <a:alphaModFix/>
          </a:blip>
          <a:srcRect l="35063" t="50553" r="55602" b="35212"/>
          <a:stretch/>
        </p:blipFill>
        <p:spPr>
          <a:xfrm rot="-1089890">
            <a:off x="2510407" y="4413155"/>
            <a:ext cx="923908" cy="1088343"/>
          </a:xfrm>
          <a:prstGeom prst="rect">
            <a:avLst/>
          </a:prstGeom>
          <a:noFill/>
          <a:ln>
            <a:noFill/>
          </a:ln>
        </p:spPr>
      </p:pic>
      <p:cxnSp>
        <p:nvCxnSpPr>
          <p:cNvPr id="279" name="Google Shape;279;p29"/>
          <p:cNvCxnSpPr/>
          <p:nvPr/>
        </p:nvCxnSpPr>
        <p:spPr>
          <a:xfrm rot="10800000">
            <a:off x="3371193" y="4713361"/>
            <a:ext cx="644100" cy="932400"/>
          </a:xfrm>
          <a:prstGeom prst="straightConnector1">
            <a:avLst/>
          </a:prstGeom>
          <a:noFill/>
          <a:ln w="19050" cap="flat" cmpd="sng">
            <a:solidFill>
              <a:schemeClr val="dk1"/>
            </a:solidFill>
            <a:prstDash val="solid"/>
            <a:round/>
            <a:headEnd type="none" w="med" len="med"/>
            <a:tailEnd type="oval" w="med" len="med"/>
          </a:ln>
        </p:spPr>
      </p:cxnSp>
      <p:sp>
        <p:nvSpPr>
          <p:cNvPr id="280" name="Google Shape;280;p29"/>
          <p:cNvSpPr txBox="1"/>
          <p:nvPr/>
        </p:nvSpPr>
        <p:spPr>
          <a:xfrm>
            <a:off x="3685535" y="5696282"/>
            <a:ext cx="1570200" cy="4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latin typeface="Lexend Medium"/>
                <a:ea typeface="Lexend Medium"/>
                <a:cs typeface="Lexend Medium"/>
                <a:sym typeface="Lexend Medium"/>
              </a:rPr>
              <a:t>Epididymis</a:t>
            </a:r>
            <a:endParaRPr sz="1800">
              <a:solidFill>
                <a:schemeClr val="dk1"/>
              </a:solidFill>
              <a:latin typeface="Lexend Medium"/>
              <a:ea typeface="Lexend Medium"/>
              <a:cs typeface="Lexend Medium"/>
              <a:sym typeface="Lexend Medium"/>
            </a:endParaRPr>
          </a:p>
        </p:txBody>
      </p:sp>
      <p:sp>
        <p:nvSpPr>
          <p:cNvPr id="281" name="Google Shape;281;p29"/>
          <p:cNvSpPr txBox="1"/>
          <p:nvPr/>
        </p:nvSpPr>
        <p:spPr>
          <a:xfrm>
            <a:off x="5639100" y="1893575"/>
            <a:ext cx="2716200" cy="3346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The</a:t>
            </a:r>
            <a:r>
              <a:rPr lang="en-US" sz="1500" b="1">
                <a:solidFill>
                  <a:schemeClr val="dk1"/>
                </a:solidFill>
                <a:latin typeface="Lexend"/>
                <a:ea typeface="Lexend"/>
                <a:cs typeface="Lexend"/>
                <a:sym typeface="Lexend"/>
              </a:rPr>
              <a:t> epididymis</a:t>
            </a:r>
            <a:r>
              <a:rPr lang="en-US" sz="1500">
                <a:solidFill>
                  <a:schemeClr val="dk1"/>
                </a:solidFill>
                <a:latin typeface="Lexend ExtraLight"/>
                <a:ea typeface="Lexend ExtraLight"/>
                <a:cs typeface="Lexend ExtraLight"/>
                <a:sym typeface="Lexend ExtraLight"/>
              </a:rPr>
              <a:t> is even more tightly coiled and complex than the </a:t>
            </a:r>
            <a:r>
              <a:rPr lang="en-US" sz="1500" i="1">
                <a:solidFill>
                  <a:schemeClr val="dk1"/>
                </a:solidFill>
                <a:latin typeface="Lexend ExtraLight"/>
                <a:ea typeface="Lexend ExtraLight"/>
                <a:cs typeface="Lexend ExtraLight"/>
                <a:sym typeface="Lexend ExtraLight"/>
              </a:rPr>
              <a:t>seminiferous tubules</a:t>
            </a:r>
            <a:r>
              <a:rPr lang="en-US" sz="1500">
                <a:solidFill>
                  <a:schemeClr val="dk1"/>
                </a:solidFill>
                <a:latin typeface="Lexend ExtraLight"/>
                <a:ea typeface="Lexend ExtraLight"/>
                <a:cs typeface="Lexend ExtraLight"/>
                <a:sym typeface="Lexend ExtraLight"/>
              </a:rPr>
              <a:t>!</a:t>
            </a:r>
            <a:br>
              <a:rPr lang="en-US" sz="1500">
                <a:solidFill>
                  <a:schemeClr val="dk1"/>
                </a:solidFill>
                <a:latin typeface="Lexend ExtraLight"/>
                <a:ea typeface="Lexend ExtraLight"/>
                <a:cs typeface="Lexend ExtraLight"/>
                <a:sym typeface="Lexend ExtraLight"/>
              </a:rPr>
            </a:br>
            <a:endParaRPr sz="15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The epididymis is so tightly coiled that this tiny part of the body if uncoiled would actually be about</a:t>
            </a:r>
            <a:r>
              <a:rPr lang="en-US" sz="1500" i="1">
                <a:solidFill>
                  <a:schemeClr val="dk1"/>
                </a:solidFill>
                <a:latin typeface="Lexend ExtraLight"/>
                <a:ea typeface="Lexend ExtraLight"/>
                <a:cs typeface="Lexend ExtraLight"/>
                <a:sym typeface="Lexend ExtraLight"/>
              </a:rPr>
              <a:t> 20 feet!</a:t>
            </a:r>
            <a:br>
              <a:rPr lang="en-US" sz="1500" i="1">
                <a:solidFill>
                  <a:schemeClr val="dk1"/>
                </a:solidFill>
                <a:latin typeface="Lexend ExtraLight"/>
                <a:ea typeface="Lexend ExtraLight"/>
                <a:cs typeface="Lexend ExtraLight"/>
                <a:sym typeface="Lexend ExtraLight"/>
              </a:rPr>
            </a:br>
            <a:endParaRPr sz="15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You can think of the epididymis like a difficult maze for sperm to complete!</a:t>
            </a:r>
            <a:endParaRPr sz="1500">
              <a:solidFill>
                <a:schemeClr val="dk2"/>
              </a:solidFill>
              <a:latin typeface="Lexend ExtraLight"/>
              <a:ea typeface="Lexend ExtraLight"/>
              <a:cs typeface="Lexend ExtraLight"/>
              <a:sym typeface="Lexend ExtraLight"/>
            </a:endParaRPr>
          </a:p>
        </p:txBody>
      </p:sp>
      <p:sp>
        <p:nvSpPr>
          <p:cNvPr id="282" name="Google Shape;282;p29"/>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Male cell of reproduction</a:t>
            </a:r>
            <a:endParaRPr>
              <a:latin typeface="Lexend Thin"/>
              <a:ea typeface="Lexend Thin"/>
              <a:cs typeface="Lexend Thin"/>
              <a:sym typeface="Lexend Thin"/>
            </a:endParaRPr>
          </a:p>
        </p:txBody>
      </p:sp>
      <p:sp>
        <p:nvSpPr>
          <p:cNvPr id="283" name="Google Shape;283;p2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0"/>
          <p:cNvPicPr preferRelativeResize="0"/>
          <p:nvPr/>
        </p:nvPicPr>
        <p:blipFill>
          <a:blip r:embed="rId3">
            <a:alphaModFix/>
          </a:blip>
          <a:stretch>
            <a:fillRect/>
          </a:stretch>
        </p:blipFill>
        <p:spPr>
          <a:xfrm rot="906892">
            <a:off x="5750436" y="1796919"/>
            <a:ext cx="1473304" cy="3776210"/>
          </a:xfrm>
          <a:prstGeom prst="rect">
            <a:avLst/>
          </a:prstGeom>
          <a:noFill/>
          <a:ln>
            <a:noFill/>
          </a:ln>
        </p:spPr>
      </p:pic>
      <p:sp>
        <p:nvSpPr>
          <p:cNvPr id="290" name="Google Shape;290;p30"/>
          <p:cNvSpPr txBox="1">
            <a:spLocks noGrp="1"/>
          </p:cNvSpPr>
          <p:nvPr>
            <p:ph type="body" idx="1"/>
          </p:nvPr>
        </p:nvSpPr>
        <p:spPr>
          <a:xfrm>
            <a:off x="400675" y="1709663"/>
            <a:ext cx="4203000" cy="4318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595959"/>
              </a:buClr>
              <a:buSzPts val="600"/>
              <a:buFont typeface="Arial"/>
              <a:buNone/>
            </a:pPr>
            <a:endParaRPr sz="1800" b="1">
              <a:solidFill>
                <a:schemeClr val="dk2"/>
              </a:solidFill>
              <a:latin typeface="Lexend"/>
              <a:ea typeface="Lexend"/>
              <a:cs typeface="Lexend"/>
              <a:sym typeface="Lexend"/>
            </a:endParaRPr>
          </a:p>
          <a:p>
            <a:pPr marL="457200" marR="0" lvl="0" indent="-342900" algn="l" rtl="0">
              <a:lnSpc>
                <a:spcPct val="100000"/>
              </a:lnSpc>
              <a:spcBef>
                <a:spcPts val="0"/>
              </a:spcBef>
              <a:spcAft>
                <a:spcPts val="0"/>
              </a:spcAft>
              <a:buSzPts val="1800"/>
              <a:buChar char="❏"/>
            </a:pPr>
            <a:r>
              <a:rPr lang="en-US" sz="1800" b="1">
                <a:solidFill>
                  <a:schemeClr val="dk1"/>
                </a:solidFill>
                <a:latin typeface="Lexend"/>
                <a:ea typeface="Lexend"/>
                <a:cs typeface="Lexend"/>
                <a:sym typeface="Lexend"/>
              </a:rPr>
              <a:t>Sperm</a:t>
            </a:r>
            <a:r>
              <a:rPr lang="en-US" sz="1800" b="1">
                <a:solidFill>
                  <a:schemeClr val="dk2"/>
                </a:solidFill>
                <a:latin typeface="Lexend"/>
                <a:ea typeface="Lexend"/>
                <a:cs typeface="Lexend"/>
                <a:sym typeface="Lexend"/>
              </a:rPr>
              <a:t> </a:t>
            </a:r>
            <a:r>
              <a:rPr lang="en-US" sz="1800">
                <a:solidFill>
                  <a:schemeClr val="dk1"/>
                </a:solidFill>
                <a:latin typeface="Lexend ExtraLight"/>
                <a:ea typeface="Lexend ExtraLight"/>
                <a:cs typeface="Lexend ExtraLight"/>
                <a:sym typeface="Lexend ExtraLight"/>
              </a:rPr>
              <a:t>have a head, a midpiece, and a tail. </a:t>
            </a: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marL="457200" marR="0" lvl="0" indent="-342900" algn="l" rtl="0">
              <a:lnSpc>
                <a:spcPct val="100000"/>
              </a:lnSpc>
              <a:spcBef>
                <a:spcPts val="0"/>
              </a:spcBef>
              <a:spcAft>
                <a:spcPts val="0"/>
              </a:spcAft>
              <a:buSzPts val="1800"/>
              <a:buChar char="❏"/>
            </a:pPr>
            <a:r>
              <a:rPr lang="en-US" sz="1800">
                <a:solidFill>
                  <a:schemeClr val="dk1"/>
                </a:solidFill>
                <a:latin typeface="Lexend ExtraLight"/>
                <a:ea typeface="Lexend ExtraLight"/>
                <a:cs typeface="Lexend ExtraLight"/>
                <a:sym typeface="Lexend ExtraLight"/>
              </a:rPr>
              <a:t>It takes about </a:t>
            </a:r>
            <a:r>
              <a:rPr lang="en-US" sz="1800" b="1">
                <a:solidFill>
                  <a:schemeClr val="dk1"/>
                </a:solidFill>
                <a:latin typeface="Lexend"/>
                <a:ea typeface="Lexend"/>
                <a:cs typeface="Lexend"/>
                <a:sym typeface="Lexend"/>
              </a:rPr>
              <a:t>75 days</a:t>
            </a:r>
            <a:r>
              <a:rPr lang="en-US" sz="1800">
                <a:solidFill>
                  <a:schemeClr val="dk1"/>
                </a:solidFill>
                <a:latin typeface="Lexend ExtraLight"/>
                <a:ea typeface="Lexend ExtraLight"/>
                <a:cs typeface="Lexend ExtraLight"/>
                <a:sym typeface="Lexend ExtraLight"/>
              </a:rPr>
              <a:t> for sperm </a:t>
            </a:r>
            <a:br>
              <a:rPr lang="en-US" sz="1800">
                <a:solidFill>
                  <a:schemeClr val="dk1"/>
                </a:solidFill>
                <a:latin typeface="Lexend ExtraLight"/>
                <a:ea typeface="Lexend ExtraLight"/>
                <a:cs typeface="Lexend ExtraLight"/>
                <a:sym typeface="Lexend ExtraLight"/>
              </a:rPr>
            </a:br>
            <a:r>
              <a:rPr lang="en-US" sz="1800">
                <a:solidFill>
                  <a:schemeClr val="dk1"/>
                </a:solidFill>
                <a:latin typeface="Lexend ExtraLight"/>
                <a:ea typeface="Lexend ExtraLight"/>
                <a:cs typeface="Lexend ExtraLight"/>
                <a:sym typeface="Lexend ExtraLight"/>
              </a:rPr>
              <a:t>to mature.</a:t>
            </a:r>
            <a:br>
              <a:rPr lang="en-US" sz="1800">
                <a:solidFill>
                  <a:schemeClr val="dk2"/>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marL="457200" marR="0" lvl="0" indent="-342900" algn="l" rtl="0">
              <a:lnSpc>
                <a:spcPct val="100000"/>
              </a:lnSpc>
              <a:spcBef>
                <a:spcPts val="0"/>
              </a:spcBef>
              <a:spcAft>
                <a:spcPts val="0"/>
              </a:spcAft>
              <a:buSzPts val="1800"/>
              <a:buChar char="❏"/>
            </a:pPr>
            <a:r>
              <a:rPr lang="en-US" sz="1800">
                <a:solidFill>
                  <a:schemeClr val="dk1"/>
                </a:solidFill>
                <a:latin typeface="Lexend ExtraLight"/>
                <a:ea typeface="Lexend ExtraLight"/>
                <a:cs typeface="Lexend ExtraLight"/>
                <a:sym typeface="Lexend ExtraLight"/>
              </a:rPr>
              <a:t>Sperm must be made at a temperature that is </a:t>
            </a:r>
            <a:r>
              <a:rPr lang="en-US" sz="1800" b="1">
                <a:solidFill>
                  <a:schemeClr val="dk1"/>
                </a:solidFill>
                <a:latin typeface="Lexend"/>
                <a:ea typeface="Lexend"/>
                <a:cs typeface="Lexend"/>
                <a:sym typeface="Lexend"/>
              </a:rPr>
              <a:t>lower </a:t>
            </a:r>
            <a:r>
              <a:rPr lang="en-US" sz="1800">
                <a:solidFill>
                  <a:schemeClr val="dk1"/>
                </a:solidFill>
                <a:latin typeface="Lexend ExtraLight"/>
                <a:ea typeface="Lexend ExtraLight"/>
                <a:cs typeface="Lexend ExtraLight"/>
                <a:sym typeface="Lexend ExtraLight"/>
              </a:rPr>
              <a:t>than the body’s temperature.</a:t>
            </a:r>
            <a:endParaRPr sz="1800">
              <a:solidFill>
                <a:schemeClr val="dk1"/>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1800">
              <a:solidFill>
                <a:schemeClr val="dk1"/>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1800" i="0" u="none" strike="noStrike" cap="none">
              <a:solidFill>
                <a:schemeClr val="dk1"/>
              </a:solidFill>
              <a:latin typeface="Lexend ExtraLight"/>
              <a:ea typeface="Lexend ExtraLight"/>
              <a:cs typeface="Lexend ExtraLight"/>
              <a:sym typeface="Lexend ExtraLight"/>
            </a:endParaRPr>
          </a:p>
        </p:txBody>
      </p:sp>
      <p:sp>
        <p:nvSpPr>
          <p:cNvPr id="291" name="Google Shape;291;p30"/>
          <p:cNvSpPr txBox="1"/>
          <p:nvPr/>
        </p:nvSpPr>
        <p:spPr>
          <a:xfrm>
            <a:off x="116527" y="587325"/>
            <a:ext cx="5822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Sperm production in the testicles</a:t>
            </a:r>
            <a:endParaRPr sz="3000" i="0" u="none" strike="noStrike" cap="none">
              <a:solidFill>
                <a:srgbClr val="FFFFFF"/>
              </a:solidFill>
              <a:latin typeface="Lexend Thin"/>
              <a:ea typeface="Lexend Thin"/>
              <a:cs typeface="Lexend Thin"/>
              <a:sym typeface="Lexend Thin"/>
            </a:endParaRPr>
          </a:p>
        </p:txBody>
      </p:sp>
      <p:sp>
        <p:nvSpPr>
          <p:cNvPr id="292" name="Google Shape;292;p3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93" name="Google Shape;293;p30"/>
          <p:cNvPicPr preferRelativeResize="0"/>
          <p:nvPr/>
        </p:nvPicPr>
        <p:blipFill rotWithShape="1">
          <a:blip r:embed="rId3">
            <a:alphaModFix/>
          </a:blip>
          <a:srcRect l="27775" r="23826"/>
          <a:stretch/>
        </p:blipFill>
        <p:spPr>
          <a:xfrm rot="250024">
            <a:off x="6758124" y="3405583"/>
            <a:ext cx="468803" cy="2250309"/>
          </a:xfrm>
          <a:prstGeom prst="rect">
            <a:avLst/>
          </a:prstGeom>
          <a:noFill/>
          <a:ln>
            <a:noFill/>
          </a:ln>
        </p:spPr>
      </p:pic>
      <p:pic>
        <p:nvPicPr>
          <p:cNvPr id="294" name="Google Shape;294;p30"/>
          <p:cNvPicPr preferRelativeResize="0"/>
          <p:nvPr/>
        </p:nvPicPr>
        <p:blipFill rotWithShape="1">
          <a:blip r:embed="rId3">
            <a:alphaModFix/>
          </a:blip>
          <a:srcRect l="27775" r="23826"/>
          <a:stretch/>
        </p:blipFill>
        <p:spPr>
          <a:xfrm rot="1164657">
            <a:off x="5287087" y="3797496"/>
            <a:ext cx="360700" cy="1771283"/>
          </a:xfrm>
          <a:prstGeom prst="rect">
            <a:avLst/>
          </a:prstGeom>
          <a:noFill/>
          <a:ln>
            <a:noFill/>
          </a:ln>
        </p:spPr>
      </p:pic>
      <p:cxnSp>
        <p:nvCxnSpPr>
          <p:cNvPr id="295" name="Google Shape;295;p30"/>
          <p:cNvCxnSpPr/>
          <p:nvPr/>
        </p:nvCxnSpPr>
        <p:spPr>
          <a:xfrm rot="10800000">
            <a:off x="6144550" y="2440675"/>
            <a:ext cx="415500" cy="0"/>
          </a:xfrm>
          <a:prstGeom prst="straightConnector1">
            <a:avLst/>
          </a:prstGeom>
          <a:noFill/>
          <a:ln w="9525" cap="flat" cmpd="sng">
            <a:solidFill>
              <a:schemeClr val="dk2"/>
            </a:solidFill>
            <a:prstDash val="solid"/>
            <a:round/>
            <a:headEnd type="none" w="med" len="med"/>
            <a:tailEnd type="none" w="med" len="med"/>
          </a:ln>
        </p:spPr>
      </p:cxnSp>
      <p:sp>
        <p:nvSpPr>
          <p:cNvPr id="296" name="Google Shape;296;p30"/>
          <p:cNvSpPr txBox="1"/>
          <p:nvPr/>
        </p:nvSpPr>
        <p:spPr>
          <a:xfrm>
            <a:off x="4291885" y="1883725"/>
            <a:ext cx="2351100" cy="1185300"/>
          </a:xfrm>
          <a:prstGeom prst="rect">
            <a:avLst/>
          </a:prstGeom>
          <a:noFill/>
          <a:ln>
            <a:noFill/>
          </a:ln>
        </p:spPr>
        <p:txBody>
          <a:bodyPr spcFirstLastPara="1" wrap="square" lIns="91425" tIns="91425" rIns="91425" bIns="91425" anchor="t" anchorCtr="0">
            <a:spAutoFit/>
          </a:bodyPr>
          <a:lstStyle/>
          <a:p>
            <a:pPr marL="914400" lvl="0" indent="0" algn="l" rtl="0">
              <a:spcBef>
                <a:spcPts val="0"/>
              </a:spcBef>
              <a:spcAft>
                <a:spcPts val="0"/>
              </a:spcAft>
              <a:buNone/>
            </a:pPr>
            <a:r>
              <a:rPr lang="en-US" sz="1300">
                <a:solidFill>
                  <a:schemeClr val="dk1"/>
                </a:solidFill>
                <a:latin typeface="Lexend Thin"/>
                <a:ea typeface="Lexend Thin"/>
                <a:cs typeface="Lexend Thin"/>
                <a:sym typeface="Lexend Thin"/>
              </a:rPr>
              <a:t>The head is where </a:t>
            </a:r>
            <a:br>
              <a:rPr lang="en-US" sz="1300">
                <a:solidFill>
                  <a:schemeClr val="dk1"/>
                </a:solidFill>
                <a:latin typeface="Lexend Thin"/>
                <a:ea typeface="Lexend Thin"/>
                <a:cs typeface="Lexend Thin"/>
                <a:sym typeface="Lexend Thin"/>
              </a:rPr>
            </a:br>
            <a:r>
              <a:rPr lang="en-US" sz="1300" b="1">
                <a:solidFill>
                  <a:schemeClr val="dk1"/>
                </a:solidFill>
                <a:latin typeface="Lexend"/>
                <a:ea typeface="Lexend"/>
                <a:cs typeface="Lexend"/>
                <a:sym typeface="Lexend"/>
              </a:rPr>
              <a:t>genetic material </a:t>
            </a:r>
            <a:br>
              <a:rPr lang="en-US" sz="1300" b="1">
                <a:solidFill>
                  <a:schemeClr val="dk1"/>
                </a:solidFill>
                <a:latin typeface="Lexend"/>
                <a:ea typeface="Lexend"/>
                <a:cs typeface="Lexend"/>
                <a:sym typeface="Lexend"/>
              </a:rPr>
            </a:br>
            <a:r>
              <a:rPr lang="en-US" sz="1300" b="1">
                <a:solidFill>
                  <a:schemeClr val="dk1"/>
                </a:solidFill>
                <a:latin typeface="Lexend"/>
                <a:ea typeface="Lexend"/>
                <a:cs typeface="Lexend"/>
                <a:sym typeface="Lexend"/>
              </a:rPr>
              <a:t>is carried</a:t>
            </a:r>
            <a:endParaRPr sz="1600" b="1">
              <a:latin typeface="Lexend"/>
              <a:ea typeface="Lexend"/>
              <a:cs typeface="Lexend"/>
              <a:sym typeface="Lexend"/>
            </a:endParaRPr>
          </a:p>
        </p:txBody>
      </p:sp>
      <p:sp>
        <p:nvSpPr>
          <p:cNvPr id="297" name="Google Shape;297;p30"/>
          <p:cNvSpPr txBox="1"/>
          <p:nvPr/>
        </p:nvSpPr>
        <p:spPr>
          <a:xfrm rot="344">
            <a:off x="7072225" y="2898984"/>
            <a:ext cx="30000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Lexend Thin"/>
                <a:ea typeface="Lexend Thin"/>
                <a:cs typeface="Lexend Thin"/>
                <a:sym typeface="Lexend Thin"/>
              </a:rPr>
              <a:t>The midpiece supplies </a:t>
            </a:r>
            <a:br>
              <a:rPr lang="en-US" sz="1100">
                <a:solidFill>
                  <a:schemeClr val="dk1"/>
                </a:solidFill>
                <a:latin typeface="Lexend Thin"/>
                <a:ea typeface="Lexend Thin"/>
                <a:cs typeface="Lexend Thin"/>
                <a:sym typeface="Lexend Thin"/>
              </a:rPr>
            </a:br>
            <a:r>
              <a:rPr lang="en-US" sz="1100" b="1">
                <a:solidFill>
                  <a:schemeClr val="dk1"/>
                </a:solidFill>
                <a:latin typeface="Lexend"/>
                <a:ea typeface="Lexend"/>
                <a:cs typeface="Lexend"/>
                <a:sym typeface="Lexend"/>
              </a:rPr>
              <a:t>the energy</a:t>
            </a:r>
            <a:r>
              <a:rPr lang="en-US" sz="1100">
                <a:solidFill>
                  <a:schemeClr val="dk1"/>
                </a:solidFill>
                <a:latin typeface="Lexend Thin"/>
                <a:ea typeface="Lexend Thin"/>
                <a:cs typeface="Lexend Thin"/>
                <a:sym typeface="Lexend Thin"/>
              </a:rPr>
              <a:t> the tail </a:t>
            </a:r>
            <a:br>
              <a:rPr lang="en-US" sz="1100">
                <a:solidFill>
                  <a:schemeClr val="dk1"/>
                </a:solidFill>
                <a:latin typeface="Lexend Thin"/>
                <a:ea typeface="Lexend Thin"/>
                <a:cs typeface="Lexend Thin"/>
                <a:sym typeface="Lexend Thin"/>
              </a:rPr>
            </a:br>
            <a:r>
              <a:rPr lang="en-US" sz="1100">
                <a:solidFill>
                  <a:schemeClr val="dk1"/>
                </a:solidFill>
                <a:latin typeface="Lexend Thin"/>
                <a:ea typeface="Lexend Thin"/>
                <a:cs typeface="Lexend Thin"/>
                <a:sym typeface="Lexend Thin"/>
              </a:rPr>
              <a:t>needs to move</a:t>
            </a:r>
            <a:endParaRPr>
              <a:latin typeface="Lexend Thin"/>
              <a:ea typeface="Lexend Thin"/>
              <a:cs typeface="Lexend Thin"/>
              <a:sym typeface="Lexend Thin"/>
            </a:endParaRPr>
          </a:p>
        </p:txBody>
      </p:sp>
      <p:sp>
        <p:nvSpPr>
          <p:cNvPr id="298" name="Google Shape;298;p30"/>
          <p:cNvSpPr txBox="1"/>
          <p:nvPr/>
        </p:nvSpPr>
        <p:spPr>
          <a:xfrm rot="-688">
            <a:off x="4935231" y="3277486"/>
            <a:ext cx="30000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Lexend Thin"/>
                <a:ea typeface="Lexend Thin"/>
                <a:cs typeface="Lexend Thin"/>
                <a:sym typeface="Lexend Thin"/>
              </a:rPr>
              <a:t>The tail </a:t>
            </a:r>
            <a:r>
              <a:rPr lang="en-US" sz="1100" b="1">
                <a:solidFill>
                  <a:schemeClr val="dk1"/>
                </a:solidFill>
                <a:latin typeface="Lexend"/>
                <a:ea typeface="Lexend"/>
                <a:cs typeface="Lexend"/>
                <a:sym typeface="Lexend"/>
              </a:rPr>
              <a:t>propels the </a:t>
            </a:r>
            <a:br>
              <a:rPr lang="en-US" sz="1100" b="1">
                <a:solidFill>
                  <a:schemeClr val="dk1"/>
                </a:solidFill>
                <a:latin typeface="Lexend"/>
                <a:ea typeface="Lexend"/>
                <a:cs typeface="Lexend"/>
                <a:sym typeface="Lexend"/>
              </a:rPr>
            </a:br>
            <a:r>
              <a:rPr lang="en-US" sz="1100" b="1">
                <a:solidFill>
                  <a:schemeClr val="dk1"/>
                </a:solidFill>
                <a:latin typeface="Lexend"/>
                <a:ea typeface="Lexend"/>
                <a:cs typeface="Lexend"/>
                <a:sym typeface="Lexend"/>
              </a:rPr>
              <a:t>sperm </a:t>
            </a:r>
            <a:r>
              <a:rPr lang="en-US" sz="1100">
                <a:solidFill>
                  <a:schemeClr val="dk1"/>
                </a:solidFill>
                <a:latin typeface="Lexend Thin"/>
                <a:ea typeface="Lexend Thin"/>
                <a:cs typeface="Lexend Thin"/>
                <a:sym typeface="Lexend Thin"/>
              </a:rPr>
              <a:t>and helps </a:t>
            </a:r>
            <a:br>
              <a:rPr lang="en-US" sz="1100">
                <a:solidFill>
                  <a:schemeClr val="dk1"/>
                </a:solidFill>
                <a:latin typeface="Lexend Thin"/>
                <a:ea typeface="Lexend Thin"/>
                <a:cs typeface="Lexend Thin"/>
                <a:sym typeface="Lexend Thin"/>
              </a:rPr>
            </a:br>
            <a:r>
              <a:rPr lang="en-US" sz="1100">
                <a:solidFill>
                  <a:schemeClr val="dk1"/>
                </a:solidFill>
                <a:latin typeface="Lexend Thin"/>
                <a:ea typeface="Lexend Thin"/>
                <a:cs typeface="Lexend Thin"/>
                <a:sym typeface="Lexend Thin"/>
              </a:rPr>
              <a:t>breach the </a:t>
            </a:r>
            <a:br>
              <a:rPr lang="en-US" sz="1100">
                <a:solidFill>
                  <a:schemeClr val="dk1"/>
                </a:solidFill>
                <a:latin typeface="Lexend Thin"/>
                <a:ea typeface="Lexend Thin"/>
                <a:cs typeface="Lexend Thin"/>
                <a:sym typeface="Lexend Thin"/>
              </a:rPr>
            </a:br>
            <a:r>
              <a:rPr lang="en-US" sz="1100">
                <a:solidFill>
                  <a:schemeClr val="dk1"/>
                </a:solidFill>
                <a:latin typeface="Lexend Thin"/>
                <a:ea typeface="Lexend Thin"/>
                <a:cs typeface="Lexend Thin"/>
                <a:sym typeface="Lexend Thin"/>
              </a:rPr>
              <a:t>egg</a:t>
            </a:r>
            <a:endParaRPr>
              <a:latin typeface="Lexend Thin"/>
              <a:ea typeface="Lexend Thin"/>
              <a:cs typeface="Lexend Thin"/>
              <a:sym typeface="Lexend Thin"/>
            </a:endParaRPr>
          </a:p>
        </p:txBody>
      </p:sp>
      <p:cxnSp>
        <p:nvCxnSpPr>
          <p:cNvPr id="299" name="Google Shape;299;p30"/>
          <p:cNvCxnSpPr/>
          <p:nvPr/>
        </p:nvCxnSpPr>
        <p:spPr>
          <a:xfrm rot="10800000" flipH="1">
            <a:off x="5754025" y="3824650"/>
            <a:ext cx="652500" cy="9900"/>
          </a:xfrm>
          <a:prstGeom prst="straightConnector1">
            <a:avLst/>
          </a:prstGeom>
          <a:noFill/>
          <a:ln w="9525" cap="flat" cmpd="sng">
            <a:solidFill>
              <a:schemeClr val="dk2"/>
            </a:solidFill>
            <a:prstDash val="solid"/>
            <a:round/>
            <a:headEnd type="none" w="med" len="med"/>
            <a:tailEnd type="none" w="med" len="med"/>
          </a:ln>
        </p:spPr>
      </p:cxnSp>
      <p:cxnSp>
        <p:nvCxnSpPr>
          <p:cNvPr id="300" name="Google Shape;300;p30"/>
          <p:cNvCxnSpPr/>
          <p:nvPr/>
        </p:nvCxnSpPr>
        <p:spPr>
          <a:xfrm>
            <a:off x="6612300" y="3246475"/>
            <a:ext cx="530400" cy="16500"/>
          </a:xfrm>
          <a:prstGeom prst="straightConnector1">
            <a:avLst/>
          </a:prstGeom>
          <a:noFill/>
          <a:ln w="9525" cap="flat" cmpd="sng">
            <a:solidFill>
              <a:schemeClr val="dk2"/>
            </a:solidFill>
            <a:prstDash val="solid"/>
            <a:round/>
            <a:headEnd type="none" w="med" len="med"/>
            <a:tailEnd type="none" w="med" len="med"/>
          </a:ln>
        </p:spPr>
      </p:cxnSp>
      <p:sp>
        <p:nvSpPr>
          <p:cNvPr id="301" name="Google Shape;301;p3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02" name="Google Shape;302;p30"/>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Sperm production in the testicles</a:t>
            </a:r>
            <a:endParaRPr>
              <a:latin typeface="Lexend Thin"/>
              <a:ea typeface="Lexend Thin"/>
              <a:cs typeface="Lexend Thin"/>
              <a:sym typeface="Lexend Thin"/>
            </a:endParaRPr>
          </a:p>
        </p:txBody>
      </p:sp>
      <p:sp>
        <p:nvSpPr>
          <p:cNvPr id="303" name="Google Shape;303;p3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10" name="Google Shape;310;p31"/>
          <p:cNvSpPr txBox="1">
            <a:spLocks noGrp="1"/>
          </p:cNvSpPr>
          <p:nvPr>
            <p:ph type="body" idx="1"/>
          </p:nvPr>
        </p:nvSpPr>
        <p:spPr>
          <a:xfrm>
            <a:off x="3848175" y="1968500"/>
            <a:ext cx="4715700" cy="342330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100000"/>
              </a:lnSpc>
              <a:spcBef>
                <a:spcPts val="0"/>
              </a:spcBef>
              <a:spcAft>
                <a:spcPts val="0"/>
              </a:spcAft>
              <a:buClr>
                <a:srgbClr val="595959"/>
              </a:buClr>
              <a:buSzPts val="465"/>
              <a:buFont typeface="Arial"/>
              <a:buNone/>
            </a:pPr>
            <a:r>
              <a:rPr lang="en-US" sz="2500" b="1">
                <a:solidFill>
                  <a:schemeClr val="dk1"/>
                </a:solidFill>
                <a:latin typeface="Lexend"/>
                <a:ea typeface="Lexend"/>
                <a:cs typeface="Lexend"/>
                <a:sym typeface="Lexend"/>
              </a:rPr>
              <a:t>Sperm</a:t>
            </a:r>
            <a:r>
              <a:rPr lang="en-US" sz="2500" b="1">
                <a:solidFill>
                  <a:schemeClr val="dk2"/>
                </a:solidFill>
                <a:latin typeface="Lexend"/>
                <a:ea typeface="Lexend"/>
                <a:cs typeface="Lexend"/>
                <a:sym typeface="Lexend"/>
              </a:rPr>
              <a:t> </a:t>
            </a:r>
            <a:r>
              <a:rPr lang="en-US" sz="2500">
                <a:solidFill>
                  <a:srgbClr val="666666"/>
                </a:solidFill>
                <a:latin typeface="Lexend ExtraLight"/>
                <a:ea typeface="Lexend ExtraLight"/>
                <a:cs typeface="Lexend ExtraLight"/>
                <a:sym typeface="Lexend ExtraLight"/>
              </a:rPr>
              <a:t>are the</a:t>
            </a:r>
            <a:r>
              <a:rPr lang="en-US" sz="2500" b="1">
                <a:solidFill>
                  <a:srgbClr val="666666"/>
                </a:solidFill>
                <a:latin typeface="Lexend"/>
                <a:ea typeface="Lexend"/>
                <a:cs typeface="Lexend"/>
                <a:sym typeface="Lexend"/>
              </a:rPr>
              <a:t> </a:t>
            </a:r>
            <a:r>
              <a:rPr lang="en-US" sz="2500" b="1">
                <a:solidFill>
                  <a:schemeClr val="dk1"/>
                </a:solidFill>
                <a:latin typeface="Lexend"/>
                <a:ea typeface="Lexend"/>
                <a:cs typeface="Lexend"/>
                <a:sym typeface="Lexend"/>
              </a:rPr>
              <a:t>male</a:t>
            </a:r>
            <a:r>
              <a:rPr lang="en-US" sz="2500" b="1">
                <a:solidFill>
                  <a:srgbClr val="666666"/>
                </a:solidFill>
                <a:latin typeface="Lexend"/>
                <a:ea typeface="Lexend"/>
                <a:cs typeface="Lexend"/>
                <a:sym typeface="Lexend"/>
              </a:rPr>
              <a:t> </a:t>
            </a:r>
            <a:r>
              <a:rPr lang="en-US" sz="2500">
                <a:solidFill>
                  <a:srgbClr val="666666"/>
                </a:solidFill>
                <a:latin typeface="Lexend ExtraLight"/>
                <a:ea typeface="Lexend ExtraLight"/>
                <a:cs typeface="Lexend ExtraLight"/>
                <a:sym typeface="Lexend ExtraLight"/>
              </a:rPr>
              <a:t>cell of reproduction.</a:t>
            </a:r>
            <a:endParaRPr sz="25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465"/>
              <a:buFont typeface="Arial"/>
              <a:buNone/>
            </a:pPr>
            <a:endParaRPr sz="2500">
              <a:solidFill>
                <a:srgbClr val="666666"/>
              </a:solidFill>
              <a:latin typeface="Lexend ExtraLight"/>
              <a:ea typeface="Lexend ExtraLight"/>
              <a:cs typeface="Lexend ExtraLight"/>
              <a:sym typeface="Lexend ExtraLight"/>
            </a:endParaRPr>
          </a:p>
          <a:p>
            <a:pPr marL="0" lvl="0" indent="0" algn="l" rtl="0">
              <a:spcBef>
                <a:spcPts val="0"/>
              </a:spcBef>
              <a:spcAft>
                <a:spcPts val="0"/>
              </a:spcAft>
              <a:buClr>
                <a:srgbClr val="595959"/>
              </a:buClr>
              <a:buSzPts val="465"/>
              <a:buFont typeface="Arial"/>
              <a:buNone/>
            </a:pPr>
            <a:r>
              <a:rPr lang="en-US" sz="2500">
                <a:solidFill>
                  <a:srgbClr val="666666"/>
                </a:solidFill>
                <a:latin typeface="Lexend ExtraLight"/>
                <a:ea typeface="Lexend ExtraLight"/>
                <a:cs typeface="Lexend ExtraLight"/>
                <a:sym typeface="Lexend ExtraLight"/>
              </a:rPr>
              <a:t>They are made in the testicles. </a:t>
            </a:r>
            <a:br>
              <a:rPr lang="en-US" sz="2500">
                <a:solidFill>
                  <a:srgbClr val="666666"/>
                </a:solidFill>
                <a:latin typeface="Lexend ExtraLight"/>
                <a:ea typeface="Lexend ExtraLight"/>
                <a:cs typeface="Lexend ExtraLight"/>
                <a:sym typeface="Lexend ExtraLight"/>
              </a:rPr>
            </a:br>
            <a:br>
              <a:rPr lang="en-US" sz="2500">
                <a:solidFill>
                  <a:srgbClr val="666666"/>
                </a:solidFill>
                <a:latin typeface="Lexend ExtraLight"/>
                <a:ea typeface="Lexend ExtraLight"/>
                <a:cs typeface="Lexend ExtraLight"/>
                <a:sym typeface="Lexend ExtraLight"/>
              </a:rPr>
            </a:br>
            <a:r>
              <a:rPr lang="en-US" sz="2500">
                <a:solidFill>
                  <a:srgbClr val="666666"/>
                </a:solidFill>
                <a:latin typeface="Lexend ExtraLight"/>
                <a:ea typeface="Lexend ExtraLight"/>
                <a:cs typeface="Lexend ExtraLight"/>
                <a:sym typeface="Lexend ExtraLight"/>
              </a:rPr>
              <a:t>They are one of the </a:t>
            </a:r>
            <a:r>
              <a:rPr lang="en-US" sz="2500" b="1">
                <a:solidFill>
                  <a:schemeClr val="dk1"/>
                </a:solidFill>
                <a:latin typeface="Lexend"/>
                <a:ea typeface="Lexend"/>
                <a:cs typeface="Lexend"/>
                <a:sym typeface="Lexend"/>
              </a:rPr>
              <a:t>smallest cells</a:t>
            </a:r>
            <a:r>
              <a:rPr lang="en-US" sz="2500">
                <a:solidFill>
                  <a:srgbClr val="666666"/>
                </a:solidFill>
                <a:latin typeface="Lexend ExtraLight"/>
                <a:ea typeface="Lexend ExtraLight"/>
                <a:cs typeface="Lexend ExtraLight"/>
                <a:sym typeface="Lexend ExtraLight"/>
              </a:rPr>
              <a:t> in your body.</a:t>
            </a:r>
            <a:br>
              <a:rPr lang="en-US" sz="2500">
                <a:solidFill>
                  <a:srgbClr val="666666"/>
                </a:solidFill>
                <a:latin typeface="Lexend ExtraLight"/>
                <a:ea typeface="Lexend ExtraLight"/>
                <a:cs typeface="Lexend ExtraLight"/>
                <a:sym typeface="Lexend ExtraLight"/>
              </a:rPr>
            </a:br>
            <a:endParaRPr sz="2500">
              <a:solidFill>
                <a:srgbClr val="666666"/>
              </a:solidFill>
              <a:latin typeface="Lexend ExtraLight"/>
              <a:ea typeface="Lexend ExtraLight"/>
              <a:cs typeface="Lexend ExtraLight"/>
              <a:sym typeface="Lexend ExtraLight"/>
            </a:endParaRPr>
          </a:p>
          <a:p>
            <a:pPr marL="0" lvl="0" indent="0" algn="l" rtl="0">
              <a:spcBef>
                <a:spcPts val="0"/>
              </a:spcBef>
              <a:spcAft>
                <a:spcPts val="0"/>
              </a:spcAft>
              <a:buClr>
                <a:srgbClr val="595959"/>
              </a:buClr>
              <a:buSzPts val="465"/>
              <a:buFont typeface="Arial"/>
              <a:buNone/>
            </a:pPr>
            <a:r>
              <a:rPr lang="en-US" sz="2500">
                <a:solidFill>
                  <a:srgbClr val="666666"/>
                </a:solidFill>
                <a:latin typeface="Lexend ExtraLight"/>
                <a:ea typeface="Lexend ExtraLight"/>
                <a:cs typeface="Lexend ExtraLight"/>
                <a:sym typeface="Lexend ExtraLight"/>
              </a:rPr>
              <a:t>Each sperm (</a:t>
            </a:r>
            <a:r>
              <a:rPr lang="en-US" sz="1200">
                <a:solidFill>
                  <a:schemeClr val="dk1"/>
                </a:solidFill>
              </a:rPr>
              <a:t>0.05 millimeters!</a:t>
            </a:r>
            <a:r>
              <a:rPr lang="en-US" sz="2500">
                <a:solidFill>
                  <a:srgbClr val="666666"/>
                </a:solidFill>
                <a:latin typeface="Lexend ExtraLight"/>
                <a:ea typeface="Lexend ExtraLight"/>
                <a:cs typeface="Lexend ExtraLight"/>
                <a:sym typeface="Lexend ExtraLight"/>
              </a:rPr>
              <a:t>) contains all of your DNA! (</a:t>
            </a:r>
            <a:r>
              <a:rPr lang="en-US" sz="1200">
                <a:solidFill>
                  <a:schemeClr val="dk1"/>
                </a:solidFill>
              </a:rPr>
              <a:t>Incredible!</a:t>
            </a:r>
            <a:r>
              <a:rPr lang="en-US" sz="2500">
                <a:solidFill>
                  <a:srgbClr val="666666"/>
                </a:solidFill>
                <a:latin typeface="Lexend ExtraLight"/>
                <a:ea typeface="Lexend ExtraLight"/>
                <a:cs typeface="Lexend ExtraLight"/>
                <a:sym typeface="Lexend ExtraLight"/>
              </a:rPr>
              <a:t>)</a:t>
            </a:r>
            <a:endParaRPr sz="25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465"/>
              <a:buFont typeface="Arial"/>
              <a:buNone/>
            </a:pPr>
            <a:endParaRPr sz="2600">
              <a:solidFill>
                <a:srgbClr val="666666"/>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543"/>
              <a:buFont typeface="Arial"/>
              <a:buNone/>
            </a:pPr>
            <a:endParaRPr sz="2800" i="0" u="none" strike="noStrike" cap="none">
              <a:solidFill>
                <a:srgbClr val="595959"/>
              </a:solidFill>
              <a:latin typeface="Lexend ExtraLight"/>
              <a:ea typeface="Lexend ExtraLight"/>
              <a:cs typeface="Lexend ExtraLight"/>
              <a:sym typeface="Lexend ExtraLight"/>
            </a:endParaRPr>
          </a:p>
        </p:txBody>
      </p:sp>
      <p:sp>
        <p:nvSpPr>
          <p:cNvPr id="311" name="Google Shape;311;p3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312" name="Google Shape;312;p31"/>
          <p:cNvPicPr preferRelativeResize="0"/>
          <p:nvPr/>
        </p:nvPicPr>
        <p:blipFill rotWithShape="1">
          <a:blip r:embed="rId3">
            <a:alphaModFix/>
          </a:blip>
          <a:srcRect t="2053" b="2898"/>
          <a:stretch/>
        </p:blipFill>
        <p:spPr>
          <a:xfrm>
            <a:off x="580100" y="1647488"/>
            <a:ext cx="2759050" cy="4327849"/>
          </a:xfrm>
          <a:prstGeom prst="rect">
            <a:avLst/>
          </a:prstGeom>
          <a:noFill/>
          <a:ln>
            <a:noFill/>
          </a:ln>
        </p:spPr>
      </p:pic>
      <p:sp>
        <p:nvSpPr>
          <p:cNvPr id="313" name="Google Shape;313;p31"/>
          <p:cNvSpPr/>
          <p:nvPr/>
        </p:nvSpPr>
        <p:spPr>
          <a:xfrm>
            <a:off x="544350" y="1425025"/>
            <a:ext cx="8055300" cy="50007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14" name="Google Shape;314;p3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15" name="Google Shape;315;p31"/>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Sperm production in the testicles</a:t>
            </a:r>
            <a:endParaRPr>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2"/>
          <p:cNvSpPr/>
          <p:nvPr/>
        </p:nvSpPr>
        <p:spPr>
          <a:xfrm>
            <a:off x="2433425" y="1346675"/>
            <a:ext cx="4277100" cy="5451000"/>
          </a:xfrm>
          <a:prstGeom prst="rect">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21" name="Google Shape;321;p32"/>
          <p:cNvPicPr preferRelativeResize="0"/>
          <p:nvPr/>
        </p:nvPicPr>
        <p:blipFill rotWithShape="1">
          <a:blip r:embed="rId3">
            <a:alphaModFix/>
          </a:blip>
          <a:srcRect b="1390"/>
          <a:stretch/>
        </p:blipFill>
        <p:spPr>
          <a:xfrm>
            <a:off x="2594663" y="1442550"/>
            <a:ext cx="4115974" cy="5280801"/>
          </a:xfrm>
          <a:prstGeom prst="rect">
            <a:avLst/>
          </a:prstGeom>
          <a:noFill/>
          <a:ln>
            <a:noFill/>
          </a:ln>
          <a:effectLst>
            <a:outerShdw blurRad="57150" dist="19050" dir="5400000" algn="bl" rotWithShape="0">
              <a:srgbClr val="000000">
                <a:alpha val="50000"/>
              </a:srgbClr>
            </a:outerShdw>
          </a:effectLst>
        </p:spPr>
      </p:pic>
      <p:sp>
        <p:nvSpPr>
          <p:cNvPr id="322" name="Google Shape;322;p3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23" name="Google Shape;323;p32"/>
          <p:cNvSpPr/>
          <p:nvPr/>
        </p:nvSpPr>
        <p:spPr>
          <a:xfrm>
            <a:off x="1449785" y="2838775"/>
            <a:ext cx="6244500" cy="17481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24" name="Google Shape;324;p32"/>
          <p:cNvSpPr txBox="1"/>
          <p:nvPr/>
        </p:nvSpPr>
        <p:spPr>
          <a:xfrm>
            <a:off x="1281600" y="3335460"/>
            <a:ext cx="6580800" cy="909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3900">
                <a:solidFill>
                  <a:srgbClr val="FFFFFF"/>
                </a:solidFill>
                <a:latin typeface="Lexend Thin"/>
                <a:ea typeface="Lexend Thin"/>
                <a:cs typeface="Lexend Thin"/>
                <a:sym typeface="Lexend Thin"/>
              </a:rPr>
              <a:t>Male Hormones</a:t>
            </a:r>
            <a:r>
              <a:rPr lang="en-US" sz="3000">
                <a:solidFill>
                  <a:srgbClr val="FFFFFF"/>
                </a:solidFill>
                <a:latin typeface="Lexend Thin"/>
                <a:ea typeface="Lexend Thin"/>
                <a:cs typeface="Lexend Thin"/>
                <a:sym typeface="Lexend Thin"/>
              </a:rPr>
              <a:t>?</a:t>
            </a:r>
            <a:endParaRPr>
              <a:latin typeface="Lexend Thin"/>
              <a:ea typeface="Lexend Thin"/>
              <a:cs typeface="Lexend Thin"/>
              <a:sym typeface="Lexend Thin"/>
            </a:endParaRPr>
          </a:p>
        </p:txBody>
      </p:sp>
      <p:sp>
        <p:nvSpPr>
          <p:cNvPr id="325" name="Google Shape;325;p32"/>
          <p:cNvSpPr txBox="1"/>
          <p:nvPr/>
        </p:nvSpPr>
        <p:spPr>
          <a:xfrm>
            <a:off x="252125" y="532275"/>
            <a:ext cx="7156800" cy="534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How much do you </a:t>
            </a:r>
            <a:r>
              <a:rPr lang="en-US" sz="3000" b="1" i="1">
                <a:solidFill>
                  <a:srgbClr val="FFFFFF"/>
                </a:solidFill>
                <a:latin typeface="Lexend"/>
                <a:ea typeface="Lexend"/>
                <a:cs typeface="Lexend"/>
                <a:sym typeface="Lexend"/>
              </a:rPr>
              <a:t>really</a:t>
            </a:r>
            <a:r>
              <a:rPr lang="en-US" sz="3000">
                <a:solidFill>
                  <a:srgbClr val="FFFFFF"/>
                </a:solidFill>
                <a:latin typeface="Lexend Thin"/>
                <a:ea typeface="Lexend Thin"/>
                <a:cs typeface="Lexend Thin"/>
                <a:sym typeface="Lexend Thin"/>
              </a:rPr>
              <a:t> know about…</a:t>
            </a:r>
            <a:endParaRPr>
              <a:latin typeface="Lexend Thin"/>
              <a:ea typeface="Lexend Thin"/>
              <a:cs typeface="Lexend Thin"/>
              <a:sym typeface="Lexend Thin"/>
            </a:endParaRPr>
          </a:p>
        </p:txBody>
      </p:sp>
      <p:sp>
        <p:nvSpPr>
          <p:cNvPr id="326" name="Google Shape;326;p3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3"/>
          <p:cNvSpPr/>
          <p:nvPr/>
        </p:nvSpPr>
        <p:spPr>
          <a:xfrm>
            <a:off x="0" y="406225"/>
            <a:ext cx="9144000" cy="742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32" name="Google Shape;332;p33"/>
          <p:cNvSpPr txBox="1"/>
          <p:nvPr/>
        </p:nvSpPr>
        <p:spPr>
          <a:xfrm>
            <a:off x="247725" y="512800"/>
            <a:ext cx="73896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700" b="1">
                <a:solidFill>
                  <a:srgbClr val="FFFFFF"/>
                </a:solidFill>
                <a:latin typeface="Lexend"/>
                <a:ea typeface="Lexend"/>
                <a:cs typeface="Lexend"/>
                <a:sym typeface="Lexend"/>
              </a:rPr>
              <a:t>Answers | </a:t>
            </a:r>
            <a:r>
              <a:rPr lang="en-US" sz="2700" i="1">
                <a:solidFill>
                  <a:srgbClr val="FFFFFF"/>
                </a:solidFill>
                <a:latin typeface="Lexend Thin"/>
                <a:ea typeface="Lexend Thin"/>
                <a:cs typeface="Lexend Thin"/>
                <a:sym typeface="Lexend Thin"/>
              </a:rPr>
              <a:t>How did you do?</a:t>
            </a:r>
            <a:endParaRPr sz="1100" i="1">
              <a:latin typeface="Lexend Thin"/>
              <a:ea typeface="Lexend Thin"/>
              <a:cs typeface="Lexend Thin"/>
              <a:sym typeface="Lexend Thin"/>
            </a:endParaRPr>
          </a:p>
        </p:txBody>
      </p:sp>
      <p:pic>
        <p:nvPicPr>
          <p:cNvPr id="333" name="Google Shape;333;p33"/>
          <p:cNvPicPr preferRelativeResize="0"/>
          <p:nvPr/>
        </p:nvPicPr>
        <p:blipFill rotWithShape="1">
          <a:blip r:embed="rId3">
            <a:alphaModFix/>
          </a:blip>
          <a:srcRect l="6305" t="3853" b="4604"/>
          <a:stretch/>
        </p:blipFill>
        <p:spPr>
          <a:xfrm>
            <a:off x="2091350" y="1229875"/>
            <a:ext cx="4961299" cy="5463074"/>
          </a:xfrm>
          <a:prstGeom prst="rect">
            <a:avLst/>
          </a:prstGeom>
          <a:noFill/>
          <a:ln w="28575" cap="flat" cmpd="sng">
            <a:solidFill>
              <a:schemeClr val="accent6"/>
            </a:solidFill>
            <a:prstDash val="solid"/>
            <a:round/>
            <a:headEnd type="none" w="sm" len="sm"/>
            <a:tailEnd type="none" w="sm" len="sm"/>
          </a:ln>
        </p:spPr>
      </p:pic>
      <p:sp>
        <p:nvSpPr>
          <p:cNvPr id="334" name="Google Shape;334;p3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3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340" name="Google Shape;340;p34"/>
          <p:cNvPicPr preferRelativeResize="0"/>
          <p:nvPr/>
        </p:nvPicPr>
        <p:blipFill>
          <a:blip r:embed="rId3">
            <a:alphaModFix/>
          </a:blip>
          <a:stretch>
            <a:fillRect/>
          </a:stretch>
        </p:blipFill>
        <p:spPr>
          <a:xfrm>
            <a:off x="824300" y="1554075"/>
            <a:ext cx="7495424" cy="4748650"/>
          </a:xfrm>
          <a:prstGeom prst="rect">
            <a:avLst/>
          </a:prstGeom>
          <a:noFill/>
          <a:ln w="28575" cap="flat" cmpd="sng">
            <a:solidFill>
              <a:schemeClr val="accent6"/>
            </a:solidFill>
            <a:prstDash val="solid"/>
            <a:round/>
            <a:headEnd type="none" w="sm" len="sm"/>
            <a:tailEnd type="none" w="sm" len="sm"/>
          </a:ln>
        </p:spPr>
      </p:pic>
      <p:sp>
        <p:nvSpPr>
          <p:cNvPr id="341" name="Google Shape;341;p34"/>
          <p:cNvSpPr txBox="1"/>
          <p:nvPr/>
        </p:nvSpPr>
        <p:spPr>
          <a:xfrm>
            <a:off x="1717750" y="4891825"/>
            <a:ext cx="7296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D</a:t>
            </a:r>
            <a:endParaRPr sz="2000" b="1">
              <a:solidFill>
                <a:srgbClr val="757AA8"/>
              </a:solidFill>
            </a:endParaRPr>
          </a:p>
        </p:txBody>
      </p:sp>
      <p:sp>
        <p:nvSpPr>
          <p:cNvPr id="342" name="Google Shape;342;p34"/>
          <p:cNvSpPr txBox="1"/>
          <p:nvPr/>
        </p:nvSpPr>
        <p:spPr>
          <a:xfrm>
            <a:off x="1717750" y="5229200"/>
            <a:ext cx="7296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A</a:t>
            </a:r>
            <a:endParaRPr sz="2000" b="1">
              <a:solidFill>
                <a:srgbClr val="757AA8"/>
              </a:solidFill>
            </a:endParaRPr>
          </a:p>
        </p:txBody>
      </p:sp>
      <p:sp>
        <p:nvSpPr>
          <p:cNvPr id="343" name="Google Shape;343;p34"/>
          <p:cNvSpPr txBox="1"/>
          <p:nvPr/>
        </p:nvSpPr>
        <p:spPr>
          <a:xfrm>
            <a:off x="1717750" y="5574125"/>
            <a:ext cx="729600" cy="47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F</a:t>
            </a:r>
            <a:endParaRPr sz="2000" b="1">
              <a:solidFill>
                <a:srgbClr val="757AA8"/>
              </a:solidFill>
            </a:endParaRPr>
          </a:p>
        </p:txBody>
      </p:sp>
      <p:sp>
        <p:nvSpPr>
          <p:cNvPr id="344" name="Google Shape;344;p34"/>
          <p:cNvSpPr txBox="1"/>
          <p:nvPr/>
        </p:nvSpPr>
        <p:spPr>
          <a:xfrm>
            <a:off x="3663300" y="4891825"/>
            <a:ext cx="729600" cy="3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E</a:t>
            </a:r>
            <a:endParaRPr sz="2000" b="1">
              <a:solidFill>
                <a:srgbClr val="757AA8"/>
              </a:solidFill>
            </a:endParaRPr>
          </a:p>
        </p:txBody>
      </p:sp>
      <p:sp>
        <p:nvSpPr>
          <p:cNvPr id="345" name="Google Shape;345;p34"/>
          <p:cNvSpPr txBox="1"/>
          <p:nvPr/>
        </p:nvSpPr>
        <p:spPr>
          <a:xfrm>
            <a:off x="3663300" y="5229200"/>
            <a:ext cx="729600" cy="3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B</a:t>
            </a:r>
            <a:endParaRPr sz="2000" b="1">
              <a:solidFill>
                <a:srgbClr val="757AA8"/>
              </a:solidFill>
            </a:endParaRPr>
          </a:p>
        </p:txBody>
      </p:sp>
      <p:sp>
        <p:nvSpPr>
          <p:cNvPr id="346" name="Google Shape;346;p34"/>
          <p:cNvSpPr txBox="1"/>
          <p:nvPr/>
        </p:nvSpPr>
        <p:spPr>
          <a:xfrm>
            <a:off x="3663300" y="5574125"/>
            <a:ext cx="729600" cy="3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C</a:t>
            </a:r>
            <a:endParaRPr sz="2000" b="1">
              <a:solidFill>
                <a:srgbClr val="757AA8"/>
              </a:solidFill>
            </a:endParaRPr>
          </a:p>
        </p:txBody>
      </p:sp>
      <p:sp>
        <p:nvSpPr>
          <p:cNvPr id="347" name="Google Shape;347;p34"/>
          <p:cNvSpPr txBox="1"/>
          <p:nvPr/>
        </p:nvSpPr>
        <p:spPr>
          <a:xfrm>
            <a:off x="6283625" y="5174225"/>
            <a:ext cx="729600" cy="39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b="1">
                <a:solidFill>
                  <a:srgbClr val="757AA8"/>
                </a:solidFill>
              </a:rPr>
              <a:t>G</a:t>
            </a:r>
            <a:endParaRPr sz="2000" b="1">
              <a:solidFill>
                <a:srgbClr val="757AA8"/>
              </a:solidFill>
            </a:endParaRPr>
          </a:p>
        </p:txBody>
      </p:sp>
      <p:sp>
        <p:nvSpPr>
          <p:cNvPr id="348" name="Google Shape;348;p34"/>
          <p:cNvSpPr/>
          <p:nvPr/>
        </p:nvSpPr>
        <p:spPr>
          <a:xfrm rot="-840162">
            <a:off x="8677" y="941909"/>
            <a:ext cx="5220944" cy="984816"/>
          </a:xfrm>
          <a:prstGeom prst="rect">
            <a:avLst/>
          </a:prstGeom>
          <a:solidFill>
            <a:srgbClr val="F4CCCC"/>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lt1"/>
              </a:buClr>
              <a:buSzPts val="2880"/>
              <a:buFont typeface="Arial"/>
              <a:buNone/>
            </a:pPr>
            <a:r>
              <a:rPr lang="en-US" sz="2810">
                <a:solidFill>
                  <a:schemeClr val="lt1"/>
                </a:solidFill>
                <a:latin typeface="Lexend Thin"/>
                <a:ea typeface="Lexend Thin"/>
                <a:cs typeface="Lexend Thin"/>
                <a:sym typeface="Lexend Thin"/>
              </a:rPr>
              <a:t>Female Reproductive Anatomy </a:t>
            </a:r>
            <a:endParaRPr sz="2810">
              <a:solidFill>
                <a:schemeClr val="lt1"/>
              </a:solidFill>
              <a:latin typeface="Lexend Thin"/>
              <a:ea typeface="Lexend Thin"/>
              <a:cs typeface="Lexend Thin"/>
              <a:sym typeface="Lexend Thin"/>
            </a:endParaRPr>
          </a:p>
        </p:txBody>
      </p:sp>
      <p:sp>
        <p:nvSpPr>
          <p:cNvPr id="349" name="Google Shape;349;p3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3"/>
        <p:cNvGrpSpPr/>
        <p:nvPr/>
      </p:nvGrpSpPr>
      <p:grpSpPr>
        <a:xfrm>
          <a:off x="0" y="0"/>
          <a:ext cx="0" cy="0"/>
          <a:chOff x="0" y="0"/>
          <a:chExt cx="0" cy="0"/>
        </a:xfrm>
      </p:grpSpPr>
      <p:sp>
        <p:nvSpPr>
          <p:cNvPr id="354" name="Google Shape;354;p35"/>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55" name="Google Shape;355;p35"/>
          <p:cNvSpPr txBox="1"/>
          <p:nvPr/>
        </p:nvSpPr>
        <p:spPr>
          <a:xfrm>
            <a:off x="381000" y="51275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Command center</a:t>
            </a:r>
            <a:endParaRPr/>
          </a:p>
        </p:txBody>
      </p:sp>
      <p:pic>
        <p:nvPicPr>
          <p:cNvPr id="356" name="Google Shape;356;p35"/>
          <p:cNvPicPr preferRelativeResize="0"/>
          <p:nvPr/>
        </p:nvPicPr>
        <p:blipFill rotWithShape="1">
          <a:blip r:embed="rId4">
            <a:alphaModFix/>
          </a:blip>
          <a:srcRect b="10458"/>
          <a:stretch/>
        </p:blipFill>
        <p:spPr>
          <a:xfrm>
            <a:off x="440550" y="1219200"/>
            <a:ext cx="3565400" cy="5197625"/>
          </a:xfrm>
          <a:prstGeom prst="rect">
            <a:avLst/>
          </a:prstGeom>
          <a:noFill/>
          <a:ln>
            <a:noFill/>
          </a:ln>
        </p:spPr>
      </p:pic>
      <p:sp>
        <p:nvSpPr>
          <p:cNvPr id="357" name="Google Shape;357;p3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358" name="Google Shape;358;p35"/>
          <p:cNvPicPr preferRelativeResize="0">
            <a:picLocks noGrp="1"/>
          </p:cNvPicPr>
          <p:nvPr>
            <p:ph type="body" idx="4294967295"/>
          </p:nvPr>
        </p:nvPicPr>
        <p:blipFill rotWithShape="1">
          <a:blip r:embed="rId5">
            <a:alphaModFix/>
          </a:blip>
          <a:srcRect/>
          <a:stretch/>
        </p:blipFill>
        <p:spPr>
          <a:xfrm>
            <a:off x="4196855" y="2228867"/>
            <a:ext cx="4374900" cy="3159600"/>
          </a:xfrm>
          <a:prstGeom prst="rect">
            <a:avLst/>
          </a:prstGeom>
          <a:noFill/>
          <a:ln>
            <a:noFill/>
          </a:ln>
        </p:spPr>
      </p:pic>
      <p:cxnSp>
        <p:nvCxnSpPr>
          <p:cNvPr id="359" name="Google Shape;359;p35"/>
          <p:cNvCxnSpPr/>
          <p:nvPr/>
        </p:nvCxnSpPr>
        <p:spPr>
          <a:xfrm rot="10800000" flipH="1">
            <a:off x="2993825" y="4429100"/>
            <a:ext cx="1714500" cy="1262100"/>
          </a:xfrm>
          <a:prstGeom prst="straightConnector1">
            <a:avLst/>
          </a:prstGeom>
          <a:noFill/>
          <a:ln w="28575" cap="flat" cmpd="sng">
            <a:solidFill>
              <a:srgbClr val="757AA8"/>
            </a:solidFill>
            <a:prstDash val="dash"/>
            <a:round/>
            <a:headEnd type="none" w="med" len="med"/>
            <a:tailEnd type="none" w="med" len="med"/>
          </a:ln>
        </p:spPr>
      </p:cxnSp>
      <p:sp>
        <p:nvSpPr>
          <p:cNvPr id="360" name="Google Shape;360;p35"/>
          <p:cNvSpPr/>
          <p:nvPr/>
        </p:nvSpPr>
        <p:spPr>
          <a:xfrm>
            <a:off x="4196850" y="2205850"/>
            <a:ext cx="4374900" cy="3159600"/>
          </a:xfrm>
          <a:prstGeom prst="rect">
            <a:avLst/>
          </a:prstGeom>
          <a:noFill/>
          <a:ln w="38100" cap="flat" cmpd="sng">
            <a:solidFill>
              <a:schemeClr val="accent6"/>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1" name="Google Shape;361;p35"/>
          <p:cNvCxnSpPr/>
          <p:nvPr/>
        </p:nvCxnSpPr>
        <p:spPr>
          <a:xfrm>
            <a:off x="4910725" y="6667500"/>
            <a:ext cx="1143000" cy="1143000"/>
          </a:xfrm>
          <a:prstGeom prst="straightConnector1">
            <a:avLst/>
          </a:prstGeom>
          <a:noFill/>
          <a:ln w="9525" cap="flat" cmpd="sng">
            <a:solidFill>
              <a:srgbClr val="FFFF00"/>
            </a:solidFill>
            <a:prstDash val="solid"/>
            <a:round/>
            <a:headEnd type="none" w="med" len="med"/>
            <a:tailEnd type="none" w="med" len="med"/>
          </a:ln>
        </p:spPr>
      </p:cxnSp>
      <p:sp>
        <p:nvSpPr>
          <p:cNvPr id="362" name="Google Shape;362;p35"/>
          <p:cNvSpPr/>
          <p:nvPr/>
        </p:nvSpPr>
        <p:spPr>
          <a:xfrm>
            <a:off x="267450" y="3856100"/>
            <a:ext cx="952800" cy="615600"/>
          </a:xfrm>
          <a:prstGeom prst="rect">
            <a:avLst/>
          </a:prstGeom>
          <a:solidFill>
            <a:schemeClr val="lt2"/>
          </a:solidFill>
          <a:ln w="9525" cap="flat" cmpd="sng">
            <a:solidFill>
              <a:srgbClr val="8587C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5"/>
          <p:cNvSpPr txBox="1"/>
          <p:nvPr/>
        </p:nvSpPr>
        <p:spPr>
          <a:xfrm>
            <a:off x="267450" y="3856100"/>
            <a:ext cx="9528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b="1">
                <a:solidFill>
                  <a:srgbClr val="B4A7D6"/>
                </a:solidFill>
                <a:latin typeface="Calibri"/>
                <a:ea typeface="Calibri"/>
                <a:cs typeface="Calibri"/>
                <a:sym typeface="Calibri"/>
              </a:rPr>
              <a:t>hormonal </a:t>
            </a:r>
            <a:endParaRPr b="1">
              <a:solidFill>
                <a:srgbClr val="B4A7D6"/>
              </a:solidFill>
              <a:latin typeface="Calibri"/>
              <a:ea typeface="Calibri"/>
              <a:cs typeface="Calibri"/>
              <a:sym typeface="Calibri"/>
            </a:endParaRPr>
          </a:p>
          <a:p>
            <a:pPr marL="0" lvl="0" indent="0" algn="ctr" rtl="0">
              <a:spcBef>
                <a:spcPts val="0"/>
              </a:spcBef>
              <a:spcAft>
                <a:spcPts val="0"/>
              </a:spcAft>
              <a:buNone/>
            </a:pPr>
            <a:r>
              <a:rPr lang="en-US" b="1">
                <a:solidFill>
                  <a:srgbClr val="B4A7D6"/>
                </a:solidFill>
                <a:latin typeface="Calibri"/>
                <a:ea typeface="Calibri"/>
                <a:cs typeface="Calibri"/>
                <a:sym typeface="Calibri"/>
              </a:rPr>
              <a:t>axis</a:t>
            </a:r>
            <a:endParaRPr b="1">
              <a:solidFill>
                <a:srgbClr val="B4A7D6"/>
              </a:solidFill>
              <a:latin typeface="Calibri"/>
              <a:ea typeface="Calibri"/>
              <a:cs typeface="Calibri"/>
              <a:sym typeface="Calibri"/>
            </a:endParaRPr>
          </a:p>
        </p:txBody>
      </p:sp>
      <p:sp>
        <p:nvSpPr>
          <p:cNvPr id="364" name="Google Shape;364;p35"/>
          <p:cNvSpPr txBox="1"/>
          <p:nvPr/>
        </p:nvSpPr>
        <p:spPr>
          <a:xfrm>
            <a:off x="214825" y="527925"/>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The brain controls hormones</a:t>
            </a:r>
            <a:endParaRPr>
              <a:latin typeface="Lexend Thin"/>
              <a:ea typeface="Lexend Thin"/>
              <a:cs typeface="Lexend Thin"/>
              <a:sym typeface="Lexend Thin"/>
            </a:endParaRPr>
          </a:p>
        </p:txBody>
      </p:sp>
      <p:sp>
        <p:nvSpPr>
          <p:cNvPr id="365" name="Google Shape;365;p3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6"/>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72" name="Google Shape;372;p3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373" name="Google Shape;373;p36"/>
          <p:cNvPicPr preferRelativeResize="0"/>
          <p:nvPr/>
        </p:nvPicPr>
        <p:blipFill rotWithShape="1">
          <a:blip r:embed="rId3">
            <a:alphaModFix/>
          </a:blip>
          <a:srcRect b="10458"/>
          <a:stretch/>
        </p:blipFill>
        <p:spPr>
          <a:xfrm>
            <a:off x="2184450" y="1271850"/>
            <a:ext cx="3565400" cy="5197625"/>
          </a:xfrm>
          <a:prstGeom prst="rect">
            <a:avLst/>
          </a:prstGeom>
          <a:noFill/>
          <a:ln>
            <a:noFill/>
          </a:ln>
        </p:spPr>
      </p:pic>
      <p:sp>
        <p:nvSpPr>
          <p:cNvPr id="374" name="Google Shape;374;p36"/>
          <p:cNvSpPr/>
          <p:nvPr/>
        </p:nvSpPr>
        <p:spPr>
          <a:xfrm>
            <a:off x="4670600" y="1539325"/>
            <a:ext cx="1545875" cy="4193375"/>
          </a:xfrm>
          <a:custGeom>
            <a:avLst/>
            <a:gdLst/>
            <a:ahLst/>
            <a:cxnLst/>
            <a:rect l="l" t="t" r="r" b="b"/>
            <a:pathLst>
              <a:path w="61835" h="167735" extrusionOk="0">
                <a:moveTo>
                  <a:pt x="5016" y="167735"/>
                </a:moveTo>
                <a:cubicBezTo>
                  <a:pt x="8069" y="166464"/>
                  <a:pt x="17517" y="163621"/>
                  <a:pt x="23331" y="160110"/>
                </a:cubicBezTo>
                <a:cubicBezTo>
                  <a:pt x="29145" y="156599"/>
                  <a:pt x="35178" y="151650"/>
                  <a:pt x="39902" y="146667"/>
                </a:cubicBezTo>
                <a:cubicBezTo>
                  <a:pt x="44626" y="141685"/>
                  <a:pt x="48334" y="136786"/>
                  <a:pt x="51677" y="130215"/>
                </a:cubicBezTo>
                <a:cubicBezTo>
                  <a:pt x="55020" y="123644"/>
                  <a:pt x="58290" y="116153"/>
                  <a:pt x="59962" y="107241"/>
                </a:cubicBezTo>
                <a:cubicBezTo>
                  <a:pt x="61634" y="98329"/>
                  <a:pt x="62093" y="86366"/>
                  <a:pt x="61707" y="76745"/>
                </a:cubicBezTo>
                <a:cubicBezTo>
                  <a:pt x="61321" y="67124"/>
                  <a:pt x="60151" y="57838"/>
                  <a:pt x="57647" y="49516"/>
                </a:cubicBezTo>
                <a:cubicBezTo>
                  <a:pt x="55144" y="41194"/>
                  <a:pt x="51170" y="33092"/>
                  <a:pt x="46686" y="26812"/>
                </a:cubicBezTo>
                <a:cubicBezTo>
                  <a:pt x="42202" y="20532"/>
                  <a:pt x="36237" y="15772"/>
                  <a:pt x="30745" y="11838"/>
                </a:cubicBezTo>
                <a:cubicBezTo>
                  <a:pt x="25253" y="7904"/>
                  <a:pt x="18860" y="5183"/>
                  <a:pt x="13736" y="3210"/>
                </a:cubicBezTo>
                <a:cubicBezTo>
                  <a:pt x="8612" y="1237"/>
                  <a:pt x="2289" y="535"/>
                  <a:pt x="0" y="0"/>
                </a:cubicBezTo>
              </a:path>
            </a:pathLst>
          </a:custGeom>
          <a:noFill/>
          <a:ln w="38100" cap="flat" cmpd="sng">
            <a:solidFill>
              <a:srgbClr val="8F92BC"/>
            </a:solidFill>
            <a:prstDash val="dot"/>
            <a:round/>
            <a:headEnd type="none" w="med" len="med"/>
            <a:tailEnd type="triangle" w="med" len="med"/>
          </a:ln>
        </p:spPr>
        <p:txBody>
          <a:bodyPr/>
          <a:lstStyle/>
          <a:p>
            <a:endParaRPr lang="en-PH"/>
          </a:p>
        </p:txBody>
      </p:sp>
      <p:sp>
        <p:nvSpPr>
          <p:cNvPr id="375" name="Google Shape;375;p36"/>
          <p:cNvSpPr txBox="1"/>
          <p:nvPr/>
        </p:nvSpPr>
        <p:spPr>
          <a:xfrm>
            <a:off x="5567450" y="5334300"/>
            <a:ext cx="33282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300">
                <a:solidFill>
                  <a:srgbClr val="595959"/>
                </a:solidFill>
                <a:latin typeface="Lexend"/>
                <a:ea typeface="Lexend"/>
                <a:cs typeface="Lexend"/>
                <a:sym typeface="Lexend"/>
              </a:rPr>
              <a:t>3.</a:t>
            </a:r>
            <a:r>
              <a:rPr lang="en-US" sz="1500">
                <a:solidFill>
                  <a:srgbClr val="595959"/>
                </a:solidFill>
                <a:latin typeface="Lexend"/>
                <a:ea typeface="Lexend"/>
                <a:cs typeface="Lexend"/>
                <a:sym typeface="Lexend"/>
              </a:rPr>
              <a:t> </a:t>
            </a:r>
            <a:r>
              <a:rPr lang="en-US" sz="1500">
                <a:solidFill>
                  <a:srgbClr val="595959"/>
                </a:solidFill>
                <a:latin typeface="Lexend Thin"/>
                <a:ea typeface="Lexend Thin"/>
                <a:cs typeface="Lexend Thin"/>
                <a:sym typeface="Lexend Thin"/>
              </a:rPr>
              <a:t>Increased</a:t>
            </a:r>
            <a:r>
              <a:rPr lang="en-US" sz="1500">
                <a:solidFill>
                  <a:schemeClr val="dk1"/>
                </a:solidFill>
                <a:latin typeface="Lexend Thin"/>
                <a:ea typeface="Lexend Thin"/>
                <a:cs typeface="Lexend Thin"/>
                <a:sym typeface="Lexend Thin"/>
              </a:rPr>
              <a:t> </a:t>
            </a:r>
            <a:r>
              <a:rPr lang="en-US" sz="1500" b="1">
                <a:solidFill>
                  <a:schemeClr val="dk1"/>
                </a:solidFill>
                <a:latin typeface="Lexend"/>
                <a:ea typeface="Lexend"/>
                <a:cs typeface="Lexend"/>
                <a:sym typeface="Lexend"/>
              </a:rPr>
              <a:t>estrogen</a:t>
            </a:r>
            <a:r>
              <a:rPr lang="en-US" sz="1500" b="1">
                <a:solidFill>
                  <a:srgbClr val="636796"/>
                </a:solidFill>
                <a:latin typeface="Lexend"/>
                <a:ea typeface="Lexend"/>
                <a:cs typeface="Lexend"/>
                <a:sym typeface="Lexend"/>
              </a:rPr>
              <a:t> </a:t>
            </a:r>
            <a:r>
              <a:rPr lang="en-US" sz="1500">
                <a:solidFill>
                  <a:srgbClr val="595959"/>
                </a:solidFill>
                <a:latin typeface="Lexend Thin"/>
                <a:ea typeface="Lexend Thin"/>
                <a:cs typeface="Lexend Thin"/>
                <a:sym typeface="Lexend Thin"/>
              </a:rPr>
              <a:t>tells </a:t>
            </a:r>
            <a:br>
              <a:rPr lang="en-US" sz="1500">
                <a:solidFill>
                  <a:srgbClr val="595959"/>
                </a:solidFill>
                <a:latin typeface="Lexend Thin"/>
                <a:ea typeface="Lexend Thin"/>
                <a:cs typeface="Lexend Thin"/>
                <a:sym typeface="Lexend Thin"/>
              </a:rPr>
            </a:br>
            <a:r>
              <a:rPr lang="en-US" sz="1500">
                <a:solidFill>
                  <a:srgbClr val="595959"/>
                </a:solidFill>
                <a:latin typeface="Lexend Thin"/>
                <a:ea typeface="Lexend Thin"/>
                <a:cs typeface="Lexend Thin"/>
                <a:sym typeface="Lexend Thin"/>
              </a:rPr>
              <a:t>the brain to release </a:t>
            </a:r>
            <a:r>
              <a:rPr lang="en-US" sz="1500" b="1">
                <a:solidFill>
                  <a:schemeClr val="accent6"/>
                </a:solidFill>
                <a:latin typeface="Lexend"/>
                <a:ea typeface="Lexend"/>
                <a:cs typeface="Lexend"/>
                <a:sym typeface="Lexend"/>
              </a:rPr>
              <a:t>LH</a:t>
            </a:r>
            <a:r>
              <a:rPr lang="en-US" sz="1500">
                <a:solidFill>
                  <a:srgbClr val="595959"/>
                </a:solidFill>
                <a:latin typeface="Lexend Thin"/>
                <a:ea typeface="Lexend Thin"/>
                <a:cs typeface="Lexend Thin"/>
                <a:sym typeface="Lexend Thin"/>
              </a:rPr>
              <a:t> to trigger </a:t>
            </a:r>
            <a:r>
              <a:rPr lang="en-US" sz="1700" b="1">
                <a:solidFill>
                  <a:srgbClr val="595959"/>
                </a:solidFill>
                <a:latin typeface="Lexend"/>
                <a:ea typeface="Lexend"/>
                <a:cs typeface="Lexend"/>
                <a:sym typeface="Lexend"/>
              </a:rPr>
              <a:t>ovulation</a:t>
            </a:r>
            <a:r>
              <a:rPr lang="en-US" sz="1500">
                <a:solidFill>
                  <a:srgbClr val="595959"/>
                </a:solidFill>
                <a:latin typeface="Lexend Thin"/>
                <a:ea typeface="Lexend Thin"/>
                <a:cs typeface="Lexend Thin"/>
                <a:sym typeface="Lexend Thin"/>
              </a:rPr>
              <a:t>.</a:t>
            </a:r>
            <a:endParaRPr sz="1500">
              <a:solidFill>
                <a:schemeClr val="dk1"/>
              </a:solidFill>
              <a:latin typeface="Lexend Thin"/>
              <a:ea typeface="Lexend Thin"/>
              <a:cs typeface="Lexend Thin"/>
              <a:sym typeface="Lexend Thin"/>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
        <p:nvSpPr>
          <p:cNvPr id="376" name="Google Shape;376;p36"/>
          <p:cNvSpPr txBox="1"/>
          <p:nvPr/>
        </p:nvSpPr>
        <p:spPr>
          <a:xfrm>
            <a:off x="6372400" y="3554025"/>
            <a:ext cx="2596800" cy="131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595959"/>
              </a:buClr>
              <a:buSzPts val="600"/>
              <a:buFont typeface="Calibri"/>
              <a:buNone/>
            </a:pPr>
            <a:r>
              <a:rPr lang="en-US" sz="2300">
                <a:solidFill>
                  <a:srgbClr val="595959"/>
                </a:solidFill>
                <a:latin typeface="Lexend"/>
                <a:ea typeface="Lexend"/>
                <a:cs typeface="Lexend"/>
                <a:sym typeface="Lexend"/>
              </a:rPr>
              <a:t>4.</a:t>
            </a:r>
            <a:r>
              <a:rPr lang="en-US" sz="1500">
                <a:solidFill>
                  <a:srgbClr val="595959"/>
                </a:solidFill>
                <a:latin typeface="Lexend"/>
                <a:ea typeface="Lexend"/>
                <a:cs typeface="Lexend"/>
                <a:sym typeface="Lexend"/>
              </a:rPr>
              <a:t> </a:t>
            </a:r>
            <a:r>
              <a:rPr lang="en-US" sz="1500">
                <a:solidFill>
                  <a:srgbClr val="595959"/>
                </a:solidFill>
                <a:latin typeface="Lexend Thin"/>
                <a:ea typeface="Lexend Thin"/>
                <a:cs typeface="Lexend Thin"/>
                <a:sym typeface="Lexend Thin"/>
              </a:rPr>
              <a:t>After ovulation, the empty follicle in the ovary produces </a:t>
            </a:r>
            <a:r>
              <a:rPr lang="en-US" sz="1500" b="1">
                <a:solidFill>
                  <a:srgbClr val="595959"/>
                </a:solidFill>
                <a:latin typeface="Lexend"/>
                <a:ea typeface="Lexend"/>
                <a:cs typeface="Lexend"/>
                <a:sym typeface="Lexend"/>
              </a:rPr>
              <a:t>progesterone</a:t>
            </a:r>
            <a:r>
              <a:rPr lang="en-US" sz="1500">
                <a:solidFill>
                  <a:srgbClr val="595959"/>
                </a:solidFill>
                <a:latin typeface="Lexend Thin"/>
                <a:ea typeface="Lexend Thin"/>
                <a:cs typeface="Lexend Thin"/>
                <a:sym typeface="Lexend Thin"/>
              </a:rPr>
              <a:t>. </a:t>
            </a:r>
            <a:endParaRPr sz="1500" b="1">
              <a:latin typeface="Lexend"/>
              <a:ea typeface="Lexend"/>
              <a:cs typeface="Lexend"/>
              <a:sym typeface="Lexend"/>
            </a:endParaRPr>
          </a:p>
        </p:txBody>
      </p:sp>
      <p:sp>
        <p:nvSpPr>
          <p:cNvPr id="377" name="Google Shape;377;p36"/>
          <p:cNvSpPr txBox="1"/>
          <p:nvPr/>
        </p:nvSpPr>
        <p:spPr>
          <a:xfrm>
            <a:off x="6216475" y="1739850"/>
            <a:ext cx="2688900" cy="1188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595959"/>
              </a:buClr>
              <a:buSzPts val="600"/>
              <a:buFont typeface="Calibri"/>
              <a:buNone/>
            </a:pPr>
            <a:r>
              <a:rPr lang="en-US" sz="2300">
                <a:solidFill>
                  <a:srgbClr val="595959"/>
                </a:solidFill>
                <a:latin typeface="Lexend"/>
                <a:ea typeface="Lexend"/>
                <a:cs typeface="Lexend"/>
                <a:sym typeface="Lexend"/>
              </a:rPr>
              <a:t>5.</a:t>
            </a:r>
            <a:r>
              <a:rPr lang="en-US" sz="1500">
                <a:solidFill>
                  <a:srgbClr val="595959"/>
                </a:solidFill>
                <a:latin typeface="Lexend Thin"/>
                <a:ea typeface="Lexend Thin"/>
                <a:cs typeface="Lexend Thin"/>
                <a:sym typeface="Lexend Thin"/>
              </a:rPr>
              <a:t> Estrogen and progesterone drop causing the uterus lining to shed in </a:t>
            </a:r>
            <a:r>
              <a:rPr lang="en-US" sz="1500" b="1">
                <a:solidFill>
                  <a:srgbClr val="595959"/>
                </a:solidFill>
                <a:latin typeface="Lexend"/>
                <a:ea typeface="Lexend"/>
                <a:cs typeface="Lexend"/>
                <a:sym typeface="Lexend"/>
              </a:rPr>
              <a:t>menstruation</a:t>
            </a:r>
            <a:r>
              <a:rPr lang="en-US" sz="1500">
                <a:solidFill>
                  <a:srgbClr val="595959"/>
                </a:solidFill>
                <a:latin typeface="Lexend Thin"/>
                <a:ea typeface="Lexend Thin"/>
                <a:cs typeface="Lexend Thin"/>
                <a:sym typeface="Lexend Thin"/>
              </a:rPr>
              <a:t>. </a:t>
            </a:r>
            <a:endParaRPr sz="1500" b="1">
              <a:latin typeface="Lexend"/>
              <a:ea typeface="Lexend"/>
              <a:cs typeface="Lexend"/>
              <a:sym typeface="Lexend"/>
            </a:endParaRPr>
          </a:p>
        </p:txBody>
      </p:sp>
      <p:sp>
        <p:nvSpPr>
          <p:cNvPr id="378" name="Google Shape;378;p36"/>
          <p:cNvSpPr/>
          <p:nvPr/>
        </p:nvSpPr>
        <p:spPr>
          <a:xfrm>
            <a:off x="3662500" y="1662850"/>
            <a:ext cx="609300" cy="609300"/>
          </a:xfrm>
          <a:prstGeom prst="ellipse">
            <a:avLst/>
          </a:prstGeom>
          <a:noFill/>
          <a:ln w="38100"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79" name="Google Shape;379;p36"/>
          <p:cNvSpPr txBox="1"/>
          <p:nvPr/>
        </p:nvSpPr>
        <p:spPr>
          <a:xfrm>
            <a:off x="587700" y="1508650"/>
            <a:ext cx="2292600" cy="917700"/>
          </a:xfrm>
          <a:prstGeom prst="rect">
            <a:avLst/>
          </a:prstGeom>
          <a:noFill/>
          <a:ln>
            <a:noFill/>
          </a:ln>
        </p:spPr>
        <p:txBody>
          <a:bodyPr spcFirstLastPara="1" wrap="square" lIns="91425" tIns="45700" rIns="91425" bIns="45700" anchor="t" anchorCtr="0">
            <a:noAutofit/>
          </a:bodyPr>
          <a:lstStyle/>
          <a:p>
            <a:pPr marL="457200" marR="0" lvl="0" indent="-374650" algn="l" rtl="0">
              <a:spcBef>
                <a:spcPts val="0"/>
              </a:spcBef>
              <a:spcAft>
                <a:spcPts val="0"/>
              </a:spcAft>
              <a:buSzPts val="2300"/>
              <a:buFont typeface="Lexend"/>
              <a:buAutoNum type="arabicPeriod"/>
            </a:pPr>
            <a:r>
              <a:rPr lang="en-US" sz="1500" i="0" u="none" strike="noStrike" cap="none">
                <a:solidFill>
                  <a:schemeClr val="dk1"/>
                </a:solidFill>
                <a:latin typeface="Lexend Thin"/>
                <a:ea typeface="Lexend Thin"/>
                <a:cs typeface="Lexend Thin"/>
                <a:sym typeface="Lexend Thin"/>
              </a:rPr>
              <a:t>The brain sends </a:t>
            </a:r>
            <a:br>
              <a:rPr lang="en-US" sz="1500" i="0" u="none" strike="noStrike" cap="none">
                <a:solidFill>
                  <a:schemeClr val="dk1"/>
                </a:solidFill>
                <a:latin typeface="Lexend Thin"/>
                <a:ea typeface="Lexend Thin"/>
                <a:cs typeface="Lexend Thin"/>
                <a:sym typeface="Lexend Thin"/>
              </a:rPr>
            </a:br>
            <a:r>
              <a:rPr lang="en-US" sz="1500" b="1" i="0" u="none" strike="noStrike" cap="none">
                <a:solidFill>
                  <a:schemeClr val="accent6"/>
                </a:solidFill>
                <a:latin typeface="Lexend"/>
                <a:ea typeface="Lexend"/>
                <a:cs typeface="Lexend"/>
                <a:sym typeface="Lexend"/>
              </a:rPr>
              <a:t>FSH</a:t>
            </a:r>
            <a:r>
              <a:rPr lang="en-US" sz="1500" b="1" i="0" u="none" strike="noStrike" cap="none">
                <a:solidFill>
                  <a:schemeClr val="dk1"/>
                </a:solidFill>
                <a:latin typeface="Lexend"/>
                <a:ea typeface="Lexend"/>
                <a:cs typeface="Lexend"/>
                <a:sym typeface="Lexend"/>
              </a:rPr>
              <a:t> </a:t>
            </a:r>
            <a:r>
              <a:rPr lang="en-US" sz="1500" i="0" u="none" strike="noStrike" cap="none">
                <a:solidFill>
                  <a:schemeClr val="dk1"/>
                </a:solidFill>
                <a:latin typeface="Lexend Thin"/>
                <a:ea typeface="Lexend Thin"/>
                <a:cs typeface="Lexend Thin"/>
                <a:sym typeface="Lexend Thin"/>
              </a:rPr>
              <a:t>to the </a:t>
            </a:r>
            <a:r>
              <a:rPr lang="en-US" sz="1500">
                <a:solidFill>
                  <a:schemeClr val="dk1"/>
                </a:solidFill>
                <a:latin typeface="Lexend Thin"/>
                <a:ea typeface="Lexend Thin"/>
                <a:cs typeface="Lexend Thin"/>
                <a:sym typeface="Lexend Thin"/>
              </a:rPr>
              <a:t>ovary</a:t>
            </a:r>
            <a:endParaRPr sz="600">
              <a:solidFill>
                <a:schemeClr val="dk1"/>
              </a:solidFill>
              <a:latin typeface="Lexend Thin"/>
              <a:ea typeface="Lexend Thin"/>
              <a:cs typeface="Lexend Thin"/>
              <a:sym typeface="Lexend Thin"/>
            </a:endParaRPr>
          </a:p>
        </p:txBody>
      </p:sp>
      <p:sp>
        <p:nvSpPr>
          <p:cNvPr id="380" name="Google Shape;380;p36"/>
          <p:cNvSpPr txBox="1"/>
          <p:nvPr/>
        </p:nvSpPr>
        <p:spPr>
          <a:xfrm>
            <a:off x="146750" y="3920950"/>
            <a:ext cx="2405700" cy="1462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300">
                <a:solidFill>
                  <a:srgbClr val="595959"/>
                </a:solidFill>
                <a:latin typeface="Lexend"/>
                <a:ea typeface="Lexend"/>
                <a:cs typeface="Lexend"/>
                <a:sym typeface="Lexend"/>
              </a:rPr>
              <a:t>2. </a:t>
            </a:r>
            <a:r>
              <a:rPr lang="en-US" sz="1500">
                <a:solidFill>
                  <a:srgbClr val="595959"/>
                </a:solidFill>
                <a:latin typeface="Lexend Thin"/>
                <a:ea typeface="Lexend Thin"/>
                <a:cs typeface="Lexend Thin"/>
                <a:sym typeface="Lexend Thin"/>
              </a:rPr>
              <a:t>This causes an egg + follicle to grow in the ovary. The growing egg + follicle produce </a:t>
            </a:r>
            <a:r>
              <a:rPr lang="en-US" sz="1500" b="1">
                <a:solidFill>
                  <a:schemeClr val="dk1"/>
                </a:solidFill>
                <a:latin typeface="Lexend"/>
                <a:ea typeface="Lexend"/>
                <a:cs typeface="Lexend"/>
                <a:sym typeface="Lexend"/>
              </a:rPr>
              <a:t>estrogen</a:t>
            </a:r>
            <a:r>
              <a:rPr lang="en-US" sz="1500">
                <a:solidFill>
                  <a:schemeClr val="dk1"/>
                </a:solidFill>
                <a:latin typeface="Lexend Thin"/>
                <a:ea typeface="Lexend Thin"/>
                <a:cs typeface="Lexend Thin"/>
                <a:sym typeface="Lexend Thin"/>
              </a:rPr>
              <a:t>.</a:t>
            </a:r>
            <a:endParaRPr sz="1700">
              <a:solidFill>
                <a:schemeClr val="dk1"/>
              </a:solidFill>
              <a:latin typeface="Caveat"/>
              <a:ea typeface="Caveat"/>
              <a:cs typeface="Caveat"/>
              <a:sym typeface="Caveat"/>
            </a:endParaRPr>
          </a:p>
        </p:txBody>
      </p:sp>
      <p:sp>
        <p:nvSpPr>
          <p:cNvPr id="381" name="Google Shape;381;p36"/>
          <p:cNvSpPr txBox="1"/>
          <p:nvPr/>
        </p:nvSpPr>
        <p:spPr>
          <a:xfrm>
            <a:off x="3617500" y="1662850"/>
            <a:ext cx="699300" cy="36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3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83" name="Google Shape;383;p36"/>
          <p:cNvSpPr txBox="1"/>
          <p:nvPr/>
        </p:nvSpPr>
        <p:spPr>
          <a:xfrm>
            <a:off x="214825" y="527925"/>
            <a:ext cx="8820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Hormonal feedback: the </a:t>
            </a:r>
            <a:r>
              <a:rPr lang="en-US" sz="3000" b="1">
                <a:solidFill>
                  <a:srgbClr val="FFFFFF"/>
                </a:solidFill>
                <a:latin typeface="Lexend"/>
                <a:ea typeface="Lexend"/>
                <a:cs typeface="Lexend"/>
                <a:sym typeface="Lexend"/>
              </a:rPr>
              <a:t>ovulatory cycle</a:t>
            </a:r>
            <a:endParaRPr b="1">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89" name="Google Shape;389;p37"/>
          <p:cNvPicPr preferRelativeResize="0"/>
          <p:nvPr/>
        </p:nvPicPr>
        <p:blipFill>
          <a:blip r:embed="rId3">
            <a:alphaModFix/>
          </a:blip>
          <a:stretch>
            <a:fillRect/>
          </a:stretch>
        </p:blipFill>
        <p:spPr>
          <a:xfrm>
            <a:off x="76200" y="1225550"/>
            <a:ext cx="8434766" cy="5090126"/>
          </a:xfrm>
          <a:prstGeom prst="rect">
            <a:avLst/>
          </a:prstGeom>
          <a:noFill/>
          <a:ln>
            <a:noFill/>
          </a:ln>
        </p:spPr>
      </p:pic>
      <p:sp>
        <p:nvSpPr>
          <p:cNvPr id="390" name="Google Shape;390;p3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91" name="Google Shape;391;p37"/>
          <p:cNvSpPr txBox="1"/>
          <p:nvPr/>
        </p:nvSpPr>
        <p:spPr>
          <a:xfrm>
            <a:off x="381000" y="519100"/>
            <a:ext cx="7987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b="1">
                <a:solidFill>
                  <a:srgbClr val="FFFFFF"/>
                </a:solidFill>
                <a:latin typeface="Calibri"/>
                <a:ea typeface="Calibri"/>
                <a:cs typeface="Calibri"/>
                <a:sym typeface="Calibri"/>
              </a:rPr>
              <a:t>Ovulatory cycle: Follicle Stimulating Hormone</a:t>
            </a:r>
            <a:endParaRPr sz="2900"/>
          </a:p>
        </p:txBody>
      </p:sp>
      <p:sp>
        <p:nvSpPr>
          <p:cNvPr id="392" name="Google Shape;392;p37"/>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393" name="Google Shape;393;p37"/>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394" name="Google Shape;394;p37"/>
          <p:cNvPicPr preferRelativeResize="0"/>
          <p:nvPr/>
        </p:nvPicPr>
        <p:blipFill rotWithShape="1">
          <a:blip r:embed="rId5">
            <a:alphaModFix/>
          </a:blip>
          <a:srcRect r="33932"/>
          <a:stretch/>
        </p:blipFill>
        <p:spPr>
          <a:xfrm>
            <a:off x="172575" y="1138400"/>
            <a:ext cx="5796680" cy="4883947"/>
          </a:xfrm>
          <a:prstGeom prst="rect">
            <a:avLst/>
          </a:prstGeom>
          <a:noFill/>
          <a:ln>
            <a:noFill/>
          </a:ln>
        </p:spPr>
      </p:pic>
      <p:sp>
        <p:nvSpPr>
          <p:cNvPr id="395" name="Google Shape;395;p37"/>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96" name="Google Shape;396;p37"/>
          <p:cNvSpPr/>
          <p:nvPr/>
        </p:nvSpPr>
        <p:spPr>
          <a:xfrm>
            <a:off x="4295700" y="1456975"/>
            <a:ext cx="170100" cy="1736700"/>
          </a:xfrm>
          <a:prstGeom prst="downArrow">
            <a:avLst>
              <a:gd name="adj1" fmla="val 50000"/>
              <a:gd name="adj2" fmla="val 128399"/>
            </a:avLst>
          </a:prstGeom>
          <a:solidFill>
            <a:schemeClr val="accent4"/>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7" name="Google Shape;397;p37"/>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398" name="Google Shape;398;p3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99" name="Google Shape;399;p37"/>
          <p:cNvSpPr txBox="1"/>
          <p:nvPr/>
        </p:nvSpPr>
        <p:spPr>
          <a:xfrm>
            <a:off x="4060800" y="1154950"/>
            <a:ext cx="11652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accent4"/>
                </a:solidFill>
                <a:latin typeface="Lexend Medium"/>
                <a:ea typeface="Lexend Medium"/>
                <a:cs typeface="Lexend Medium"/>
                <a:sym typeface="Lexend Medium"/>
              </a:rPr>
              <a:t>FSH</a:t>
            </a:r>
            <a:endParaRPr sz="2000">
              <a:solidFill>
                <a:schemeClr val="accent4"/>
              </a:solidFill>
              <a:latin typeface="Lexend Medium"/>
              <a:ea typeface="Lexend Medium"/>
              <a:cs typeface="Lexend Medium"/>
              <a:sym typeface="Lexend Medium"/>
            </a:endParaRPr>
          </a:p>
        </p:txBody>
      </p:sp>
      <p:sp>
        <p:nvSpPr>
          <p:cNvPr id="400" name="Google Shape;400;p37"/>
          <p:cNvSpPr txBox="1"/>
          <p:nvPr/>
        </p:nvSpPr>
        <p:spPr>
          <a:xfrm>
            <a:off x="214825" y="527925"/>
            <a:ext cx="892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The ovulatory cycle: </a:t>
            </a:r>
            <a:r>
              <a:rPr lang="en-US" sz="3000" b="1">
                <a:solidFill>
                  <a:srgbClr val="FFFFFF"/>
                </a:solidFill>
                <a:latin typeface="Lexend"/>
                <a:ea typeface="Lexend"/>
                <a:cs typeface="Lexend"/>
                <a:sym typeface="Lexend"/>
              </a:rPr>
              <a:t>F</a:t>
            </a:r>
            <a:r>
              <a:rPr lang="en-US" sz="3000">
                <a:solidFill>
                  <a:srgbClr val="FFFFFF"/>
                </a:solidFill>
                <a:latin typeface="Lexend Thin"/>
                <a:ea typeface="Lexend Thin"/>
                <a:cs typeface="Lexend Thin"/>
                <a:sym typeface="Lexend Thin"/>
              </a:rPr>
              <a:t>ollicle </a:t>
            </a:r>
            <a:r>
              <a:rPr lang="en-US" sz="3000" b="1">
                <a:solidFill>
                  <a:srgbClr val="FFFFFF"/>
                </a:solidFill>
                <a:latin typeface="Lexend"/>
                <a:ea typeface="Lexend"/>
                <a:cs typeface="Lexend"/>
                <a:sym typeface="Lexend"/>
              </a:rPr>
              <a:t>S</a:t>
            </a:r>
            <a:r>
              <a:rPr lang="en-US" sz="3000">
                <a:solidFill>
                  <a:srgbClr val="FFFFFF"/>
                </a:solidFill>
                <a:latin typeface="Lexend Thin"/>
                <a:ea typeface="Lexend Thin"/>
                <a:cs typeface="Lexend Thin"/>
                <a:sym typeface="Lexend Thin"/>
              </a:rPr>
              <a:t>timulating </a:t>
            </a:r>
            <a:r>
              <a:rPr lang="en-US" sz="3000" b="1">
                <a:solidFill>
                  <a:srgbClr val="FFFFFF"/>
                </a:solidFill>
                <a:latin typeface="Lexend"/>
                <a:ea typeface="Lexend"/>
                <a:cs typeface="Lexend"/>
                <a:sym typeface="Lexend"/>
              </a:rPr>
              <a:t>H</a:t>
            </a:r>
            <a:r>
              <a:rPr lang="en-US" sz="3000">
                <a:solidFill>
                  <a:srgbClr val="FFFFFF"/>
                </a:solidFill>
                <a:latin typeface="Lexend Thin"/>
                <a:ea typeface="Lexend Thin"/>
                <a:cs typeface="Lexend Thin"/>
                <a:sym typeface="Lexend Thin"/>
              </a:rPr>
              <a:t>ormone</a:t>
            </a:r>
            <a:endParaRPr>
              <a:latin typeface="Lexend Thin"/>
              <a:ea typeface="Lexend Thin"/>
              <a:cs typeface="Lexend Thin"/>
              <a:sym typeface="Lexend Thi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pic>
        <p:nvPicPr>
          <p:cNvPr id="406" name="Google Shape;406;p38"/>
          <p:cNvPicPr preferRelativeResize="0"/>
          <p:nvPr/>
        </p:nvPicPr>
        <p:blipFill>
          <a:blip r:embed="rId3">
            <a:alphaModFix/>
          </a:blip>
          <a:stretch>
            <a:fillRect/>
          </a:stretch>
        </p:blipFill>
        <p:spPr>
          <a:xfrm>
            <a:off x="76200" y="1225550"/>
            <a:ext cx="8434766" cy="5090126"/>
          </a:xfrm>
          <a:prstGeom prst="rect">
            <a:avLst/>
          </a:prstGeom>
          <a:noFill/>
          <a:ln>
            <a:noFill/>
          </a:ln>
        </p:spPr>
      </p:pic>
      <p:sp>
        <p:nvSpPr>
          <p:cNvPr id="407" name="Google Shape;407;p38"/>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08" name="Google Shape;408;p38"/>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09" name="Google Shape;409;p38"/>
          <p:cNvPicPr preferRelativeResize="0"/>
          <p:nvPr/>
        </p:nvPicPr>
        <p:blipFill rotWithShape="1">
          <a:blip r:embed="rId5">
            <a:alphaModFix/>
          </a:blip>
          <a:srcRect r="33932"/>
          <a:stretch/>
        </p:blipFill>
        <p:spPr>
          <a:xfrm>
            <a:off x="172575" y="1138400"/>
            <a:ext cx="5796680" cy="4883947"/>
          </a:xfrm>
          <a:prstGeom prst="rect">
            <a:avLst/>
          </a:prstGeom>
          <a:noFill/>
          <a:ln>
            <a:noFill/>
          </a:ln>
        </p:spPr>
      </p:pic>
      <p:pic>
        <p:nvPicPr>
          <p:cNvPr id="410" name="Google Shape;410;p38"/>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411" name="Google Shape;411;p3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12" name="Google Shape;412;p38"/>
          <p:cNvSpPr txBox="1"/>
          <p:nvPr/>
        </p:nvSpPr>
        <p:spPr>
          <a:xfrm>
            <a:off x="381000" y="519100"/>
            <a:ext cx="7987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b="1">
                <a:solidFill>
                  <a:srgbClr val="FFFFFF"/>
                </a:solidFill>
                <a:latin typeface="Calibri"/>
                <a:ea typeface="Calibri"/>
                <a:cs typeface="Calibri"/>
                <a:sym typeface="Calibri"/>
              </a:rPr>
              <a:t>Ovulatory cycle: Estrogen</a:t>
            </a:r>
            <a:endParaRPr sz="2900"/>
          </a:p>
        </p:txBody>
      </p:sp>
      <p:sp>
        <p:nvSpPr>
          <p:cNvPr id="413" name="Google Shape;413;p38"/>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14" name="Google Shape;414;p38"/>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15" name="Google Shape;415;p38"/>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416" name="Google Shape;416;p38"/>
          <p:cNvSpPr/>
          <p:nvPr/>
        </p:nvSpPr>
        <p:spPr>
          <a:xfrm rot="10800000">
            <a:off x="5111500" y="1635195"/>
            <a:ext cx="170100" cy="2692500"/>
          </a:xfrm>
          <a:prstGeom prst="downArrow">
            <a:avLst>
              <a:gd name="adj1" fmla="val 50000"/>
              <a:gd name="adj2" fmla="val 128399"/>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18" name="Google Shape;418;p38"/>
          <p:cNvSpPr txBox="1"/>
          <p:nvPr/>
        </p:nvSpPr>
        <p:spPr>
          <a:xfrm>
            <a:off x="4611503" y="1290800"/>
            <a:ext cx="1436400" cy="34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0055A4"/>
                </a:solidFill>
                <a:latin typeface="Lexend Medium"/>
                <a:ea typeface="Lexend Medium"/>
                <a:cs typeface="Lexend Medium"/>
                <a:sym typeface="Lexend Medium"/>
              </a:rPr>
              <a:t>Estrogen</a:t>
            </a:r>
            <a:endParaRPr sz="2000">
              <a:solidFill>
                <a:srgbClr val="0055A4"/>
              </a:solidFill>
              <a:latin typeface="Lexend Medium"/>
              <a:ea typeface="Lexend Medium"/>
              <a:cs typeface="Lexend Medium"/>
              <a:sym typeface="Lexend Medium"/>
            </a:endParaRPr>
          </a:p>
        </p:txBody>
      </p:sp>
      <p:sp>
        <p:nvSpPr>
          <p:cNvPr id="419" name="Google Shape;419;p38"/>
          <p:cNvSpPr txBox="1"/>
          <p:nvPr/>
        </p:nvSpPr>
        <p:spPr>
          <a:xfrm>
            <a:off x="214825" y="527925"/>
            <a:ext cx="892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The ovulatory cycle: </a:t>
            </a:r>
            <a:r>
              <a:rPr lang="en-US" sz="3000" b="1">
                <a:solidFill>
                  <a:srgbClr val="FFFFFF"/>
                </a:solidFill>
                <a:latin typeface="Lexend"/>
                <a:ea typeface="Lexend"/>
                <a:cs typeface="Lexend"/>
                <a:sym typeface="Lexend"/>
              </a:rPr>
              <a:t>Estrogen</a:t>
            </a:r>
            <a:endParaRPr>
              <a:latin typeface="Lexend Thin"/>
              <a:ea typeface="Lexend Thin"/>
              <a:cs typeface="Lexend Thin"/>
              <a:sym typeface="Lexend Th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p39"/>
          <p:cNvPicPr preferRelativeResize="0"/>
          <p:nvPr/>
        </p:nvPicPr>
        <p:blipFill>
          <a:blip r:embed="rId3">
            <a:alphaModFix/>
          </a:blip>
          <a:stretch>
            <a:fillRect/>
          </a:stretch>
        </p:blipFill>
        <p:spPr>
          <a:xfrm>
            <a:off x="76200" y="1301750"/>
            <a:ext cx="8434766" cy="5090126"/>
          </a:xfrm>
          <a:prstGeom prst="rect">
            <a:avLst/>
          </a:prstGeom>
          <a:noFill/>
          <a:ln>
            <a:noFill/>
          </a:ln>
        </p:spPr>
      </p:pic>
      <p:sp>
        <p:nvSpPr>
          <p:cNvPr id="426" name="Google Shape;426;p39"/>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27" name="Google Shape;427;p39"/>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28" name="Google Shape;428;p39"/>
          <p:cNvPicPr preferRelativeResize="0"/>
          <p:nvPr/>
        </p:nvPicPr>
        <p:blipFill rotWithShape="1">
          <a:blip r:embed="rId5">
            <a:alphaModFix/>
          </a:blip>
          <a:srcRect r="33932"/>
          <a:stretch/>
        </p:blipFill>
        <p:spPr>
          <a:xfrm>
            <a:off x="172575" y="1214600"/>
            <a:ext cx="5796680" cy="4883947"/>
          </a:xfrm>
          <a:prstGeom prst="rect">
            <a:avLst/>
          </a:prstGeom>
          <a:noFill/>
          <a:ln>
            <a:noFill/>
          </a:ln>
        </p:spPr>
      </p:pic>
      <p:sp>
        <p:nvSpPr>
          <p:cNvPr id="429" name="Google Shape;429;p39"/>
          <p:cNvSpPr/>
          <p:nvPr/>
        </p:nvSpPr>
        <p:spPr>
          <a:xfrm>
            <a:off x="4295700" y="1533175"/>
            <a:ext cx="170100" cy="1736700"/>
          </a:xfrm>
          <a:prstGeom prst="downArrow">
            <a:avLst>
              <a:gd name="adj1" fmla="val 50000"/>
              <a:gd name="adj2" fmla="val 128399"/>
            </a:avLst>
          </a:prstGeom>
          <a:solidFill>
            <a:schemeClr val="accent4"/>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0" name="Google Shape;430;p39"/>
          <p:cNvPicPr preferRelativeResize="0"/>
          <p:nvPr/>
        </p:nvPicPr>
        <p:blipFill rotWithShape="1">
          <a:blip r:embed="rId3">
            <a:alphaModFix/>
          </a:blip>
          <a:srcRect l="46734" t="43064" r="24573" b="39679"/>
          <a:stretch/>
        </p:blipFill>
        <p:spPr>
          <a:xfrm>
            <a:off x="4799675" y="3066050"/>
            <a:ext cx="1060075" cy="344325"/>
          </a:xfrm>
          <a:prstGeom prst="rect">
            <a:avLst/>
          </a:prstGeom>
          <a:noFill/>
          <a:ln>
            <a:noFill/>
          </a:ln>
        </p:spPr>
      </p:pic>
      <p:pic>
        <p:nvPicPr>
          <p:cNvPr id="431" name="Google Shape;431;p39"/>
          <p:cNvPicPr preferRelativeResize="0"/>
          <p:nvPr/>
        </p:nvPicPr>
        <p:blipFill>
          <a:blip r:embed="rId3">
            <a:alphaModFix/>
          </a:blip>
          <a:stretch>
            <a:fillRect/>
          </a:stretch>
        </p:blipFill>
        <p:spPr>
          <a:xfrm>
            <a:off x="76200" y="1225550"/>
            <a:ext cx="8434766" cy="5090126"/>
          </a:xfrm>
          <a:prstGeom prst="rect">
            <a:avLst/>
          </a:prstGeom>
          <a:noFill/>
          <a:ln>
            <a:noFill/>
          </a:ln>
        </p:spPr>
      </p:pic>
      <p:sp>
        <p:nvSpPr>
          <p:cNvPr id="432" name="Google Shape;432;p3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33" name="Google Shape;433;p39"/>
          <p:cNvSpPr txBox="1"/>
          <p:nvPr/>
        </p:nvSpPr>
        <p:spPr>
          <a:xfrm>
            <a:off x="381000" y="519100"/>
            <a:ext cx="6917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b="1">
                <a:solidFill>
                  <a:srgbClr val="FFFFFF"/>
                </a:solidFill>
                <a:latin typeface="Calibri"/>
                <a:ea typeface="Calibri"/>
                <a:cs typeface="Calibri"/>
                <a:sym typeface="Calibri"/>
              </a:rPr>
              <a:t>Ovulatory cycle: Luteinizing Hormone</a:t>
            </a:r>
            <a:endParaRPr sz="2900"/>
          </a:p>
        </p:txBody>
      </p:sp>
      <p:sp>
        <p:nvSpPr>
          <p:cNvPr id="434" name="Google Shape;434;p39"/>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35" name="Google Shape;435;p39"/>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36" name="Google Shape;436;p39"/>
          <p:cNvPicPr preferRelativeResize="0"/>
          <p:nvPr/>
        </p:nvPicPr>
        <p:blipFill>
          <a:blip r:embed="rId5">
            <a:alphaModFix/>
          </a:blip>
          <a:stretch>
            <a:fillRect/>
          </a:stretch>
        </p:blipFill>
        <p:spPr>
          <a:xfrm>
            <a:off x="185188" y="1149400"/>
            <a:ext cx="8773613" cy="4883947"/>
          </a:xfrm>
          <a:prstGeom prst="rect">
            <a:avLst/>
          </a:prstGeom>
          <a:noFill/>
          <a:ln>
            <a:noFill/>
          </a:ln>
        </p:spPr>
      </p:pic>
      <p:pic>
        <p:nvPicPr>
          <p:cNvPr id="437" name="Google Shape;437;p39"/>
          <p:cNvPicPr preferRelativeResize="0"/>
          <p:nvPr/>
        </p:nvPicPr>
        <p:blipFill>
          <a:blip r:embed="rId6">
            <a:alphaModFix/>
          </a:blip>
          <a:stretch>
            <a:fillRect/>
          </a:stretch>
        </p:blipFill>
        <p:spPr>
          <a:xfrm>
            <a:off x="5335500" y="3470750"/>
            <a:ext cx="1962474" cy="1251426"/>
          </a:xfrm>
          <a:prstGeom prst="rect">
            <a:avLst/>
          </a:prstGeom>
          <a:noFill/>
          <a:ln>
            <a:noFill/>
          </a:ln>
        </p:spPr>
      </p:pic>
      <p:sp>
        <p:nvSpPr>
          <p:cNvPr id="438" name="Google Shape;438;p39"/>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39" name="Google Shape;439;p39"/>
          <p:cNvSpPr/>
          <p:nvPr/>
        </p:nvSpPr>
        <p:spPr>
          <a:xfrm>
            <a:off x="6004875" y="1621300"/>
            <a:ext cx="174300" cy="2424600"/>
          </a:xfrm>
          <a:prstGeom prst="downArrow">
            <a:avLst>
              <a:gd name="adj1" fmla="val 50000"/>
              <a:gd name="adj2" fmla="val 208688"/>
            </a:avLst>
          </a:prstGeom>
          <a:solidFill>
            <a:srgbClr val="BF9000"/>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440" name="Google Shape;440;p3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41" name="Google Shape;441;p39"/>
          <p:cNvSpPr txBox="1"/>
          <p:nvPr/>
        </p:nvSpPr>
        <p:spPr>
          <a:xfrm>
            <a:off x="5797038" y="1210675"/>
            <a:ext cx="1195800" cy="36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BF9000"/>
                </a:solidFill>
                <a:latin typeface="Lexend Medium"/>
                <a:ea typeface="Lexend Medium"/>
                <a:cs typeface="Lexend Medium"/>
                <a:sym typeface="Lexend Medium"/>
              </a:rPr>
              <a:t>LH</a:t>
            </a:r>
            <a:endParaRPr sz="2000">
              <a:solidFill>
                <a:srgbClr val="BF9000"/>
              </a:solidFill>
              <a:latin typeface="Lexend Medium"/>
              <a:ea typeface="Lexend Medium"/>
              <a:cs typeface="Lexend Medium"/>
              <a:sym typeface="Lexend Medium"/>
            </a:endParaRPr>
          </a:p>
          <a:p>
            <a:pPr marL="0" lvl="0" indent="0" algn="l" rtl="0">
              <a:spcBef>
                <a:spcPts val="0"/>
              </a:spcBef>
              <a:spcAft>
                <a:spcPts val="0"/>
              </a:spcAft>
              <a:buNone/>
            </a:pPr>
            <a:endParaRPr sz="1800">
              <a:solidFill>
                <a:schemeClr val="dk2"/>
              </a:solidFill>
            </a:endParaRPr>
          </a:p>
        </p:txBody>
      </p:sp>
      <p:sp>
        <p:nvSpPr>
          <p:cNvPr id="442" name="Google Shape;442;p39"/>
          <p:cNvSpPr txBox="1"/>
          <p:nvPr/>
        </p:nvSpPr>
        <p:spPr>
          <a:xfrm>
            <a:off x="214825" y="527925"/>
            <a:ext cx="892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The ovulatory cycle: </a:t>
            </a:r>
            <a:r>
              <a:rPr lang="en-US" sz="3000" b="1">
                <a:solidFill>
                  <a:srgbClr val="FFFFFF"/>
                </a:solidFill>
                <a:latin typeface="Lexend"/>
                <a:ea typeface="Lexend"/>
                <a:cs typeface="Lexend"/>
                <a:sym typeface="Lexend"/>
              </a:rPr>
              <a:t>L</a:t>
            </a:r>
            <a:r>
              <a:rPr lang="en-US" sz="3000">
                <a:solidFill>
                  <a:srgbClr val="FFFFFF"/>
                </a:solidFill>
                <a:latin typeface="Lexend Thin"/>
                <a:ea typeface="Lexend Thin"/>
                <a:cs typeface="Lexend Thin"/>
                <a:sym typeface="Lexend Thin"/>
              </a:rPr>
              <a:t>uteinizing</a:t>
            </a:r>
            <a:r>
              <a:rPr lang="en-US" sz="3000" b="1">
                <a:solidFill>
                  <a:srgbClr val="FFFFFF"/>
                </a:solidFill>
                <a:latin typeface="Lexend"/>
                <a:ea typeface="Lexend"/>
                <a:cs typeface="Lexend"/>
                <a:sym typeface="Lexend"/>
              </a:rPr>
              <a:t> H</a:t>
            </a:r>
            <a:r>
              <a:rPr lang="en-US" sz="3000">
                <a:solidFill>
                  <a:srgbClr val="FFFFFF"/>
                </a:solidFill>
                <a:latin typeface="Lexend Thin"/>
                <a:ea typeface="Lexend Thin"/>
                <a:cs typeface="Lexend Thin"/>
                <a:sym typeface="Lexend Thin"/>
              </a:rPr>
              <a:t>ormone</a:t>
            </a:r>
            <a:endParaRPr>
              <a:latin typeface="Lexend Thin"/>
              <a:ea typeface="Lexend Thin"/>
              <a:cs typeface="Lexend Thin"/>
              <a:sym typeface="Lexend Th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448" name="Google Shape;448;p40"/>
          <p:cNvPicPr preferRelativeResize="0"/>
          <p:nvPr/>
        </p:nvPicPr>
        <p:blipFill>
          <a:blip r:embed="rId3">
            <a:alphaModFix/>
          </a:blip>
          <a:stretch>
            <a:fillRect/>
          </a:stretch>
        </p:blipFill>
        <p:spPr>
          <a:xfrm>
            <a:off x="76200" y="1225550"/>
            <a:ext cx="8434766" cy="5090126"/>
          </a:xfrm>
          <a:prstGeom prst="rect">
            <a:avLst/>
          </a:prstGeom>
          <a:noFill/>
          <a:ln>
            <a:noFill/>
          </a:ln>
        </p:spPr>
      </p:pic>
      <p:sp>
        <p:nvSpPr>
          <p:cNvPr id="449" name="Google Shape;449;p4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50" name="Google Shape;450;p40"/>
          <p:cNvSpPr txBox="1"/>
          <p:nvPr/>
        </p:nvSpPr>
        <p:spPr>
          <a:xfrm>
            <a:off x="381000" y="519100"/>
            <a:ext cx="550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b="1">
                <a:solidFill>
                  <a:srgbClr val="FFFFFF"/>
                </a:solidFill>
                <a:latin typeface="Calibri"/>
                <a:ea typeface="Calibri"/>
                <a:cs typeface="Calibri"/>
                <a:sym typeface="Calibri"/>
              </a:rPr>
              <a:t>Ovulatory Cycle: Progesterone </a:t>
            </a:r>
            <a:endParaRPr sz="2900"/>
          </a:p>
        </p:txBody>
      </p:sp>
      <p:sp>
        <p:nvSpPr>
          <p:cNvPr id="451" name="Google Shape;451;p40"/>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52" name="Google Shape;452;p40"/>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53" name="Google Shape;453;p40"/>
          <p:cNvPicPr preferRelativeResize="0"/>
          <p:nvPr/>
        </p:nvPicPr>
        <p:blipFill>
          <a:blip r:embed="rId5">
            <a:alphaModFix/>
          </a:blip>
          <a:stretch>
            <a:fillRect/>
          </a:stretch>
        </p:blipFill>
        <p:spPr>
          <a:xfrm>
            <a:off x="187800" y="1182925"/>
            <a:ext cx="8773613" cy="4883947"/>
          </a:xfrm>
          <a:prstGeom prst="rect">
            <a:avLst/>
          </a:prstGeom>
          <a:noFill/>
          <a:ln>
            <a:noFill/>
          </a:ln>
        </p:spPr>
      </p:pic>
      <p:pic>
        <p:nvPicPr>
          <p:cNvPr id="454" name="Google Shape;454;p40"/>
          <p:cNvPicPr preferRelativeResize="0"/>
          <p:nvPr/>
        </p:nvPicPr>
        <p:blipFill>
          <a:blip r:embed="rId6">
            <a:alphaModFix/>
          </a:blip>
          <a:stretch>
            <a:fillRect/>
          </a:stretch>
        </p:blipFill>
        <p:spPr>
          <a:xfrm>
            <a:off x="5335500" y="3318350"/>
            <a:ext cx="1962474" cy="1251426"/>
          </a:xfrm>
          <a:prstGeom prst="rect">
            <a:avLst/>
          </a:prstGeom>
          <a:noFill/>
          <a:ln>
            <a:noFill/>
          </a:ln>
        </p:spPr>
      </p:pic>
      <p:pic>
        <p:nvPicPr>
          <p:cNvPr id="455" name="Google Shape;455;p40"/>
          <p:cNvPicPr preferRelativeResize="0"/>
          <p:nvPr/>
        </p:nvPicPr>
        <p:blipFill>
          <a:blip r:embed="rId7">
            <a:alphaModFix/>
          </a:blip>
          <a:stretch>
            <a:fillRect/>
          </a:stretch>
        </p:blipFill>
        <p:spPr>
          <a:xfrm>
            <a:off x="5710953" y="2713975"/>
            <a:ext cx="1587023" cy="1251426"/>
          </a:xfrm>
          <a:prstGeom prst="rect">
            <a:avLst/>
          </a:prstGeom>
          <a:noFill/>
          <a:ln>
            <a:noFill/>
          </a:ln>
        </p:spPr>
      </p:pic>
      <p:sp>
        <p:nvSpPr>
          <p:cNvPr id="456" name="Google Shape;456;p40"/>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57" name="Google Shape;457;p40"/>
          <p:cNvPicPr preferRelativeResize="0"/>
          <p:nvPr/>
        </p:nvPicPr>
        <p:blipFill rotWithShape="1">
          <a:blip r:embed="rId3">
            <a:alphaModFix/>
          </a:blip>
          <a:srcRect l="12675" t="32672" r="72294" b="61004"/>
          <a:stretch/>
        </p:blipFill>
        <p:spPr>
          <a:xfrm>
            <a:off x="6179175" y="1992600"/>
            <a:ext cx="1267772" cy="238199"/>
          </a:xfrm>
          <a:prstGeom prst="rect">
            <a:avLst/>
          </a:prstGeom>
          <a:noFill/>
          <a:ln>
            <a:noFill/>
          </a:ln>
        </p:spPr>
      </p:pic>
      <p:sp>
        <p:nvSpPr>
          <p:cNvPr id="458" name="Google Shape;458;p40"/>
          <p:cNvSpPr/>
          <p:nvPr/>
        </p:nvSpPr>
        <p:spPr>
          <a:xfrm rot="10800000">
            <a:off x="6469075" y="1514150"/>
            <a:ext cx="189600" cy="19899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459" name="Google Shape;459;p4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60" name="Google Shape;460;p40"/>
          <p:cNvSpPr txBox="1"/>
          <p:nvPr/>
        </p:nvSpPr>
        <p:spPr>
          <a:xfrm>
            <a:off x="5686724" y="1149350"/>
            <a:ext cx="2028300" cy="36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888888"/>
                </a:solidFill>
                <a:latin typeface="Lexend Medium"/>
                <a:ea typeface="Lexend Medium"/>
                <a:cs typeface="Lexend Medium"/>
                <a:sym typeface="Lexend Medium"/>
              </a:rPr>
              <a:t>Progesterone</a:t>
            </a:r>
            <a:endParaRPr sz="1800">
              <a:solidFill>
                <a:srgbClr val="888888"/>
              </a:solidFill>
            </a:endParaRPr>
          </a:p>
        </p:txBody>
      </p:sp>
      <p:sp>
        <p:nvSpPr>
          <p:cNvPr id="461" name="Google Shape;461;p40"/>
          <p:cNvSpPr txBox="1"/>
          <p:nvPr/>
        </p:nvSpPr>
        <p:spPr>
          <a:xfrm>
            <a:off x="214825" y="527925"/>
            <a:ext cx="892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The ovulatory cycle: </a:t>
            </a:r>
            <a:r>
              <a:rPr lang="en-US" sz="3000" b="1">
                <a:solidFill>
                  <a:srgbClr val="FFFFFF"/>
                </a:solidFill>
                <a:latin typeface="Lexend"/>
                <a:ea typeface="Lexend"/>
                <a:cs typeface="Lexend"/>
                <a:sym typeface="Lexend"/>
              </a:rPr>
              <a:t>Progesterone</a:t>
            </a:r>
            <a:endParaRPr>
              <a:latin typeface="Lexend Thin"/>
              <a:ea typeface="Lexend Thin"/>
              <a:cs typeface="Lexend Thin"/>
              <a:sym typeface="Lexen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b="0" i="0" u="none" strike="noStrike" cap="none">
                <a:solidFill>
                  <a:srgbClr val="343451"/>
                </a:solidFill>
                <a:latin typeface="Calibri"/>
                <a:ea typeface="Calibri"/>
                <a:cs typeface="Calibri"/>
                <a:sym typeface="Calibri"/>
              </a:rPr>
              <a:t>© FEMM</a:t>
            </a:r>
            <a:endParaRPr/>
          </a:p>
        </p:txBody>
      </p:sp>
      <p:sp>
        <p:nvSpPr>
          <p:cNvPr id="468" name="Google Shape;468;p41"/>
          <p:cNvSpPr txBox="1">
            <a:spLocks noGrp="1"/>
          </p:cNvSpPr>
          <p:nvPr>
            <p:ph type="title"/>
          </p:nvPr>
        </p:nvSpPr>
        <p:spPr>
          <a:xfrm>
            <a:off x="361362" y="216828"/>
            <a:ext cx="91440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lt1"/>
              </a:buClr>
              <a:buSzPts val="3000"/>
              <a:buFont typeface="Calibri"/>
              <a:buNone/>
            </a:pPr>
            <a:r>
              <a:rPr lang="en-US" sz="3000" b="1">
                <a:solidFill>
                  <a:schemeClr val="lt1"/>
                </a:solidFill>
                <a:latin typeface="Calibri"/>
                <a:ea typeface="Calibri"/>
                <a:cs typeface="Calibri"/>
                <a:sym typeface="Calibri"/>
              </a:rPr>
              <a:t>The beginning of life</a:t>
            </a:r>
            <a:endParaRPr>
              <a:solidFill>
                <a:schemeClr val="lt1"/>
              </a:solidFill>
            </a:endParaRPr>
          </a:p>
        </p:txBody>
      </p:sp>
      <p:pic>
        <p:nvPicPr>
          <p:cNvPr id="469" name="Google Shape;469;p41"/>
          <p:cNvPicPr preferRelativeResize="0"/>
          <p:nvPr/>
        </p:nvPicPr>
        <p:blipFill rotWithShape="1">
          <a:blip r:embed="rId3">
            <a:alphaModFix/>
          </a:blip>
          <a:srcRect/>
          <a:stretch/>
        </p:blipFill>
        <p:spPr>
          <a:xfrm>
            <a:off x="0" y="1299126"/>
            <a:ext cx="9143998" cy="5090115"/>
          </a:xfrm>
          <a:prstGeom prst="rect">
            <a:avLst/>
          </a:prstGeom>
          <a:noFill/>
          <a:ln>
            <a:noFill/>
          </a:ln>
        </p:spPr>
      </p:pic>
      <p:pic>
        <p:nvPicPr>
          <p:cNvPr id="470" name="Google Shape;470;p41"/>
          <p:cNvPicPr preferRelativeResize="0"/>
          <p:nvPr/>
        </p:nvPicPr>
        <p:blipFill rotWithShape="1">
          <a:blip r:embed="rId4">
            <a:alphaModFix/>
          </a:blip>
          <a:srcRect/>
          <a:stretch/>
        </p:blipFill>
        <p:spPr>
          <a:xfrm>
            <a:off x="0" y="1299126"/>
            <a:ext cx="9143998" cy="5090115"/>
          </a:xfrm>
          <a:prstGeom prst="rect">
            <a:avLst/>
          </a:prstGeom>
          <a:noFill/>
          <a:ln>
            <a:noFill/>
          </a:ln>
        </p:spPr>
      </p:pic>
      <p:pic>
        <p:nvPicPr>
          <p:cNvPr id="471" name="Google Shape;471;p41"/>
          <p:cNvPicPr preferRelativeResize="0"/>
          <p:nvPr/>
        </p:nvPicPr>
        <p:blipFill rotWithShape="1">
          <a:blip r:embed="rId5">
            <a:alphaModFix/>
          </a:blip>
          <a:srcRect/>
          <a:stretch/>
        </p:blipFill>
        <p:spPr>
          <a:xfrm>
            <a:off x="0" y="1299126"/>
            <a:ext cx="9143998" cy="5090115"/>
          </a:xfrm>
          <a:prstGeom prst="rect">
            <a:avLst/>
          </a:prstGeom>
          <a:noFill/>
          <a:ln>
            <a:noFill/>
          </a:ln>
        </p:spPr>
      </p:pic>
      <p:pic>
        <p:nvPicPr>
          <p:cNvPr id="472" name="Google Shape;472;p41"/>
          <p:cNvPicPr preferRelativeResize="0"/>
          <p:nvPr/>
        </p:nvPicPr>
        <p:blipFill rotWithShape="1">
          <a:blip r:embed="rId6">
            <a:alphaModFix/>
          </a:blip>
          <a:srcRect/>
          <a:stretch/>
        </p:blipFill>
        <p:spPr>
          <a:xfrm>
            <a:off x="0" y="1299126"/>
            <a:ext cx="9143998" cy="5090115"/>
          </a:xfrm>
          <a:prstGeom prst="rect">
            <a:avLst/>
          </a:prstGeom>
          <a:noFill/>
          <a:ln>
            <a:noFill/>
          </a:ln>
        </p:spPr>
      </p:pic>
      <p:pic>
        <p:nvPicPr>
          <p:cNvPr id="473" name="Google Shape;473;p41"/>
          <p:cNvPicPr preferRelativeResize="0"/>
          <p:nvPr/>
        </p:nvPicPr>
        <p:blipFill rotWithShape="1">
          <a:blip r:embed="rId7">
            <a:alphaModFix/>
          </a:blip>
          <a:srcRect/>
          <a:stretch/>
        </p:blipFill>
        <p:spPr>
          <a:xfrm>
            <a:off x="76200" y="1222925"/>
            <a:ext cx="9067803" cy="5090123"/>
          </a:xfrm>
          <a:prstGeom prst="rect">
            <a:avLst/>
          </a:prstGeom>
          <a:noFill/>
          <a:ln>
            <a:noFill/>
          </a:ln>
        </p:spPr>
      </p:pic>
      <p:sp>
        <p:nvSpPr>
          <p:cNvPr id="474" name="Google Shape;474;p41"/>
          <p:cNvSpPr/>
          <p:nvPr/>
        </p:nvSpPr>
        <p:spPr>
          <a:xfrm>
            <a:off x="7018866" y="5252671"/>
            <a:ext cx="1829400" cy="1458600"/>
          </a:xfrm>
          <a:prstGeom prst="rect">
            <a:avLst/>
          </a:prstGeom>
          <a:noFill/>
          <a:ln w="12700" cap="flat" cmpd="sng">
            <a:solidFill>
              <a:srgbClr val="8F92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000000"/>
              </a:solidFill>
              <a:latin typeface="Calibri"/>
              <a:ea typeface="Calibri"/>
              <a:cs typeface="Calibri"/>
              <a:sym typeface="Calibri"/>
            </a:endParaRPr>
          </a:p>
        </p:txBody>
      </p:sp>
      <p:pic>
        <p:nvPicPr>
          <p:cNvPr id="475" name="Google Shape;475;p41"/>
          <p:cNvPicPr preferRelativeResize="0"/>
          <p:nvPr/>
        </p:nvPicPr>
        <p:blipFill rotWithShape="1">
          <a:blip r:embed="rId8">
            <a:alphaModFix/>
          </a:blip>
          <a:srcRect/>
          <a:stretch/>
        </p:blipFill>
        <p:spPr>
          <a:xfrm>
            <a:off x="7018934" y="5272351"/>
            <a:ext cx="1829269" cy="1458727"/>
          </a:xfrm>
          <a:prstGeom prst="rect">
            <a:avLst/>
          </a:prstGeom>
          <a:noFill/>
          <a:ln>
            <a:noFill/>
          </a:ln>
        </p:spPr>
      </p:pic>
      <p:pic>
        <p:nvPicPr>
          <p:cNvPr id="476" name="Google Shape;476;p41"/>
          <p:cNvPicPr preferRelativeResize="0"/>
          <p:nvPr/>
        </p:nvPicPr>
        <p:blipFill rotWithShape="1">
          <a:blip r:embed="rId9">
            <a:alphaModFix/>
          </a:blip>
          <a:srcRect/>
          <a:stretch/>
        </p:blipFill>
        <p:spPr>
          <a:xfrm>
            <a:off x="32226" y="5173682"/>
            <a:ext cx="742690" cy="651748"/>
          </a:xfrm>
          <a:prstGeom prst="rect">
            <a:avLst/>
          </a:prstGeom>
          <a:noFill/>
          <a:ln>
            <a:noFill/>
          </a:ln>
        </p:spPr>
      </p:pic>
      <p:sp>
        <p:nvSpPr>
          <p:cNvPr id="477" name="Google Shape;477;p4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78" name="Google Shape;478;p41"/>
          <p:cNvSpPr txBox="1"/>
          <p:nvPr/>
        </p:nvSpPr>
        <p:spPr>
          <a:xfrm>
            <a:off x="214825" y="527925"/>
            <a:ext cx="892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a:solidFill>
                  <a:srgbClr val="FFFFFF"/>
                </a:solidFill>
                <a:latin typeface="Lexend Thin"/>
                <a:ea typeface="Lexend Thin"/>
                <a:cs typeface="Lexend Thin"/>
                <a:sym typeface="Lexend Thin"/>
              </a:rPr>
              <a:t>Reproduction: New Life</a:t>
            </a:r>
            <a:endParaRPr>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2"/>
        <p:cNvGrpSpPr/>
        <p:nvPr/>
      </p:nvGrpSpPr>
      <p:grpSpPr>
        <a:xfrm>
          <a:off x="0" y="0"/>
          <a:ext cx="0" cy="0"/>
          <a:chOff x="0" y="0"/>
          <a:chExt cx="0" cy="0"/>
        </a:xfrm>
      </p:grpSpPr>
      <p:sp>
        <p:nvSpPr>
          <p:cNvPr id="483" name="Google Shape;483;p42"/>
          <p:cNvSpPr txBox="1"/>
          <p:nvPr/>
        </p:nvSpPr>
        <p:spPr>
          <a:xfrm>
            <a:off x="3795800" y="1389012"/>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84" name="Google Shape;484;p42"/>
          <p:cNvSpPr txBox="1"/>
          <p:nvPr/>
        </p:nvSpPr>
        <p:spPr>
          <a:xfrm>
            <a:off x="381000" y="51275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Effects of estrogen &amp; progesterone on your body</a:t>
            </a:r>
            <a:endParaRPr/>
          </a:p>
        </p:txBody>
      </p:sp>
      <p:sp>
        <p:nvSpPr>
          <p:cNvPr id="485" name="Google Shape;485;p4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86" name="Google Shape;486;p42"/>
          <p:cNvSpPr txBox="1">
            <a:spLocks noGrp="1"/>
          </p:cNvSpPr>
          <p:nvPr>
            <p:ph type="title"/>
          </p:nvPr>
        </p:nvSpPr>
        <p:spPr>
          <a:xfrm>
            <a:off x="196537" y="557150"/>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880"/>
              <a:buFont typeface="Arial"/>
              <a:buNone/>
            </a:pPr>
            <a:r>
              <a:rPr lang="en-US" sz="3010" i="1">
                <a:solidFill>
                  <a:schemeClr val="lt1"/>
                </a:solidFill>
                <a:latin typeface="Lexend Thin"/>
                <a:ea typeface="Lexend Thin"/>
                <a:cs typeface="Lexend Thin"/>
                <a:sym typeface="Lexend Thin"/>
              </a:rPr>
              <a:t>What’s so great about </a:t>
            </a:r>
            <a:r>
              <a:rPr lang="en-US" sz="3010" b="1" i="1">
                <a:solidFill>
                  <a:schemeClr val="lt1"/>
                </a:solidFill>
                <a:latin typeface="Lexend"/>
                <a:ea typeface="Lexend"/>
                <a:cs typeface="Lexend"/>
                <a:sym typeface="Lexend"/>
              </a:rPr>
              <a:t>hormones</a:t>
            </a:r>
            <a:r>
              <a:rPr lang="en-US" sz="3010" i="1">
                <a:solidFill>
                  <a:schemeClr val="lt1"/>
                </a:solidFill>
                <a:latin typeface="Lexend Thin"/>
                <a:ea typeface="Lexend Thin"/>
                <a:cs typeface="Lexend Thin"/>
                <a:sym typeface="Lexend Thin"/>
              </a:rPr>
              <a:t>?</a:t>
            </a:r>
            <a:endParaRPr sz="3010" b="0" i="1">
              <a:solidFill>
                <a:schemeClr val="lt1"/>
              </a:solidFill>
              <a:latin typeface="Lexend Thin"/>
              <a:ea typeface="Lexend Thin"/>
              <a:cs typeface="Lexend Thin"/>
              <a:sym typeface="Lexend Thin"/>
            </a:endParaRPr>
          </a:p>
        </p:txBody>
      </p:sp>
      <p:graphicFrame>
        <p:nvGraphicFramePr>
          <p:cNvPr id="487" name="Google Shape;487;p42"/>
          <p:cNvGraphicFramePr/>
          <p:nvPr/>
        </p:nvGraphicFramePr>
        <p:xfrm>
          <a:off x="1634276" y="1837513"/>
          <a:ext cx="7024650" cy="4009000"/>
        </p:xfrm>
        <a:graphic>
          <a:graphicData uri="http://schemas.openxmlformats.org/drawingml/2006/table">
            <a:tbl>
              <a:tblPr>
                <a:noFill/>
                <a:tableStyleId>{2D3377F0-B17C-4915-B1D7-AF11F7122CEA}</a:tableStyleId>
              </a:tblPr>
              <a:tblGrid>
                <a:gridCol w="1859450">
                  <a:extLst>
                    <a:ext uri="{9D8B030D-6E8A-4147-A177-3AD203B41FA5}">
                      <a16:colId xmlns:a16="http://schemas.microsoft.com/office/drawing/2014/main" val="20000"/>
                    </a:ext>
                  </a:extLst>
                </a:gridCol>
                <a:gridCol w="2610750">
                  <a:extLst>
                    <a:ext uri="{9D8B030D-6E8A-4147-A177-3AD203B41FA5}">
                      <a16:colId xmlns:a16="http://schemas.microsoft.com/office/drawing/2014/main" val="20001"/>
                    </a:ext>
                  </a:extLst>
                </a:gridCol>
                <a:gridCol w="2554450">
                  <a:extLst>
                    <a:ext uri="{9D8B030D-6E8A-4147-A177-3AD203B41FA5}">
                      <a16:colId xmlns:a16="http://schemas.microsoft.com/office/drawing/2014/main" val="20002"/>
                    </a:ext>
                  </a:extLst>
                </a:gridCol>
              </a:tblGrid>
              <a:tr h="183975">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595959"/>
                        </a:buClr>
                        <a:buSzPts val="2000"/>
                        <a:buFont typeface="Arial"/>
                        <a:buNone/>
                      </a:pPr>
                      <a:r>
                        <a:rPr lang="en-US" sz="2000" b="1">
                          <a:solidFill>
                            <a:srgbClr val="81B9FF"/>
                          </a:solidFill>
                        </a:rPr>
                        <a:t>    </a:t>
                      </a:r>
                      <a:r>
                        <a:rPr lang="en-US" sz="2000" b="1">
                          <a:solidFill>
                            <a:srgbClr val="4A86E8"/>
                          </a:solidFill>
                        </a:rPr>
                        <a:t>E</a:t>
                      </a:r>
                      <a:r>
                        <a:rPr lang="en-US" sz="2000" b="1" i="0" u="none" strike="noStrike" cap="none">
                          <a:solidFill>
                            <a:srgbClr val="4A86E8"/>
                          </a:solidFill>
                          <a:latin typeface="Arial"/>
                          <a:ea typeface="Arial"/>
                          <a:cs typeface="Arial"/>
                          <a:sym typeface="Arial"/>
                        </a:rPr>
                        <a:t>strogen</a:t>
                      </a:r>
                      <a:endParaRPr>
                        <a:solidFill>
                          <a:srgbClr val="4A86E8"/>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a:solidFill>
                            <a:srgbClr val="888888"/>
                          </a:solidFill>
                        </a:rPr>
                        <a:t>P</a:t>
                      </a:r>
                      <a:r>
                        <a:rPr lang="en-US" sz="2000" b="1" i="0" u="none" strike="noStrike" cap="none">
                          <a:solidFill>
                            <a:srgbClr val="888888"/>
                          </a:solidFill>
                          <a:latin typeface="Arial"/>
                          <a:ea typeface="Arial"/>
                          <a:cs typeface="Arial"/>
                          <a:sym typeface="Arial"/>
                        </a:rPr>
                        <a:t>rogesterone</a:t>
                      </a:r>
                      <a:endParaRPr>
                        <a:solidFill>
                          <a:srgbClr val="888888"/>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chemeClr val="dk1"/>
                          </a:solidFill>
                          <a:latin typeface="Calibri"/>
                          <a:ea typeface="Calibri"/>
                          <a:cs typeface="Calibri"/>
                          <a:sym typeface="Calibri"/>
                        </a:rPr>
                        <a:t>uterus</a:t>
                      </a:r>
                      <a:endParaRPr sz="1800" b="1" i="0" u="sng" strike="noStrike" cap="none">
                        <a:solidFill>
                          <a:schemeClr val="dk1"/>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chemeClr val="dk1"/>
                          </a:solidFill>
                          <a:latin typeface="Calibri"/>
                          <a:ea typeface="Calibri"/>
                          <a:cs typeface="Calibri"/>
                          <a:sym typeface="Calibri"/>
                        </a:rPr>
                        <a:t>tones, contracts</a:t>
                      </a:r>
                      <a:endParaRPr sz="1600" b="1" i="0" u="sng" strike="noStrike" cap="none">
                        <a:solidFill>
                          <a:schemeClr val="dk1"/>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chemeClr val="dk1"/>
                          </a:solidFill>
                          <a:latin typeface="Calibri"/>
                          <a:ea typeface="Calibri"/>
                          <a:cs typeface="Calibri"/>
                          <a:sym typeface="Calibri"/>
                        </a:rPr>
                        <a:t>relaxes</a:t>
                      </a:r>
                      <a:r>
                        <a:rPr lang="en-US" sz="1600" b="1" i="0" u="none" strike="noStrike" cap="none">
                          <a:solidFill>
                            <a:schemeClr val="dk1"/>
                          </a:solidFill>
                          <a:latin typeface="Calibri"/>
                          <a:ea typeface="Calibri"/>
                          <a:cs typeface="Calibri"/>
                          <a:sym typeface="Calibri"/>
                        </a:rPr>
                        <a:t> </a:t>
                      </a:r>
                      <a:endParaRPr sz="1600" b="1" i="0" u="sng" strike="noStrike" cap="none">
                        <a:solidFill>
                          <a:schemeClr val="dk1"/>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uterine lining</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grows</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chemeClr val="dk1"/>
                          </a:solidFill>
                          <a:latin typeface="Calibri"/>
                          <a:ea typeface="Calibri"/>
                          <a:cs typeface="Calibri"/>
                          <a:sym typeface="Calibri"/>
                        </a:rPr>
                        <a:t>maintains</a:t>
                      </a:r>
                      <a:endParaRPr>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chemeClr val="dk1"/>
                          </a:solidFill>
                          <a:latin typeface="Calibri"/>
                          <a:ea typeface="Calibri"/>
                          <a:cs typeface="Calibri"/>
                          <a:sym typeface="Calibri"/>
                        </a:rPr>
                        <a:t>bones</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forms</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strengthens</a:t>
                      </a:r>
                      <a:endParaRPr sz="160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muscles</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helps maintain muscle mass and strength</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muscle relaxation</a:t>
                      </a:r>
                      <a:endParaRPr>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4"/>
                  </a:ext>
                </a:extLst>
              </a:tr>
              <a:tr h="675650">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i="0" u="none" strike="noStrike" cap="none">
                          <a:solidFill>
                            <a:schemeClr val="dk1"/>
                          </a:solidFill>
                          <a:latin typeface="Calibri"/>
                          <a:ea typeface="Calibri"/>
                          <a:cs typeface="Calibri"/>
                          <a:sym typeface="Calibri"/>
                        </a:rPr>
                        <a:t>blood vessels</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i="0" u="none" strike="noStrike" cap="none">
                          <a:solidFill>
                            <a:schemeClr val="dk1"/>
                          </a:solidFill>
                          <a:latin typeface="Calibri"/>
                          <a:ea typeface="Calibri"/>
                          <a:cs typeface="Calibri"/>
                          <a:sym typeface="Calibri"/>
                        </a:rPr>
                        <a:t>dilates, increases flow</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spcBef>
                          <a:spcPts val="0"/>
                        </a:spcBef>
                        <a:spcAft>
                          <a:spcPts val="0"/>
                        </a:spcAft>
                        <a:buNone/>
                      </a:pPr>
                      <a:r>
                        <a:rPr lang="en-US" sz="1600" u="none" strike="noStrike" cap="none">
                          <a:solidFill>
                            <a:schemeClr val="dk1"/>
                          </a:solidFill>
                          <a:latin typeface="Calibri"/>
                          <a:ea typeface="Calibri"/>
                          <a:cs typeface="Calibri"/>
                          <a:sym typeface="Calibri"/>
                        </a:rPr>
                        <a:t>relaxes, normalizes clotting</a:t>
                      </a:r>
                      <a:endParaRPr>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extLst>
                  <a:ext uri="{0D108BD9-81ED-4DB2-BD59-A6C34878D82A}">
                    <a16:rowId xmlns:a16="http://schemas.microsoft.com/office/drawing/2014/main" val="10005"/>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brain cells</a:t>
                      </a:r>
                      <a:endParaRPr sz="1800" b="1" i="0" u="none" strike="noStrike" cap="none">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higher cognitive function</a:t>
                      </a:r>
                      <a:endParaRPr sz="1600" b="1" i="0" u="none" strike="noStrike" cap="none">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tc>
                  <a:txBody>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maintains and heals</a:t>
                      </a:r>
                      <a:endParaRPr>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well-being</a:t>
                      </a:r>
                      <a:endParaRPr>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normal levels promote well-being; high levels increase anxiety</a:t>
                      </a:r>
                      <a:endParaRPr>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promotes relaxation;</a:t>
                      </a: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decreases anxiety</a:t>
                      </a:r>
                      <a:endParaRPr sz="1600">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extLst>
                  <a:ext uri="{0D108BD9-81ED-4DB2-BD59-A6C34878D82A}">
                    <a16:rowId xmlns:a16="http://schemas.microsoft.com/office/drawing/2014/main" val="10007"/>
                  </a:ext>
                </a:extLst>
              </a:tr>
            </a:tbl>
          </a:graphicData>
        </a:graphic>
      </p:graphicFrame>
      <p:pic>
        <p:nvPicPr>
          <p:cNvPr id="488" name="Google Shape;488;p42"/>
          <p:cNvPicPr preferRelativeResize="0"/>
          <p:nvPr/>
        </p:nvPicPr>
        <p:blipFill rotWithShape="1">
          <a:blip r:embed="rId4">
            <a:alphaModFix/>
          </a:blip>
          <a:srcRect/>
          <a:stretch/>
        </p:blipFill>
        <p:spPr>
          <a:xfrm>
            <a:off x="237087" y="1479025"/>
            <a:ext cx="1235074" cy="4745039"/>
          </a:xfrm>
          <a:prstGeom prst="rect">
            <a:avLst/>
          </a:prstGeom>
          <a:noFill/>
          <a:ln>
            <a:noFill/>
          </a:ln>
        </p:spPr>
      </p:pic>
      <p:sp>
        <p:nvSpPr>
          <p:cNvPr id="489" name="Google Shape;489;p4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3"/>
        <p:cNvGrpSpPr/>
        <p:nvPr/>
      </p:nvGrpSpPr>
      <p:grpSpPr>
        <a:xfrm>
          <a:off x="0" y="0"/>
          <a:ext cx="0" cy="0"/>
          <a:chOff x="0" y="0"/>
          <a:chExt cx="0" cy="0"/>
        </a:xfrm>
      </p:grpSpPr>
      <p:sp>
        <p:nvSpPr>
          <p:cNvPr id="494" name="Google Shape;494;p43"/>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95" name="Google Shape;495;p43"/>
          <p:cNvSpPr txBox="1"/>
          <p:nvPr/>
        </p:nvSpPr>
        <p:spPr>
          <a:xfrm>
            <a:off x="381000" y="51275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Effects of estrogen &amp; progesterone on your body</a:t>
            </a:r>
            <a:endParaRPr/>
          </a:p>
        </p:txBody>
      </p:sp>
      <p:sp>
        <p:nvSpPr>
          <p:cNvPr id="496" name="Google Shape;496;p4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graphicFrame>
        <p:nvGraphicFramePr>
          <p:cNvPr id="497" name="Google Shape;497;p43"/>
          <p:cNvGraphicFramePr/>
          <p:nvPr/>
        </p:nvGraphicFramePr>
        <p:xfrm>
          <a:off x="1685101" y="1858775"/>
          <a:ext cx="7192425" cy="3504185"/>
        </p:xfrm>
        <a:graphic>
          <a:graphicData uri="http://schemas.openxmlformats.org/drawingml/2006/table">
            <a:tbl>
              <a:tblPr>
                <a:noFill/>
                <a:tableStyleId>{2D3377F0-B17C-4915-B1D7-AF11F7122CEA}</a:tableStyleId>
              </a:tblPr>
              <a:tblGrid>
                <a:gridCol w="2991825">
                  <a:extLst>
                    <a:ext uri="{9D8B030D-6E8A-4147-A177-3AD203B41FA5}">
                      <a16:colId xmlns:a16="http://schemas.microsoft.com/office/drawing/2014/main" val="20000"/>
                    </a:ext>
                  </a:extLst>
                </a:gridCol>
                <a:gridCol w="4200600">
                  <a:extLst>
                    <a:ext uri="{9D8B030D-6E8A-4147-A177-3AD203B41FA5}">
                      <a16:colId xmlns:a16="http://schemas.microsoft.com/office/drawing/2014/main" val="20001"/>
                    </a:ext>
                  </a:extLst>
                </a:gridCol>
              </a:tblGrid>
              <a:tr h="42715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a:solidFill>
                            <a:schemeClr val="dk1"/>
                          </a:solidFill>
                        </a:rPr>
                        <a:t>Testosterone</a:t>
                      </a:r>
                      <a:endParaRPr>
                        <a:solidFill>
                          <a:schemeClr val="dk1"/>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testicles</a:t>
                      </a:r>
                      <a:endParaRPr sz="1800" b="1" i="0" strike="noStrike" cap="none">
                        <a:solidFill>
                          <a:schemeClr val="dk1"/>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initiates and maintains sperm production </a:t>
                      </a:r>
                      <a:endParaRPr sz="1600" b="1" i="0" u="sng" strike="noStrike" cap="none">
                        <a:solidFill>
                          <a:schemeClr val="dk1"/>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CE5CD"/>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bones</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strengthens bones</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muscles</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builds </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fat metabolism</a:t>
                      </a:r>
                      <a:endParaRPr sz="18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EAD3"/>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helps promote fat burning</a:t>
                      </a:r>
                      <a:endParaRPr sz="1600" b="1" i="0" u="none" strike="noStrike" cap="none">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EAD3"/>
                    </a:solidFill>
                  </a:tcPr>
                </a:tc>
                <a:extLst>
                  <a:ext uri="{0D108BD9-81ED-4DB2-BD59-A6C34878D82A}">
                    <a16:rowId xmlns:a16="http://schemas.microsoft.com/office/drawing/2014/main" val="10004"/>
                  </a:ext>
                </a:extLst>
              </a:tr>
              <a:tr h="383775">
                <a:tc>
                  <a:txBody>
                    <a:bodyPr/>
                    <a:lstStyle/>
                    <a:p>
                      <a:pPr marL="0" marR="0" lvl="0" indent="0" algn="ctr" rtl="0">
                        <a:lnSpc>
                          <a:spcPct val="100000"/>
                        </a:lnSpc>
                        <a:spcBef>
                          <a:spcPts val="0"/>
                        </a:spcBef>
                        <a:spcAft>
                          <a:spcPts val="0"/>
                        </a:spcAft>
                        <a:buNone/>
                      </a:pPr>
                      <a:r>
                        <a:rPr lang="en-US" sz="1800" b="1">
                          <a:solidFill>
                            <a:schemeClr val="dk1"/>
                          </a:solidFill>
                          <a:latin typeface="Calibri"/>
                          <a:ea typeface="Calibri"/>
                          <a:cs typeface="Calibri"/>
                          <a:sym typeface="Calibri"/>
                        </a:rPr>
                        <a:t>blood vessels</a:t>
                      </a:r>
                      <a:endParaRPr sz="1800" b="1">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lnSpc>
                          <a:spcPct val="100000"/>
                        </a:lnSpc>
                        <a:spcBef>
                          <a:spcPts val="0"/>
                        </a:spcBef>
                        <a:spcAft>
                          <a:spcPts val="0"/>
                        </a:spcAft>
                        <a:buNone/>
                      </a:pPr>
                      <a:r>
                        <a:rPr lang="en-US" sz="1600">
                          <a:solidFill>
                            <a:schemeClr val="dk1"/>
                          </a:solidFill>
                          <a:latin typeface="Calibri"/>
                          <a:ea typeface="Calibri"/>
                          <a:cs typeface="Calibri"/>
                          <a:sym typeface="Calibri"/>
                        </a:rPr>
                        <a:t>promotes blood flow and good circulation</a:t>
                      </a:r>
                      <a:endParaRPr sz="1600">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extLst>
                  <a:ext uri="{0D108BD9-81ED-4DB2-BD59-A6C34878D82A}">
                    <a16:rowId xmlns:a16="http://schemas.microsoft.com/office/drawing/2014/main" val="10005"/>
                  </a:ext>
                </a:extLst>
              </a:tr>
              <a:tr h="383775">
                <a:tc>
                  <a:txBody>
                    <a:bodyPr/>
                    <a:lstStyle/>
                    <a:p>
                      <a:pPr marL="0" lvl="0" indent="0" algn="ctr" rtl="0">
                        <a:spcBef>
                          <a:spcPts val="0"/>
                        </a:spcBef>
                        <a:spcAft>
                          <a:spcPts val="0"/>
                        </a:spcAft>
                        <a:buNone/>
                      </a:pPr>
                      <a:r>
                        <a:rPr lang="en-US" sz="1800" b="1">
                          <a:solidFill>
                            <a:schemeClr val="dk1"/>
                          </a:solidFill>
                          <a:latin typeface="Calibri"/>
                          <a:ea typeface="Calibri"/>
                          <a:cs typeface="Calibri"/>
                          <a:sym typeface="Calibri"/>
                        </a:rPr>
                        <a:t>brain cells</a:t>
                      </a:r>
                      <a:endParaRPr sz="1800" b="1">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tc>
                  <a:txBody>
                    <a:bodyPr/>
                    <a:lstStyle/>
                    <a:p>
                      <a:pPr marL="0" lvl="0" indent="0" algn="l" rtl="0">
                        <a:spcBef>
                          <a:spcPts val="0"/>
                        </a:spcBef>
                        <a:spcAft>
                          <a:spcPts val="0"/>
                        </a:spcAft>
                        <a:buNone/>
                      </a:pPr>
                      <a:r>
                        <a:rPr lang="en-US" sz="1600">
                          <a:solidFill>
                            <a:schemeClr val="dk1"/>
                          </a:solidFill>
                          <a:latin typeface="Calibri"/>
                          <a:ea typeface="Calibri"/>
                          <a:cs typeface="Calibri"/>
                          <a:sym typeface="Calibri"/>
                        </a:rPr>
                        <a:t>crucial for brain development; increases ability to learn and retain new information</a:t>
                      </a:r>
                      <a:endParaRPr sz="1600">
                        <a:solidFill>
                          <a:schemeClr val="dk1"/>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FC5E8"/>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chemeClr val="dk1"/>
                          </a:solidFill>
                          <a:latin typeface="Calibri"/>
                          <a:ea typeface="Calibri"/>
                          <a:cs typeface="Calibri"/>
                          <a:sym typeface="Calibri"/>
                        </a:rPr>
                        <a:t>well-being</a:t>
                      </a:r>
                      <a:endParaRPr>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3C47D"/>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chemeClr val="dk1"/>
                          </a:solidFill>
                          <a:latin typeface="Calibri"/>
                          <a:ea typeface="Calibri"/>
                          <a:cs typeface="Calibri"/>
                          <a:sym typeface="Calibri"/>
                        </a:rPr>
                        <a:t>normal levels promote confidence and motivation</a:t>
                      </a:r>
                      <a:endParaRPr>
                        <a:solidFill>
                          <a:schemeClr val="dk1"/>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93C47D"/>
                    </a:solidFill>
                  </a:tcPr>
                </a:tc>
                <a:extLst>
                  <a:ext uri="{0D108BD9-81ED-4DB2-BD59-A6C34878D82A}">
                    <a16:rowId xmlns:a16="http://schemas.microsoft.com/office/drawing/2014/main" val="10007"/>
                  </a:ext>
                </a:extLst>
              </a:tr>
            </a:tbl>
          </a:graphicData>
        </a:graphic>
      </p:graphicFrame>
      <p:sp>
        <p:nvSpPr>
          <p:cNvPr id="498" name="Google Shape;498;p43"/>
          <p:cNvSpPr txBox="1"/>
          <p:nvPr/>
        </p:nvSpPr>
        <p:spPr>
          <a:xfrm>
            <a:off x="3431000" y="1378862"/>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99" name="Google Shape;499;p43"/>
          <p:cNvPicPr preferRelativeResize="0"/>
          <p:nvPr/>
        </p:nvPicPr>
        <p:blipFill rotWithShape="1">
          <a:blip r:embed="rId4">
            <a:alphaModFix/>
          </a:blip>
          <a:srcRect l="11543" r="8347"/>
          <a:stretch/>
        </p:blipFill>
        <p:spPr>
          <a:xfrm>
            <a:off x="90350" y="1378850"/>
            <a:ext cx="1490100" cy="5165076"/>
          </a:xfrm>
          <a:prstGeom prst="rect">
            <a:avLst/>
          </a:prstGeom>
          <a:noFill/>
          <a:ln>
            <a:noFill/>
          </a:ln>
        </p:spPr>
      </p:pic>
      <p:sp>
        <p:nvSpPr>
          <p:cNvPr id="500" name="Google Shape;500;p43"/>
          <p:cNvSpPr txBox="1">
            <a:spLocks noGrp="1"/>
          </p:cNvSpPr>
          <p:nvPr>
            <p:ph type="title"/>
          </p:nvPr>
        </p:nvSpPr>
        <p:spPr>
          <a:xfrm>
            <a:off x="196537" y="557150"/>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2880"/>
              <a:buFont typeface="Arial"/>
              <a:buNone/>
            </a:pPr>
            <a:r>
              <a:rPr lang="en-US" sz="3010" i="1">
                <a:solidFill>
                  <a:schemeClr val="lt1"/>
                </a:solidFill>
                <a:latin typeface="Lexend Thin"/>
                <a:ea typeface="Lexend Thin"/>
                <a:cs typeface="Lexend Thin"/>
                <a:sym typeface="Lexend Thin"/>
              </a:rPr>
              <a:t>What’s so great about </a:t>
            </a:r>
            <a:r>
              <a:rPr lang="en-US" sz="3010" b="1" i="1">
                <a:solidFill>
                  <a:schemeClr val="lt1"/>
                </a:solidFill>
                <a:latin typeface="Lexend"/>
                <a:ea typeface="Lexend"/>
                <a:cs typeface="Lexend"/>
                <a:sym typeface="Lexend"/>
              </a:rPr>
              <a:t>hormones</a:t>
            </a:r>
            <a:r>
              <a:rPr lang="en-US" sz="3010" i="1">
                <a:solidFill>
                  <a:schemeClr val="lt1"/>
                </a:solidFill>
                <a:latin typeface="Lexend Thin"/>
                <a:ea typeface="Lexend Thin"/>
                <a:cs typeface="Lexend Thin"/>
                <a:sym typeface="Lexend Thin"/>
              </a:rPr>
              <a:t>?</a:t>
            </a:r>
            <a:endParaRPr sz="3010" b="0" i="1">
              <a:solidFill>
                <a:schemeClr val="lt1"/>
              </a:solidFill>
              <a:latin typeface="Lexend Thin"/>
              <a:ea typeface="Lexend Thin"/>
              <a:cs typeface="Lexend Thin"/>
              <a:sym typeface="Lexend Thin"/>
            </a:endParaRPr>
          </a:p>
        </p:txBody>
      </p:sp>
      <p:sp>
        <p:nvSpPr>
          <p:cNvPr id="501" name="Google Shape;501;p4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44"/>
          <p:cNvSpPr/>
          <p:nvPr/>
        </p:nvSpPr>
        <p:spPr>
          <a:xfrm>
            <a:off x="2301900" y="1330800"/>
            <a:ext cx="4277100" cy="5451000"/>
          </a:xfrm>
          <a:prstGeom prst="rect">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07" name="Google Shape;507;p44"/>
          <p:cNvPicPr preferRelativeResize="0"/>
          <p:nvPr/>
        </p:nvPicPr>
        <p:blipFill rotWithShape="1">
          <a:blip r:embed="rId3">
            <a:alphaModFix/>
          </a:blip>
          <a:srcRect b="4351"/>
          <a:stretch/>
        </p:blipFill>
        <p:spPr>
          <a:xfrm>
            <a:off x="2393100" y="1396313"/>
            <a:ext cx="4277099" cy="5319986"/>
          </a:xfrm>
          <a:prstGeom prst="rect">
            <a:avLst/>
          </a:prstGeom>
          <a:noFill/>
          <a:ln>
            <a:noFill/>
          </a:ln>
          <a:effectLst>
            <a:outerShdw blurRad="57150" dist="19050" dir="5400000" algn="bl" rotWithShape="0">
              <a:srgbClr val="000000">
                <a:alpha val="50000"/>
              </a:srgbClr>
            </a:outerShdw>
          </a:effectLst>
        </p:spPr>
      </p:pic>
      <p:sp>
        <p:nvSpPr>
          <p:cNvPr id="508" name="Google Shape;508;p4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09" name="Google Shape;509;p44"/>
          <p:cNvSpPr txBox="1"/>
          <p:nvPr/>
        </p:nvSpPr>
        <p:spPr>
          <a:xfrm>
            <a:off x="228600" y="519100"/>
            <a:ext cx="7209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How much do you </a:t>
            </a:r>
            <a:r>
              <a:rPr lang="en-US" sz="3000" b="1" i="1">
                <a:solidFill>
                  <a:srgbClr val="FFFFFF"/>
                </a:solidFill>
                <a:latin typeface="Lexend"/>
                <a:ea typeface="Lexend"/>
                <a:cs typeface="Lexend"/>
                <a:sym typeface="Lexend"/>
              </a:rPr>
              <a:t>really</a:t>
            </a:r>
            <a:r>
              <a:rPr lang="en-US" sz="3000">
                <a:solidFill>
                  <a:srgbClr val="FFFFFF"/>
                </a:solidFill>
                <a:latin typeface="Lexend Thin"/>
                <a:ea typeface="Lexend Thin"/>
                <a:cs typeface="Lexend Thin"/>
                <a:sym typeface="Lexend Thin"/>
              </a:rPr>
              <a:t> know about…</a:t>
            </a:r>
            <a:endParaRPr>
              <a:latin typeface="Lexend Thin"/>
              <a:ea typeface="Lexend Thin"/>
              <a:cs typeface="Lexend Thin"/>
              <a:sym typeface="Lexend Thin"/>
            </a:endParaRPr>
          </a:p>
        </p:txBody>
      </p:sp>
      <p:sp>
        <p:nvSpPr>
          <p:cNvPr id="510" name="Google Shape;510;p44"/>
          <p:cNvSpPr/>
          <p:nvPr/>
        </p:nvSpPr>
        <p:spPr>
          <a:xfrm>
            <a:off x="1449785" y="2838775"/>
            <a:ext cx="6244500" cy="17481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11" name="Google Shape;511;p44"/>
          <p:cNvSpPr txBox="1"/>
          <p:nvPr/>
        </p:nvSpPr>
        <p:spPr>
          <a:xfrm>
            <a:off x="1281600" y="3335460"/>
            <a:ext cx="6580800" cy="909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sz="3900">
                <a:solidFill>
                  <a:srgbClr val="FFFFFF"/>
                </a:solidFill>
                <a:latin typeface="Lexend Thin"/>
                <a:ea typeface="Lexend Thin"/>
                <a:cs typeface="Lexend Thin"/>
                <a:sym typeface="Lexend Thin"/>
              </a:rPr>
              <a:t>Female Hormones</a:t>
            </a:r>
            <a:r>
              <a:rPr lang="en-US" sz="3000">
                <a:solidFill>
                  <a:srgbClr val="FFFFFF"/>
                </a:solidFill>
                <a:latin typeface="Lexend Thin"/>
                <a:ea typeface="Lexend Thin"/>
                <a:cs typeface="Lexend Thin"/>
                <a:sym typeface="Lexend Thin"/>
              </a:rPr>
              <a:t>?</a:t>
            </a:r>
            <a:endParaRPr>
              <a:latin typeface="Lexend Thin"/>
              <a:ea typeface="Lexend Thin"/>
              <a:cs typeface="Lexend Thin"/>
              <a:sym typeface="Lexend Thin"/>
            </a:endParaRPr>
          </a:p>
        </p:txBody>
      </p:sp>
      <p:sp>
        <p:nvSpPr>
          <p:cNvPr id="512" name="Google Shape;512;p4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4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19" name="Google Shape;519;p45"/>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20" name="Google Shape;520;p45"/>
          <p:cNvSpPr txBox="1"/>
          <p:nvPr/>
        </p:nvSpPr>
        <p:spPr>
          <a:xfrm>
            <a:off x="304800" y="519100"/>
            <a:ext cx="7209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Answers!</a:t>
            </a:r>
            <a:r>
              <a:rPr lang="en-US" sz="3000">
                <a:solidFill>
                  <a:srgbClr val="FFFFFF"/>
                </a:solidFill>
                <a:latin typeface="Lexend Thin"/>
                <a:ea typeface="Lexend Thin"/>
                <a:cs typeface="Lexend Thin"/>
                <a:sym typeface="Lexend Thin"/>
              </a:rPr>
              <a:t> </a:t>
            </a:r>
            <a:endParaRPr>
              <a:latin typeface="Lexend Thin"/>
              <a:ea typeface="Lexend Thin"/>
              <a:cs typeface="Lexend Thin"/>
              <a:sym typeface="Lexend Thin"/>
            </a:endParaRPr>
          </a:p>
        </p:txBody>
      </p:sp>
      <p:pic>
        <p:nvPicPr>
          <p:cNvPr id="521" name="Google Shape;521;p45"/>
          <p:cNvPicPr preferRelativeResize="0"/>
          <p:nvPr/>
        </p:nvPicPr>
        <p:blipFill>
          <a:blip r:embed="rId3">
            <a:alphaModFix/>
          </a:blip>
          <a:stretch>
            <a:fillRect/>
          </a:stretch>
        </p:blipFill>
        <p:spPr>
          <a:xfrm>
            <a:off x="1998700" y="1281225"/>
            <a:ext cx="5146600" cy="5502800"/>
          </a:xfrm>
          <a:prstGeom prst="rect">
            <a:avLst/>
          </a:prstGeom>
          <a:noFill/>
          <a:ln w="28575" cap="flat" cmpd="sng">
            <a:solidFill>
              <a:schemeClr val="accent6"/>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25"/>
        <p:cNvGrpSpPr/>
        <p:nvPr/>
      </p:nvGrpSpPr>
      <p:grpSpPr>
        <a:xfrm>
          <a:off x="0" y="0"/>
          <a:ext cx="0" cy="0"/>
          <a:chOff x="0" y="0"/>
          <a:chExt cx="0" cy="0"/>
        </a:xfrm>
      </p:grpSpPr>
      <p:sp>
        <p:nvSpPr>
          <p:cNvPr id="526" name="Google Shape;526;p4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27" name="Google Shape;527;p46"/>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28" name="Google Shape;528;p46"/>
          <p:cNvSpPr/>
          <p:nvPr/>
        </p:nvSpPr>
        <p:spPr>
          <a:xfrm>
            <a:off x="0" y="3992975"/>
            <a:ext cx="9144000" cy="9984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29" name="Google Shape;529;p46"/>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rmAutofit fontScale="90000"/>
          </a:bodyPr>
          <a:lstStyle/>
          <a:p>
            <a:pPr marL="0" marR="0" lvl="0" indent="0" algn="ctr" rtl="0">
              <a:lnSpc>
                <a:spcPct val="100000"/>
              </a:lnSpc>
              <a:spcBef>
                <a:spcPts val="0"/>
              </a:spcBef>
              <a:spcAft>
                <a:spcPts val="0"/>
              </a:spcAft>
              <a:buClr>
                <a:srgbClr val="585572"/>
              </a:buClr>
              <a:buSzPct val="73333"/>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530" name="Google Shape;530;p4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rm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2826</Words>
  <Application>Microsoft Office PowerPoint</Application>
  <PresentationFormat>On-screen Show (4:3)</PresentationFormat>
  <Paragraphs>234</Paragraphs>
  <Slides>25</Slides>
  <Notes>25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25</vt:i4>
      </vt:variant>
    </vt:vector>
  </HeadingPairs>
  <TitlesOfParts>
    <vt:vector size="38" baseType="lpstr">
      <vt:lpstr>Helvetica Neue</vt:lpstr>
      <vt:lpstr>Open Sans</vt:lpstr>
      <vt:lpstr>Lexend Light</vt:lpstr>
      <vt:lpstr>Lexend</vt:lpstr>
      <vt:lpstr>Lexend Thin</vt:lpstr>
      <vt:lpstr>Calibri</vt:lpstr>
      <vt:lpstr>Comfortaa</vt:lpstr>
      <vt:lpstr>Caveat</vt:lpstr>
      <vt:lpstr>Lexend ExtraLight</vt:lpstr>
      <vt:lpstr>Lexend Medium</vt:lpstr>
      <vt:lpstr>Arial</vt:lpstr>
      <vt:lpstr>Simple Light</vt:lpstr>
      <vt:lpstr>5_femmtrial</vt:lpstr>
      <vt:lpstr>Grade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beginning of life</vt:lpstr>
      <vt:lpstr>What’s so great about hormones?</vt:lpstr>
      <vt:lpstr>What’s so great about hormones?</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2024-11-16T13:09:13Z</dcterms:modified>
</cp:coreProperties>
</file>