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 id="2147483659" r:id="rId2"/>
    <p:sldMasterId id="2147483660" r:id="rId3"/>
    <p:sldMasterId id="2147483661"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9144000" cy="6858000" type="screen4x3"/>
  <p:notesSz cx="6858000" cy="9144000"/>
  <p:embeddedFontLst>
    <p:embeddedFont>
      <p:font typeface="Annie Use Your Telescope" panose="02000000000000000000" pitchFamily="2" charset="0"/>
      <p:regular r:id="rId24"/>
    </p:embeddedFont>
    <p:embeddedFont>
      <p:font typeface="Caveat" pitchFamily="2" charset="0"/>
      <p:regular r:id="rId25"/>
      <p:bold r:id="rId26"/>
    </p:embeddedFont>
    <p:embeddedFont>
      <p:font typeface="Lexend" pitchFamily="2" charset="0"/>
      <p:regular r:id="rId27"/>
      <p:bold r:id="rId28"/>
    </p:embeddedFont>
    <p:embeddedFont>
      <p:font typeface="Lexend Medium" pitchFamily="2" charset="0"/>
      <p:regular r:id="rId29"/>
      <p:bold r:id="rId30"/>
    </p:embeddedFont>
    <p:embeddedFont>
      <p:font typeface="Lexend Thin" pitchFamily="2" charset="0"/>
      <p:regular r:id="rId31"/>
      <p:bold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9DCEAF2-1E76-4817-9E3E-02F7B14D5457}">
  <a:tblStyle styleId="{F9DCEAF2-1E76-4817-9E3E-02F7B14D5457}"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cfbafc16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g1cfbafc16c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0c76d8922b_0_2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0c76d8922b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(10 minutes): </a:t>
            </a:r>
            <a:r>
              <a:rPr lang="en-US" sz="1300" i="1">
                <a:solidFill>
                  <a:srgbClr val="757AA8"/>
                </a:solidFill>
                <a:latin typeface="Calibri"/>
                <a:ea typeface="Calibri"/>
                <a:cs typeface="Calibri"/>
                <a:sym typeface="Calibri"/>
              </a:rPr>
              <a:t>Review Activity: Puzzles</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Divide the class into three groups. Give each group one of the puzzles.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Instructions: </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1. Fill in the blank to answer the question on each puzzle piece. </a:t>
            </a: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2. Cut out the pieces and complete the puzzle.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3. Once groups have completed their puzzle, have the whole class arrange the three puzzles in the correct order of the cycle events.</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102" name="Google Shape;102;g20c76d8922b_0_254: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0c76d8922b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(5 min):</a:t>
            </a:r>
            <a:r>
              <a:rPr lang="en-US" sz="1300" i="1">
                <a:solidFill>
                  <a:srgbClr val="757AA8"/>
                </a:solidFill>
                <a:latin typeface="Calibri"/>
                <a:ea typeface="Calibri"/>
                <a:cs typeface="Calibri"/>
                <a:sym typeface="Calibri"/>
              </a:rPr>
              <a:t> Introduce Lesson</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As you are learning, hormones direct all of the physical changes of puberty. Hormones impact </a:t>
            </a:r>
            <a:r>
              <a:rPr lang="en-US" sz="1300" b="1" i="1">
                <a:solidFill>
                  <a:schemeClr val="dk1"/>
                </a:solidFill>
                <a:latin typeface="Calibri"/>
                <a:ea typeface="Calibri"/>
                <a:cs typeface="Calibri"/>
                <a:sym typeface="Calibri"/>
              </a:rPr>
              <a:t>every part</a:t>
            </a:r>
            <a:r>
              <a:rPr lang="en-US" sz="1300">
                <a:solidFill>
                  <a:schemeClr val="dk1"/>
                </a:solidFill>
                <a:latin typeface="Calibri"/>
                <a:ea typeface="Calibri"/>
                <a:cs typeface="Calibri"/>
                <a:sym typeface="Calibri"/>
              </a:rPr>
              <a:t> of the body. From the development of the pathways in the brain, to emotional wellbeing, blood vessels, breasts, bones and more; the hormones produced through the ovulatory cycle are vital to overall physical and mental health.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Right now, during puberty, some of you will see signs of estrogen and progesterone before other girls do. You may have lower levels of hormones, but they will continue to develop as you mature through your teen years. </a:t>
            </a:r>
            <a:endParaRPr sz="1300">
              <a:solidFill>
                <a:schemeClr val="dk1"/>
              </a:solidFill>
              <a:latin typeface="Calibri"/>
              <a:ea typeface="Calibri"/>
              <a:cs typeface="Calibri"/>
              <a:sym typeface="Calibri"/>
            </a:endParaRPr>
          </a:p>
        </p:txBody>
      </p:sp>
      <p:sp>
        <p:nvSpPr>
          <p:cNvPr id="117" name="Google Shape;117;g20c76d8922b_0_1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fdaed000ce_0_124: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7" name="Google Shape;127;g2fdaed000ce_0_1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amazing thing is that all of these hormonal changes are happening inside of us - directed by the brain and happening in the ovaries - and we don’t even have to think about them!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This slide shows an example of how what is happening with hormones inside our body during puberty impacts what we observe on the outside.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1. The first image </a:t>
            </a:r>
            <a:r>
              <a:rPr lang="en-US" sz="1300" b="1">
                <a:solidFill>
                  <a:srgbClr val="F1C232"/>
                </a:solidFill>
                <a:latin typeface="Calibri"/>
                <a:ea typeface="Calibri"/>
                <a:cs typeface="Calibri"/>
                <a:sym typeface="Calibri"/>
              </a:rPr>
              <a:t>(yellow frame)</a:t>
            </a:r>
            <a:r>
              <a:rPr lang="en-US" sz="1300" b="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shows what is happening in the ovary. The egg and follicle grow only a little at this stage of puberty.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2. The second image </a:t>
            </a:r>
            <a:r>
              <a:rPr lang="en-US" sz="1300" b="1">
                <a:solidFill>
                  <a:srgbClr val="757AA8"/>
                </a:solidFill>
                <a:latin typeface="Calibri"/>
                <a:ea typeface="Calibri"/>
                <a:cs typeface="Calibri"/>
                <a:sym typeface="Calibri"/>
              </a:rPr>
              <a:t>(purple frame)</a:t>
            </a:r>
            <a:r>
              <a:rPr lang="en-US" sz="1300" b="1">
                <a:solidFill>
                  <a:srgbClr val="9BA0D0"/>
                </a:solidFill>
                <a:latin typeface="Calibri"/>
                <a:ea typeface="Calibri"/>
                <a:cs typeface="Calibri"/>
                <a:sym typeface="Calibri"/>
              </a:rPr>
              <a:t> </a:t>
            </a:r>
            <a:r>
              <a:rPr lang="en-US" sz="1300">
                <a:solidFill>
                  <a:schemeClr val="dk1"/>
                </a:solidFill>
                <a:latin typeface="Calibri"/>
                <a:ea typeface="Calibri"/>
                <a:cs typeface="Calibri"/>
                <a:sym typeface="Calibri"/>
              </a:rPr>
              <a:t>shows the slight rise in estrogen, based on the growth of the egg in the ovary.</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3. The third image </a:t>
            </a:r>
            <a:r>
              <a:rPr lang="en-US" sz="1300" b="1" u="sng">
                <a:solidFill>
                  <a:srgbClr val="F09B94"/>
                </a:solidFill>
                <a:latin typeface="Calibri"/>
                <a:ea typeface="Calibri"/>
                <a:cs typeface="Calibri"/>
                <a:sym typeface="Calibri"/>
              </a:rPr>
              <a:t>(pink frame) </a:t>
            </a:r>
            <a:r>
              <a:rPr lang="en-US" sz="1300">
                <a:solidFill>
                  <a:schemeClr val="dk1"/>
                </a:solidFill>
                <a:latin typeface="Calibri"/>
                <a:ea typeface="Calibri"/>
                <a:cs typeface="Calibri"/>
                <a:sym typeface="Calibri"/>
              </a:rPr>
              <a:t>shows the effects of this slight rise in estrogen in the body, at the level of the cervix. The rise in estrogen produces a pasty or sticky type of cervical mucus.</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4. The fourth image </a:t>
            </a:r>
            <a:r>
              <a:rPr lang="en-US" sz="1300" b="1">
                <a:solidFill>
                  <a:srgbClr val="999999"/>
                </a:solidFill>
                <a:latin typeface="Calibri"/>
                <a:ea typeface="Calibri"/>
                <a:cs typeface="Calibri"/>
                <a:sym typeface="Calibri"/>
              </a:rPr>
              <a:t>(gray frame)</a:t>
            </a:r>
            <a:r>
              <a:rPr lang="en-US" sz="1300">
                <a:solidFill>
                  <a:srgbClr val="999999"/>
                </a:solidFill>
                <a:latin typeface="Calibri"/>
                <a:ea typeface="Calibri"/>
                <a:cs typeface="Calibri"/>
                <a:sym typeface="Calibri"/>
              </a:rPr>
              <a:t> </a:t>
            </a:r>
            <a:r>
              <a:rPr lang="en-US" sz="1300">
                <a:solidFill>
                  <a:schemeClr val="dk1"/>
                </a:solidFill>
                <a:latin typeface="Calibri"/>
                <a:ea typeface="Calibri"/>
                <a:cs typeface="Calibri"/>
                <a:sym typeface="Calibri"/>
              </a:rPr>
              <a:t>shows a chart, with the body’s cervical mucus observations or </a:t>
            </a:r>
            <a:r>
              <a:rPr lang="en-US" sz="1300" b="1" i="1">
                <a:solidFill>
                  <a:schemeClr val="dk1"/>
                </a:solidFill>
                <a:latin typeface="Calibri"/>
                <a:ea typeface="Calibri"/>
                <a:cs typeface="Calibri"/>
                <a:sym typeface="Calibri"/>
              </a:rPr>
              <a:t>biomarkers</a:t>
            </a:r>
            <a:r>
              <a:rPr lang="en-US" sz="1300">
                <a:solidFill>
                  <a:schemeClr val="dk1"/>
                </a:solidFill>
                <a:latin typeface="Calibri"/>
                <a:ea typeface="Calibri"/>
                <a:cs typeface="Calibri"/>
                <a:sym typeface="Calibri"/>
              </a:rPr>
              <a:t>, written down.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
        <p:nvSpPr>
          <p:cNvPr id="128" name="Google Shape;128;g2fdaed000ce_0_124: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4</a:t>
            </a:fld>
            <a:endParaRPr sz="1200">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2490b1bb5c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22490b1bb5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are </a:t>
            </a:r>
            <a:r>
              <a:rPr lang="en-US" sz="1300" b="1" i="1">
                <a:solidFill>
                  <a:schemeClr val="dk1"/>
                </a:solidFill>
                <a:latin typeface="Calibri"/>
                <a:ea typeface="Calibri"/>
                <a:cs typeface="Calibri"/>
                <a:sym typeface="Calibri"/>
              </a:rPr>
              <a:t>Biomarkers?</a:t>
            </a:r>
            <a:r>
              <a:rPr lang="en-US" sz="1300">
                <a:solidFill>
                  <a:schemeClr val="dk1"/>
                </a:solidFill>
                <a:latin typeface="Calibri"/>
                <a:ea typeface="Calibri"/>
                <a:cs typeface="Calibri"/>
                <a:sym typeface="Calibri"/>
              </a:rPr>
              <a:t> Bio means ‘life’ and marker means ‘sign’. Biomarkers are signs of what’s going on with the hormones inside of our body. Biomarkers include fluids such as menstruation (bleeding) and cervical fluid, and also emotional and physical symptoms. Cervical fluid is the fluid secreted by the cervix which changes in consistency (from dry to moist) based on the changing hormone levels in the body. </a:t>
            </a:r>
            <a:endParaRPr sz="1300">
              <a:solidFill>
                <a:schemeClr val="dk1"/>
              </a:solidFill>
              <a:latin typeface="Calibri"/>
              <a:ea typeface="Calibri"/>
              <a:cs typeface="Calibri"/>
              <a:sym typeface="Calibri"/>
            </a:endParaRPr>
          </a:p>
          <a:p>
            <a:pPr marL="0" lvl="0" indent="457200" algn="l" rtl="0">
              <a:lnSpc>
                <a:spcPct val="110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b="1" i="1">
                <a:solidFill>
                  <a:schemeClr val="dk1"/>
                </a:solidFill>
                <a:latin typeface="Calibri"/>
                <a:ea typeface="Calibri"/>
                <a:cs typeface="Calibri"/>
                <a:sym typeface="Calibri"/>
              </a:rPr>
              <a:t>Charting </a:t>
            </a:r>
            <a:r>
              <a:rPr lang="en-US" sz="1300">
                <a:solidFill>
                  <a:schemeClr val="dk1"/>
                </a:solidFill>
                <a:latin typeface="Calibri"/>
                <a:ea typeface="Calibri"/>
                <a:cs typeface="Calibri"/>
                <a:sym typeface="Calibri"/>
              </a:rPr>
              <a:t>is  a way to record these </a:t>
            </a:r>
            <a:r>
              <a:rPr lang="en-US" sz="1300" b="1" i="1">
                <a:solidFill>
                  <a:schemeClr val="dk1"/>
                </a:solidFill>
                <a:latin typeface="Calibri"/>
                <a:ea typeface="Calibri"/>
                <a:cs typeface="Calibri"/>
                <a:sym typeface="Calibri"/>
              </a:rPr>
              <a:t>biomarkers</a:t>
            </a:r>
            <a:r>
              <a:rPr lang="en-US" sz="1300">
                <a:solidFill>
                  <a:schemeClr val="dk1"/>
                </a:solidFill>
                <a:latin typeface="Calibri"/>
                <a:ea typeface="Calibri"/>
                <a:cs typeface="Calibri"/>
                <a:sym typeface="Calibri"/>
              </a:rPr>
              <a:t> by writing them down on paper.</a:t>
            </a:r>
            <a:endParaRPr sz="1300">
              <a:solidFill>
                <a:schemeClr val="dk1"/>
              </a:solidFill>
              <a:latin typeface="Calibri"/>
              <a:ea typeface="Calibri"/>
              <a:cs typeface="Calibri"/>
              <a:sym typeface="Calibri"/>
            </a:endParaRPr>
          </a:p>
          <a:p>
            <a:pPr marL="0" lvl="0" indent="457200" algn="l" rtl="0">
              <a:lnSpc>
                <a:spcPct val="110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As your hormonal axis (the communication between your brain and your ovaries) is still developing through your teen years, charting is a great way to  be able to see and understand when this process begins for you and make sure it develops as it should. (</a:t>
            </a:r>
            <a:r>
              <a:rPr lang="en-US" sz="1300" i="1">
                <a:solidFill>
                  <a:schemeClr val="dk1"/>
                </a:solidFill>
                <a:latin typeface="Calibri"/>
                <a:ea typeface="Calibri"/>
                <a:cs typeface="Calibri"/>
                <a:sym typeface="Calibri"/>
              </a:rPr>
              <a:t>This is important to note. In grade 8, most of the girls will be menstruating, but there may be a few who are not.) </a:t>
            </a:r>
            <a:r>
              <a:rPr lang="en-US" sz="1300">
                <a:solidFill>
                  <a:schemeClr val="dk1"/>
                </a:solidFill>
                <a:latin typeface="Calibri"/>
                <a:ea typeface="Calibri"/>
                <a:cs typeface="Calibri"/>
                <a:sym typeface="Calibri"/>
              </a:rPr>
              <a:t>It’s pretty amazing that as women we can track these signs and have a window into the health of our body!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54" name="Google Shape;154;g22490b1bb5c_0_1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2490b1bb5c_0_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2490b1bb5c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b="1">
                <a:solidFill>
                  <a:srgbClr val="757AA8"/>
                </a:solidFill>
                <a:latin typeface="Calibri"/>
                <a:ea typeface="Calibri"/>
                <a:cs typeface="Calibri"/>
                <a:sym typeface="Calibri"/>
              </a:rPr>
              <a:t>Step 3 (10 minutes): </a:t>
            </a:r>
            <a:r>
              <a:rPr lang="en-US" sz="1300" b="1" i="1">
                <a:solidFill>
                  <a:srgbClr val="757AA8"/>
                </a:solidFill>
                <a:latin typeface="Calibri"/>
                <a:ea typeface="Calibri"/>
                <a:cs typeface="Calibri"/>
                <a:sym typeface="Calibri"/>
              </a:rPr>
              <a:t>Worksheet: Biomarker Symbols Chart</a:t>
            </a:r>
            <a:br>
              <a:rPr lang="en-US" sz="1300" i="1">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Hand out the </a:t>
            </a:r>
            <a:r>
              <a:rPr lang="en-US" sz="1300" b="1" i="1">
                <a:solidFill>
                  <a:srgbClr val="636796"/>
                </a:solidFill>
                <a:latin typeface="Calibri"/>
                <a:ea typeface="Calibri"/>
                <a:cs typeface="Calibri"/>
                <a:sym typeface="Calibri"/>
              </a:rPr>
              <a:t>Worksheet:</a:t>
            </a:r>
            <a:r>
              <a:rPr lang="en-US" sz="1300" i="1">
                <a:solidFill>
                  <a:srgbClr val="636796"/>
                </a:solidFill>
                <a:latin typeface="Calibri"/>
                <a:ea typeface="Calibri"/>
                <a:cs typeface="Calibri"/>
                <a:sym typeface="Calibri"/>
              </a:rPr>
              <a:t> </a:t>
            </a:r>
            <a:r>
              <a:rPr lang="en-US" sz="1300" b="1" i="1">
                <a:solidFill>
                  <a:srgbClr val="636796"/>
                </a:solidFill>
                <a:latin typeface="Calibri"/>
                <a:ea typeface="Calibri"/>
                <a:cs typeface="Calibri"/>
                <a:sym typeface="Calibri"/>
              </a:rPr>
              <a:t>Biomarker Symbols Chart</a:t>
            </a:r>
            <a:r>
              <a:rPr lang="en-US" sz="1300" i="1">
                <a:solidFill>
                  <a:schemeClr val="dk1"/>
                </a:solidFill>
                <a:latin typeface="Calibri"/>
                <a:ea typeface="Calibri"/>
                <a:cs typeface="Calibri"/>
                <a:sym typeface="Calibri"/>
              </a:rPr>
              <a:t> to students, along with pencil crayons to fill in the chart. </a:t>
            </a:r>
            <a:br>
              <a:rPr lang="en-US" sz="1300" b="1">
                <a:solidFill>
                  <a:srgbClr val="757AA8"/>
                </a:solidFill>
                <a:latin typeface="Calibri"/>
                <a:ea typeface="Calibri"/>
                <a:cs typeface="Calibri"/>
                <a:sym typeface="Calibri"/>
              </a:rPr>
            </a:br>
            <a:endParaRPr sz="1300" b="1">
              <a:solidFill>
                <a:srgbClr val="757AA8"/>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Today we are going to look at charting (to record on paper) the biomarkers (signs) of hormones that you can observe in your body.</a:t>
            </a:r>
            <a:r>
              <a:rPr lang="en-US" sz="1300" b="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Let’s fill in the </a:t>
            </a:r>
            <a:r>
              <a:rPr lang="en-US" sz="1300" b="1" i="1">
                <a:solidFill>
                  <a:srgbClr val="636796"/>
                </a:solidFill>
                <a:latin typeface="Calibri"/>
                <a:ea typeface="Calibri"/>
                <a:cs typeface="Calibri"/>
                <a:sym typeface="Calibri"/>
              </a:rPr>
              <a:t>Biomarker Symbols</a:t>
            </a:r>
            <a:r>
              <a:rPr lang="en-US" sz="1300">
                <a:solidFill>
                  <a:schemeClr val="dk1"/>
                </a:solidFill>
                <a:latin typeface="Calibri"/>
                <a:ea typeface="Calibri"/>
                <a:cs typeface="Calibri"/>
                <a:sym typeface="Calibri"/>
              </a:rPr>
              <a:t> chart together.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Probably the most obvious biomarker is menstruation or getting your period. </a:t>
            </a:r>
            <a:r>
              <a:rPr lang="en-US" sz="1300" b="1">
                <a:solidFill>
                  <a:schemeClr val="dk1"/>
                </a:solidFill>
                <a:latin typeface="Calibri"/>
                <a:ea typeface="Calibri"/>
                <a:cs typeface="Calibri"/>
                <a:sym typeface="Calibri"/>
              </a:rPr>
              <a:t>Bleeding</a:t>
            </a:r>
            <a:r>
              <a:rPr lang="en-US" sz="1300">
                <a:solidFill>
                  <a:schemeClr val="dk1"/>
                </a:solidFill>
                <a:latin typeface="Calibri"/>
                <a:ea typeface="Calibri"/>
                <a:cs typeface="Calibri"/>
                <a:sym typeface="Calibri"/>
              </a:rPr>
              <a:t> is a sign that the lining of your uterus, called the endometrium, is shedding. This is a normal and vital sign of hormonal health. To chart this, we use the color red. </a:t>
            </a:r>
            <a:r>
              <a:rPr lang="en-US" sz="1300" i="1">
                <a:solidFill>
                  <a:schemeClr val="dk1"/>
                </a:solidFill>
                <a:latin typeface="Calibri"/>
                <a:ea typeface="Calibri"/>
                <a:cs typeface="Calibri"/>
                <a:sym typeface="Calibri"/>
              </a:rPr>
              <a:t>Students should color in the appropriate box </a:t>
            </a:r>
            <a:r>
              <a:rPr lang="en-US" sz="1300" i="1">
                <a:solidFill>
                  <a:srgbClr val="FF0000"/>
                </a:solidFill>
                <a:latin typeface="Calibri"/>
                <a:ea typeface="Calibri"/>
                <a:cs typeface="Calibri"/>
                <a:sym typeface="Calibri"/>
              </a:rPr>
              <a:t>“red”</a:t>
            </a:r>
            <a:r>
              <a:rPr lang="en-US" sz="1300" i="1">
                <a:solidFill>
                  <a:schemeClr val="dk1"/>
                </a:solidFill>
                <a:latin typeface="Calibri"/>
                <a:ea typeface="Calibri"/>
                <a:cs typeface="Calibri"/>
                <a:sym typeface="Calibri"/>
              </a:rPr>
              <a:t> on their </a:t>
            </a:r>
            <a:r>
              <a:rPr lang="en-US" sz="1300" b="1" i="1">
                <a:solidFill>
                  <a:schemeClr val="dk1"/>
                </a:solidFill>
                <a:latin typeface="Calibri"/>
                <a:ea typeface="Calibri"/>
                <a:cs typeface="Calibri"/>
                <a:sym typeface="Calibri"/>
              </a:rPr>
              <a:t>Biomarker Symbols Worksheet</a:t>
            </a:r>
            <a:r>
              <a:rPr lang="en-US" sz="1300" i="1">
                <a:solidFill>
                  <a:schemeClr val="dk1"/>
                </a:solidFill>
                <a:latin typeface="Calibri"/>
                <a:ea typeface="Calibri"/>
                <a:cs typeface="Calibri"/>
                <a:sym typeface="Calibri"/>
              </a:rPr>
              <a:t>.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There are additional symbols you can chart when it comes to your period: </a:t>
            </a: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H</a:t>
            </a:r>
            <a:r>
              <a:rPr lang="en-US" sz="1300">
                <a:solidFill>
                  <a:schemeClr val="dk1"/>
                </a:solidFill>
                <a:latin typeface="Calibri"/>
                <a:ea typeface="Calibri"/>
                <a:cs typeface="Calibri"/>
                <a:sym typeface="Calibri"/>
              </a:rPr>
              <a:t> for heavy </a:t>
            </a: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M</a:t>
            </a:r>
            <a:r>
              <a:rPr lang="en-US" sz="1300">
                <a:solidFill>
                  <a:schemeClr val="dk1"/>
                </a:solidFill>
                <a:latin typeface="Calibri"/>
                <a:ea typeface="Calibri"/>
                <a:cs typeface="Calibri"/>
                <a:sym typeface="Calibri"/>
              </a:rPr>
              <a:t> for moderate </a:t>
            </a: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L </a:t>
            </a:r>
            <a:r>
              <a:rPr lang="en-US" sz="1300">
                <a:solidFill>
                  <a:schemeClr val="dk1"/>
                </a:solidFill>
                <a:latin typeface="Calibri"/>
                <a:ea typeface="Calibri"/>
                <a:cs typeface="Calibri"/>
                <a:sym typeface="Calibri"/>
              </a:rPr>
              <a:t>for light</a:t>
            </a: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S</a:t>
            </a:r>
            <a:r>
              <a:rPr lang="en-US" sz="1300">
                <a:solidFill>
                  <a:schemeClr val="dk1"/>
                </a:solidFill>
                <a:latin typeface="Calibri"/>
                <a:ea typeface="Calibri"/>
                <a:cs typeface="Calibri"/>
                <a:sym typeface="Calibri"/>
              </a:rPr>
              <a:t> for spotting</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Spotting is when you have bleeding that is very light or happens outside the time of your menstruation.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A healthy period should last from 3-7 days with at least one day of H or M bleeding if you have had your period for two years or more. </a:t>
            </a:r>
            <a:r>
              <a:rPr lang="en-US" sz="1300">
                <a:solidFill>
                  <a:schemeClr val="dk1"/>
                </a:solidFill>
                <a:latin typeface="Calibri"/>
                <a:ea typeface="Calibri"/>
                <a:cs typeface="Calibri"/>
                <a:sym typeface="Calibri"/>
              </a:rPr>
              <a:t>During your period (menstruation) both estrogen and progesterone are very low. Why? Remember that the period comes at the end of the ovulatory cycle, and so estrogen is falling and progesterone is dropping after the corpus luteum stops producing progesterone.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Next, after your period, </a:t>
            </a:r>
            <a:r>
              <a:rPr lang="en-US" sz="1300" b="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is once again beginning to rise (triggered by FSH in the brain) starting a new cycle. This rise in estrogen in the body acts on the cervix (the small canal at the base of the uterus), producing cervical mucus. </a:t>
            </a:r>
            <a:r>
              <a:rPr lang="en-US" sz="1300" b="1">
                <a:solidFill>
                  <a:schemeClr val="dk1"/>
                </a:solidFill>
                <a:latin typeface="Calibri"/>
                <a:ea typeface="Calibri"/>
                <a:cs typeface="Calibri"/>
                <a:sym typeface="Calibri"/>
              </a:rPr>
              <a:t>Low levels of estrogen</a:t>
            </a:r>
            <a:r>
              <a:rPr lang="en-US" sz="1300">
                <a:solidFill>
                  <a:schemeClr val="dk1"/>
                </a:solidFill>
                <a:latin typeface="Calibri"/>
                <a:ea typeface="Calibri"/>
                <a:cs typeface="Calibri"/>
                <a:sym typeface="Calibri"/>
              </a:rPr>
              <a:t> produce low levels of cervical mucus. As this fluid travels down the vaginal canal, you might observe a pasty or crumbly observation on the inside of your underwear, or on a tissue when you wipe. Totally normal. What color do you chart for this type of cervical mucus? “</a:t>
            </a:r>
            <a:r>
              <a:rPr lang="en-US" sz="1300" b="1" i="1">
                <a:solidFill>
                  <a:srgbClr val="FFD966"/>
                </a:solidFill>
                <a:latin typeface="Calibri"/>
                <a:ea typeface="Calibri"/>
                <a:cs typeface="Calibri"/>
                <a:sym typeface="Calibri"/>
              </a:rPr>
              <a:t>Yellow</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Students should color in the box </a:t>
            </a:r>
            <a:r>
              <a:rPr lang="en-US" sz="1300" b="1" i="1">
                <a:solidFill>
                  <a:srgbClr val="FFD966"/>
                </a:solidFill>
                <a:latin typeface="Calibri"/>
                <a:ea typeface="Calibri"/>
                <a:cs typeface="Calibri"/>
                <a:sym typeface="Calibri"/>
              </a:rPr>
              <a:t>yellow</a:t>
            </a:r>
            <a:r>
              <a:rPr lang="en-US" sz="1300" i="1">
                <a:solidFill>
                  <a:schemeClr val="dk1"/>
                </a:solidFill>
                <a:latin typeface="Calibri"/>
                <a:ea typeface="Calibri"/>
                <a:cs typeface="Calibri"/>
                <a:sym typeface="Calibri"/>
              </a:rPr>
              <a:t> and write down “low estrogen” under Hormone.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As estrogen continues to rise, this changes the cervical mucus to a more fluid/wet sensation outside of the vagina. </a:t>
            </a:r>
            <a:r>
              <a:rPr lang="en-US" sz="1300" b="1">
                <a:solidFill>
                  <a:schemeClr val="dk1"/>
                </a:solidFill>
                <a:latin typeface="Calibri"/>
                <a:ea typeface="Calibri"/>
                <a:cs typeface="Calibri"/>
                <a:sym typeface="Calibri"/>
              </a:rPr>
              <a:t>High</a:t>
            </a:r>
            <a:r>
              <a:rPr lang="en-US" sz="1300">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levels of estrogen</a:t>
            </a:r>
            <a:r>
              <a:rPr lang="en-US" sz="1300">
                <a:solidFill>
                  <a:schemeClr val="dk1"/>
                </a:solidFill>
                <a:latin typeface="Calibri"/>
                <a:ea typeface="Calibri"/>
                <a:cs typeface="Calibri"/>
                <a:sym typeface="Calibri"/>
              </a:rPr>
              <a:t> in the body produce high levels of cervical mucus. You may feel some wetness or notice a slippery sensation when you use the bathroom or after playing sports. This type of cervical mucus is normal and a sign of your hormonal health. Tracking your cycle can help you to recognize this and feel confident about your body.</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To chart this fluid sensation, which indicates high levels of the hormone estrogen, we use the color “</a:t>
            </a:r>
            <a:r>
              <a:rPr lang="en-US" sz="1300" b="1">
                <a:solidFill>
                  <a:srgbClr val="4A86E8"/>
                </a:solidFill>
                <a:latin typeface="Calibri"/>
                <a:ea typeface="Calibri"/>
                <a:cs typeface="Calibri"/>
                <a:sym typeface="Calibri"/>
              </a:rPr>
              <a:t>Blue</a:t>
            </a:r>
            <a:r>
              <a:rPr lang="en-US" sz="1300">
                <a:solidFill>
                  <a:srgbClr val="4A86E8"/>
                </a:solidFill>
                <a:latin typeface="Calibri"/>
                <a:ea typeface="Calibri"/>
                <a:cs typeface="Calibri"/>
                <a:sym typeface="Calibri"/>
              </a:rPr>
              <a:t>”</a:t>
            </a:r>
            <a:r>
              <a:rPr lang="en-US" sz="1300" i="1">
                <a:solidFill>
                  <a:srgbClr val="4A86E8"/>
                </a:solidFill>
                <a:latin typeface="Calibri"/>
                <a:ea typeface="Calibri"/>
                <a:cs typeface="Calibri"/>
                <a:sym typeface="Calibri"/>
              </a:rPr>
              <a:t>. </a:t>
            </a:r>
            <a:r>
              <a:rPr lang="en-US" sz="1300" i="1">
                <a:solidFill>
                  <a:schemeClr val="dk1"/>
                </a:solidFill>
                <a:latin typeface="Calibri"/>
                <a:ea typeface="Calibri"/>
                <a:cs typeface="Calibri"/>
                <a:sym typeface="Calibri"/>
              </a:rPr>
              <a:t>Students should color in the corresponding box </a:t>
            </a:r>
            <a:r>
              <a:rPr lang="en-US" sz="1300" i="1">
                <a:solidFill>
                  <a:srgbClr val="4A86E8"/>
                </a:solidFill>
                <a:latin typeface="Calibri"/>
                <a:ea typeface="Calibri"/>
                <a:cs typeface="Calibri"/>
                <a:sym typeface="Calibri"/>
              </a:rPr>
              <a:t>blue</a:t>
            </a:r>
            <a:r>
              <a:rPr lang="en-US" sz="1300" i="1">
                <a:solidFill>
                  <a:schemeClr val="dk1"/>
                </a:solidFill>
                <a:latin typeface="Calibri"/>
                <a:ea typeface="Calibri"/>
                <a:cs typeface="Calibri"/>
                <a:sym typeface="Calibri"/>
              </a:rPr>
              <a:t> and write “high estrogen” under Hormone.</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When estrogen is high, this sends feedback to the brain to produce LH (luteinizing hormone) to trigger ovulation. After ovulation, the empty follicle becomes the </a:t>
            </a:r>
            <a:r>
              <a:rPr lang="en-US" sz="1300" i="1">
                <a:solidFill>
                  <a:schemeClr val="dk1"/>
                </a:solidFill>
                <a:latin typeface="Calibri"/>
                <a:ea typeface="Calibri"/>
                <a:cs typeface="Calibri"/>
                <a:sym typeface="Calibri"/>
              </a:rPr>
              <a:t>corpus luteum</a:t>
            </a:r>
            <a:r>
              <a:rPr lang="en-US" sz="1300">
                <a:solidFill>
                  <a:schemeClr val="dk1"/>
                </a:solidFill>
                <a:latin typeface="Calibri"/>
                <a:ea typeface="Calibri"/>
                <a:cs typeface="Calibri"/>
                <a:sym typeface="Calibri"/>
              </a:rPr>
              <a:t> and produces the hormone </a:t>
            </a:r>
            <a:r>
              <a:rPr lang="en-US" sz="1300">
                <a:solidFill>
                  <a:srgbClr val="666666"/>
                </a:solidFill>
                <a:latin typeface="Calibri"/>
                <a:ea typeface="Calibri"/>
                <a:cs typeface="Calibri"/>
                <a:sym typeface="Calibri"/>
              </a:rPr>
              <a:t>Progesterone</a:t>
            </a:r>
            <a:r>
              <a:rPr lang="en-US" sz="1300">
                <a:solidFill>
                  <a:schemeClr val="dk1"/>
                </a:solidFill>
                <a:latin typeface="Calibri"/>
                <a:ea typeface="Calibri"/>
                <a:cs typeface="Calibri"/>
                <a:sym typeface="Calibri"/>
              </a:rPr>
              <a:t>. This changes the cervical mucus once again to a thick mucus. Because this type of mucus is thick, not like estrogen-type mucus, it doesn’t travel towards the vaginal canal and instead of “moist or slippery”, the hormone progesterone is experienced as “dry” at the level of the vagina.</a:t>
            </a:r>
            <a:r>
              <a:rPr lang="en-US" sz="1300" b="1">
                <a:solidFill>
                  <a:schemeClr val="dk1"/>
                </a:solidFill>
                <a:latin typeface="Calibri"/>
                <a:ea typeface="Calibri"/>
                <a:cs typeface="Calibri"/>
                <a:sym typeface="Calibri"/>
              </a:rPr>
              <a:t> </a:t>
            </a:r>
            <a:r>
              <a:rPr lang="en-US" sz="1300" b="1" i="1">
                <a:solidFill>
                  <a:srgbClr val="999999"/>
                </a:solidFill>
                <a:latin typeface="Calibri"/>
                <a:ea typeface="Calibri"/>
                <a:cs typeface="Calibri"/>
                <a:sym typeface="Calibri"/>
              </a:rPr>
              <a:t>Gray</a:t>
            </a:r>
            <a:r>
              <a:rPr lang="en-US" sz="1300" i="1">
                <a:solidFill>
                  <a:schemeClr val="dk1"/>
                </a:solidFill>
                <a:latin typeface="Calibri"/>
                <a:ea typeface="Calibri"/>
                <a:cs typeface="Calibri"/>
                <a:sym typeface="Calibri"/>
              </a:rPr>
              <a:t> is the color we use to chart the observation/experience of “dry” and the hormone to write is </a:t>
            </a:r>
            <a:r>
              <a:rPr lang="en-US" sz="1300" b="1" i="1">
                <a:solidFill>
                  <a:srgbClr val="999999"/>
                </a:solidFill>
                <a:latin typeface="Calibri"/>
                <a:ea typeface="Calibri"/>
                <a:cs typeface="Calibri"/>
                <a:sym typeface="Calibri"/>
              </a:rPr>
              <a:t>Progesterone</a:t>
            </a:r>
            <a:r>
              <a:rPr lang="en-US" sz="1300" i="1">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b="1">
                <a:solidFill>
                  <a:srgbClr val="757AA8"/>
                </a:solidFill>
                <a:latin typeface="Calibri"/>
                <a:ea typeface="Calibri"/>
                <a:cs typeface="Calibri"/>
                <a:sym typeface="Calibri"/>
              </a:rPr>
            </a:br>
            <a:br>
              <a:rPr lang="en-US" sz="1300" b="1">
                <a:solidFill>
                  <a:srgbClr val="757AA8"/>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172" name="Google Shape;172;g22490b1bb5c_0_58: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c8cefd9ec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Have students check their Biomarker Symbol Chart against this slide to ensure it is correct.</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that you have this handy </a:t>
            </a:r>
            <a:r>
              <a:rPr lang="en-US" sz="1300" b="1">
                <a:solidFill>
                  <a:schemeClr val="dk1"/>
                </a:solidFill>
                <a:latin typeface="Calibri"/>
                <a:ea typeface="Calibri"/>
                <a:cs typeface="Calibri"/>
                <a:sym typeface="Calibri"/>
              </a:rPr>
              <a:t>Biomarker Symbol Chart</a:t>
            </a:r>
            <a:r>
              <a:rPr lang="en-US" sz="1300">
                <a:solidFill>
                  <a:schemeClr val="dk1"/>
                </a:solidFill>
                <a:latin typeface="Calibri"/>
                <a:ea typeface="Calibri"/>
                <a:cs typeface="Calibri"/>
                <a:sym typeface="Calibri"/>
              </a:rPr>
              <a:t> filled in, you have a great reference for charting the different hormones as they change in your body during the ovulatory cycle.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183" name="Google Shape;183;g1c8cefd9ec8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2490b1bb5c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(10 minutes): </a:t>
            </a:r>
            <a:r>
              <a:rPr lang="en-US" sz="1300">
                <a:solidFill>
                  <a:srgbClr val="757AA8"/>
                </a:solidFill>
                <a:latin typeface="Calibri"/>
                <a:ea typeface="Calibri"/>
                <a:cs typeface="Calibri"/>
                <a:sym typeface="Calibri"/>
              </a:rPr>
              <a:t>Practice Charting </a:t>
            </a:r>
            <a:br>
              <a:rPr lang="en-US" sz="1300">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Hand out a </a:t>
            </a:r>
            <a:r>
              <a:rPr lang="en-US" sz="1300" b="1" i="1">
                <a:solidFill>
                  <a:srgbClr val="636796"/>
                </a:solidFill>
                <a:latin typeface="Calibri"/>
                <a:ea typeface="Calibri"/>
                <a:cs typeface="Calibri"/>
                <a:sym typeface="Calibri"/>
              </a:rPr>
              <a:t>FEMM Practice Chart: Misha</a:t>
            </a:r>
            <a:r>
              <a:rPr lang="en-US" sz="1300" i="1">
                <a:solidFill>
                  <a:srgbClr val="636796"/>
                </a:solidFill>
                <a:latin typeface="Calibri"/>
                <a:ea typeface="Calibri"/>
                <a:cs typeface="Calibri"/>
                <a:sym typeface="Calibri"/>
              </a:rPr>
              <a:t> </a:t>
            </a:r>
            <a:r>
              <a:rPr lang="en-US" sz="1300" i="1">
                <a:solidFill>
                  <a:schemeClr val="dk1"/>
                </a:solidFill>
                <a:latin typeface="Calibri"/>
                <a:ea typeface="Calibri"/>
                <a:cs typeface="Calibri"/>
                <a:sym typeface="Calibri"/>
              </a:rPr>
              <a:t>for each student.</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(For students who took the teenFEMM course in 7th grade: Does anyone remember learning to chart the cycle from last year?)</a:t>
            </a:r>
            <a:r>
              <a:rPr lang="en-US" sz="1300">
                <a:solidFill>
                  <a:schemeClr val="dk1"/>
                </a:solidFill>
                <a:latin typeface="Calibri"/>
                <a:ea typeface="Calibri"/>
                <a:cs typeface="Calibri"/>
                <a:sym typeface="Calibri"/>
              </a:rPr>
              <a:t> Did you know that FEMM has a free app for Apple and Android phones to support you in your charting? </a:t>
            </a:r>
            <a:r>
              <a:rPr lang="en-US" sz="1300" i="1">
                <a:solidFill>
                  <a:schemeClr val="dk1"/>
                </a:solidFill>
                <a:latin typeface="Calibri"/>
                <a:ea typeface="Calibri"/>
                <a:cs typeface="Calibri"/>
                <a:sym typeface="Calibri"/>
              </a:rPr>
              <a:t>Allow students to participate by simply raising hands or sharing anything they might remember from last year.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Let’s practice charting the signs of hormonal health!</a:t>
            </a:r>
            <a:br>
              <a:rPr lang="en-US"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191" name="Google Shape;191;g22490b1bb5c_0_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12239a5cc3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12239a5cc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slide shows what a mature ovulatory cycle looks like, when estrogen and progesterone are produced in the proper amounts through ovulation. You can see Estrogen in blue and Progesterone in gray.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For now, let’s look at charting the signs of hormonal health with Misha, as her cycle is still maturing.</a:t>
            </a:r>
            <a:br>
              <a:rPr lang="en-US" sz="1300" i="1">
                <a:solidFill>
                  <a:schemeClr val="dk1"/>
                </a:solidFill>
                <a:latin typeface="Calibri"/>
                <a:ea typeface="Calibri"/>
                <a:cs typeface="Calibri"/>
                <a:sym typeface="Calibri"/>
              </a:rPr>
            </a:br>
            <a:endParaRPr/>
          </a:p>
        </p:txBody>
      </p:sp>
      <p:sp>
        <p:nvSpPr>
          <p:cNvPr id="199" name="Google Shape;199;g312239a5cc3_0_1: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2490b1bb5c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Misha is in Grade 8. On days </a:t>
            </a:r>
            <a:r>
              <a:rPr lang="en-US" sz="1300" b="1">
                <a:solidFill>
                  <a:schemeClr val="dk1"/>
                </a:solidFill>
                <a:latin typeface="Calibri"/>
                <a:ea typeface="Calibri"/>
                <a:cs typeface="Calibri"/>
                <a:sym typeface="Calibri"/>
              </a:rPr>
              <a:t>1-8</a:t>
            </a:r>
            <a:r>
              <a:rPr lang="en-US" sz="1300">
                <a:solidFill>
                  <a:schemeClr val="dk1"/>
                </a:solidFill>
                <a:latin typeface="Calibri"/>
                <a:ea typeface="Calibri"/>
                <a:cs typeface="Calibri"/>
                <a:sym typeface="Calibri"/>
              </a:rPr>
              <a:t> of her cycle, she doesn’t notice anything and feels dry. What color should she use to chart this? </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Click on the slide to reveal the answer. </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Gray.) </a:t>
            </a:r>
            <a:br>
              <a:rPr lang="en-US"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207" name="Google Shape;207;g22490b1bb5c_0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2490b1bb5c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a:t>
            </a:r>
            <a:r>
              <a:rPr lang="en-US" sz="1300" i="1">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Day 9</a:t>
            </a:r>
            <a:r>
              <a:rPr lang="en-US" sz="1300">
                <a:solidFill>
                  <a:schemeClr val="dk1"/>
                </a:solidFill>
                <a:latin typeface="Calibri"/>
                <a:ea typeface="Calibri"/>
                <a:cs typeface="Calibri"/>
                <a:sym typeface="Calibri"/>
              </a:rPr>
              <a:t>, she notices a slight change to sticky or pasty. What color should she use to chart this biomarker? </a:t>
            </a:r>
            <a:r>
              <a:rPr lang="en-US" sz="1300" i="1">
                <a:solidFill>
                  <a:schemeClr val="dk1"/>
                </a:solidFill>
                <a:latin typeface="Calibri"/>
                <a:ea typeface="Calibri"/>
                <a:cs typeface="Calibri"/>
                <a:sym typeface="Calibri"/>
              </a:rPr>
              <a:t>Click on the slide to reveal the answer. </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Yellow.)</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223" name="Google Shape;223;g22490b1bb5c_0_1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2490b1bb5c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a:t>
            </a:r>
            <a:r>
              <a:rPr lang="en-US" sz="1300" b="1" i="1">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Days 10, 11, and 12, </a:t>
            </a:r>
            <a:r>
              <a:rPr lang="en-US" sz="1300">
                <a:solidFill>
                  <a:schemeClr val="dk1"/>
                </a:solidFill>
                <a:latin typeface="Calibri"/>
                <a:ea typeface="Calibri"/>
                <a:cs typeface="Calibri"/>
                <a:sym typeface="Calibri"/>
              </a:rPr>
              <a:t>she feels dry again. What color does she chart with? </a:t>
            </a:r>
            <a:r>
              <a:rPr lang="en-US" sz="1300" i="1">
                <a:solidFill>
                  <a:schemeClr val="dk1"/>
                </a:solidFill>
                <a:latin typeface="Calibri"/>
                <a:ea typeface="Calibri"/>
                <a:cs typeface="Calibri"/>
                <a:sym typeface="Calibri"/>
              </a:rPr>
              <a:t>Click on the slide to reveal the answer. (Gray.)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i="1">
              <a:solidFill>
                <a:schemeClr val="dk1"/>
              </a:solidFill>
              <a:latin typeface="Calibri"/>
              <a:ea typeface="Calibri"/>
              <a:cs typeface="Calibri"/>
              <a:sym typeface="Calibri"/>
            </a:endParaRPr>
          </a:p>
        </p:txBody>
      </p:sp>
      <p:sp>
        <p:nvSpPr>
          <p:cNvPr id="240" name="Google Shape;240;g22490b1bb5c_0_1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2490b1bb5c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a:t>
            </a:r>
            <a:r>
              <a:rPr lang="en-US" sz="1300" b="1">
                <a:solidFill>
                  <a:schemeClr val="dk1"/>
                </a:solidFill>
                <a:latin typeface="Calibri"/>
                <a:ea typeface="Calibri"/>
                <a:cs typeface="Calibri"/>
                <a:sym typeface="Calibri"/>
              </a:rPr>
              <a:t> Day 13</a:t>
            </a:r>
            <a:r>
              <a:rPr lang="en-US" sz="1300">
                <a:solidFill>
                  <a:schemeClr val="dk1"/>
                </a:solidFill>
                <a:latin typeface="Calibri"/>
                <a:ea typeface="Calibri"/>
                <a:cs typeface="Calibri"/>
                <a:sym typeface="Calibri"/>
              </a:rPr>
              <a:t> she notices similar mucus to what she experienced on day 9. What color does she use to chart? </a:t>
            </a:r>
            <a:r>
              <a:rPr lang="en-US" sz="1300" i="1">
                <a:solidFill>
                  <a:schemeClr val="dk1"/>
                </a:solidFill>
                <a:latin typeface="Calibri"/>
                <a:ea typeface="Calibri"/>
                <a:cs typeface="Calibri"/>
                <a:sym typeface="Calibri"/>
              </a:rPr>
              <a:t>Click on the slide to reveal the answer. </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Yellow.)</a:t>
            </a: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260" name="Google Shape;260;g22490b1bb5c_0_1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2490b1bb5c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Days 14-19</a:t>
            </a:r>
            <a:r>
              <a:rPr lang="en-US" sz="1300">
                <a:solidFill>
                  <a:schemeClr val="dk1"/>
                </a:solidFill>
                <a:latin typeface="Calibri"/>
                <a:ea typeface="Calibri"/>
                <a:cs typeface="Calibri"/>
                <a:sym typeface="Calibri"/>
              </a:rPr>
              <a:t>, she doesn’t notice anything. Dry. What color does she use to chart? </a:t>
            </a:r>
            <a:r>
              <a:rPr lang="en-US" sz="1300" i="1">
                <a:solidFill>
                  <a:schemeClr val="dk1"/>
                </a:solidFill>
                <a:latin typeface="Calibri"/>
                <a:ea typeface="Calibri"/>
                <a:cs typeface="Calibri"/>
                <a:sym typeface="Calibri"/>
              </a:rPr>
              <a:t>Click on the slide to reveal the answer. </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Gray.)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i="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Day 20</a:t>
            </a:r>
            <a:r>
              <a:rPr lang="en-US" sz="1300">
                <a:solidFill>
                  <a:schemeClr val="dk1"/>
                </a:solidFill>
                <a:latin typeface="Calibri"/>
                <a:ea typeface="Calibri"/>
                <a:cs typeface="Calibri"/>
                <a:sym typeface="Calibri"/>
              </a:rPr>
              <a:t>, she notices a crumbly mucus again. (</a:t>
            </a:r>
            <a:r>
              <a:rPr lang="en-US" sz="1300" i="1">
                <a:solidFill>
                  <a:schemeClr val="dk1"/>
                </a:solidFill>
                <a:latin typeface="Calibri"/>
                <a:ea typeface="Calibri"/>
                <a:cs typeface="Calibri"/>
                <a:sym typeface="Calibri"/>
              </a:rPr>
              <a:t>Yellow.)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Day 21 </a:t>
            </a:r>
            <a:r>
              <a:rPr lang="en-US" sz="1300">
                <a:solidFill>
                  <a:schemeClr val="dk1"/>
                </a:solidFill>
                <a:latin typeface="Calibri"/>
                <a:ea typeface="Calibri"/>
                <a:cs typeface="Calibri"/>
                <a:sym typeface="Calibri"/>
              </a:rPr>
              <a:t>she feels dry again. (</a:t>
            </a:r>
            <a:r>
              <a:rPr lang="en-US" sz="1300" i="1">
                <a:solidFill>
                  <a:schemeClr val="dk1"/>
                </a:solidFill>
                <a:latin typeface="Calibri"/>
                <a:ea typeface="Calibri"/>
                <a:cs typeface="Calibri"/>
                <a:sym typeface="Calibri"/>
              </a:rPr>
              <a:t>Gray.) </a:t>
            </a:r>
            <a:br>
              <a:rPr lang="en-US" sz="1300" i="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Day 22</a:t>
            </a:r>
            <a:r>
              <a:rPr lang="en-US" sz="1300">
                <a:solidFill>
                  <a:schemeClr val="dk1"/>
                </a:solidFill>
                <a:latin typeface="Calibri"/>
                <a:ea typeface="Calibri"/>
                <a:cs typeface="Calibri"/>
                <a:sym typeface="Calibri"/>
              </a:rPr>
              <a:t> she notices a slight something (</a:t>
            </a:r>
            <a:r>
              <a:rPr lang="en-US" sz="1300" i="1">
                <a:solidFill>
                  <a:schemeClr val="dk1"/>
                </a:solidFill>
                <a:latin typeface="Calibri"/>
                <a:ea typeface="Calibri"/>
                <a:cs typeface="Calibri"/>
                <a:sym typeface="Calibri"/>
              </a:rPr>
              <a:t>Yellow.)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Day 23-31 </a:t>
            </a:r>
            <a:r>
              <a:rPr lang="en-US" sz="1300">
                <a:solidFill>
                  <a:schemeClr val="dk1"/>
                </a:solidFill>
                <a:latin typeface="Calibri"/>
                <a:ea typeface="Calibri"/>
                <a:cs typeface="Calibri"/>
                <a:sym typeface="Calibri"/>
              </a:rPr>
              <a:t>she experienced dryness. (Gray.)</a:t>
            </a: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Show the next slide with the completed chart and go over answers to clarify as needed. </a:t>
            </a:r>
            <a:endParaRPr sz="1300" b="1">
              <a:solidFill>
                <a:schemeClr val="dk1"/>
              </a:solidFill>
              <a:latin typeface="Calibri"/>
              <a:ea typeface="Calibri"/>
              <a:cs typeface="Calibri"/>
              <a:sym typeface="Calibri"/>
            </a:endParaRPr>
          </a:p>
        </p:txBody>
      </p:sp>
      <p:sp>
        <p:nvSpPr>
          <p:cNvPr id="281" name="Google Shape;281;g22490b1bb5c_0_1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22490b1bb5c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For this cycle, we see that estrogen levels are still low for Misha. She doesn’t observe any slippery or high estrogen type mucus. </a:t>
            </a:r>
            <a:r>
              <a:rPr lang="en-US" sz="1300" i="1">
                <a:solidFill>
                  <a:schemeClr val="dk1"/>
                </a:solidFill>
                <a:latin typeface="Calibri"/>
                <a:ea typeface="Calibri"/>
                <a:cs typeface="Calibri"/>
                <a:sym typeface="Calibri"/>
              </a:rPr>
              <a:t>Why is this?</a:t>
            </a:r>
            <a:r>
              <a:rPr lang="en-US" sz="1300">
                <a:solidFill>
                  <a:schemeClr val="dk1"/>
                </a:solidFill>
                <a:latin typeface="Calibri"/>
                <a:ea typeface="Calibri"/>
                <a:cs typeface="Calibri"/>
                <a:sym typeface="Calibri"/>
              </a:rPr>
              <a:t> Because Misha is not yet ovulating, her estrogen levels are low and her progesterone levels are staying at the same level. This is a normal looking chart for a girl in puberty. Her brain is learning to communicate with her ovaries and her hormones are “waking up” and preparing for a full ovulatory cycle. For now, she is producing a very small amount of mucus that she notices as a pasty or crumbly mucus.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What happened on day 32? Any guesses?</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308" name="Google Shape;308;g22490b1bb5c_0_2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2490b1bb5c_0_3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She got her period (menses). She would chart this by starting a new line, counting the first day of her period as Day 1 on the next row on her chart.</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p:txBody>
      </p:sp>
      <p:sp>
        <p:nvSpPr>
          <p:cNvPr id="348" name="Google Shape;348;g22490b1bb5c_0_3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d42150cb0a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CONCLUSION</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did a great job today! </a:t>
            </a:r>
            <a:r>
              <a:rPr lang="en-US" sz="1300" i="1">
                <a:solidFill>
                  <a:schemeClr val="dk1"/>
                </a:solidFill>
                <a:latin typeface="Calibri"/>
                <a:ea typeface="Calibri"/>
                <a:cs typeface="Calibri"/>
                <a:sym typeface="Calibri"/>
              </a:rPr>
              <a:t>Provide each student with a </a:t>
            </a:r>
            <a:r>
              <a:rPr lang="en-US" sz="1300" b="1" i="1">
                <a:solidFill>
                  <a:schemeClr val="dk1"/>
                </a:solidFill>
                <a:latin typeface="Calibri"/>
                <a:ea typeface="Calibri"/>
                <a:cs typeface="Calibri"/>
                <a:sym typeface="Calibri"/>
              </a:rPr>
              <a:t>FEMM Chart</a:t>
            </a:r>
            <a:r>
              <a:rPr lang="en-US" sz="1300" i="1">
                <a:solidFill>
                  <a:schemeClr val="dk1"/>
                </a:solidFill>
                <a:latin typeface="Calibri"/>
                <a:ea typeface="Calibri"/>
                <a:cs typeface="Calibri"/>
                <a:sym typeface="Calibri"/>
              </a:rPr>
              <a:t> for their use.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You can take a FEMM chart home with you and try to chart your own cycle. There are charting symbols and cervical mucus biomarkers on the back, for reference. Everyone will be at different stages of their cycle, so it’s important to remember that charting is about </a:t>
            </a:r>
            <a:r>
              <a:rPr lang="en-US" sz="1300" b="1">
                <a:solidFill>
                  <a:schemeClr val="dk1"/>
                </a:solidFill>
                <a:latin typeface="Calibri"/>
                <a:ea typeface="Calibri"/>
                <a:cs typeface="Calibri"/>
                <a:sym typeface="Calibri"/>
              </a:rPr>
              <a:t>your</a:t>
            </a:r>
            <a:r>
              <a:rPr lang="en-US" sz="1300">
                <a:solidFill>
                  <a:schemeClr val="dk1"/>
                </a:solidFill>
                <a:latin typeface="Calibri"/>
                <a:ea typeface="Calibri"/>
                <a:cs typeface="Calibri"/>
                <a:sym typeface="Calibri"/>
              </a:rPr>
              <a:t> very own private health record. Charting helps you monitor what’s happening with your hormones and your health. Throughout the next few lessons, we will be able to talk about what we can do to help keep our hormones and bodies healthy.</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389" name="Google Shape;389;g1d42150cb0a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1d6ca84d2e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g1d6ca84d2e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37" name="Google Shape;37;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9" name="Google Shape;39;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3" name="Google Shape;53;p8"/>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6" name="Google Shape;56;p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7" name="Google Shape;57;p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0" name="Google Shape;60;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1" name="Google Shape;61;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1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 name="Google Shape;71;p1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5" name="Google Shape;75;p1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8" name="Google Shape;78;p12"/>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79" name="Google Shape;79;p12"/>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80" name="Google Shape;80;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1" name="Google Shape;81;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2" name="Google Shape;82;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solidFill>
                <a:srgbClr val="888888"/>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7" name="Google Shape;87;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8" name="Google Shape;88;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theme" Target="../theme/theme4.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7" name="Google Shape;47;p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 name="Google Shape;48;p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 name="Google Shape;49;p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 name="Google Shape;50;p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5" name="Google Shape;65;p1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6" name="Google Shape;66;p10"/>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7" name="Google Shape;67;p10"/>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93"/>
        <p:cNvGrpSpPr/>
        <p:nvPr/>
      </p:nvGrpSpPr>
      <p:grpSpPr>
        <a:xfrm>
          <a:off x="0" y="0"/>
          <a:ext cx="0" cy="0"/>
          <a:chOff x="0" y="0"/>
          <a:chExt cx="0" cy="0"/>
        </a:xfrm>
      </p:grpSpPr>
      <p:sp>
        <p:nvSpPr>
          <p:cNvPr id="94" name="Google Shape;94;p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95" name="Google Shape;95;p15"/>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96" name="Google Shape;96;p15"/>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97" name="Google Shape;97;p1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98" name="Google Shape;98;p1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6"/>
          <p:cNvSpPr/>
          <p:nvPr/>
        </p:nvSpPr>
        <p:spPr>
          <a:xfrm>
            <a:off x="836100" y="5909313"/>
            <a:ext cx="1341600" cy="332100"/>
          </a:xfrm>
          <a:prstGeom prst="rect">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05" name="Google Shape;105;p16"/>
          <p:cNvSpPr txBox="1">
            <a:spLocks noGrp="1"/>
          </p:cNvSpPr>
          <p:nvPr>
            <p:ph type="title"/>
          </p:nvPr>
        </p:nvSpPr>
        <p:spPr>
          <a:xfrm>
            <a:off x="173175" y="303075"/>
            <a:ext cx="8207400" cy="101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i="1">
                <a:latin typeface="Lexend Thin"/>
                <a:ea typeface="Lexend Thin"/>
                <a:cs typeface="Lexend Thin"/>
                <a:sym typeface="Lexend Thin"/>
              </a:rPr>
              <a:t>Puzzled about the _________cycle?</a:t>
            </a:r>
            <a:r>
              <a:rPr lang="en-US" sz="2600" i="1">
                <a:latin typeface="Lexend Thin"/>
                <a:ea typeface="Lexend Thin"/>
                <a:cs typeface="Lexend Thin"/>
                <a:sym typeface="Lexend Thin"/>
              </a:rPr>
              <a:t> </a:t>
            </a:r>
            <a:endParaRPr sz="2600" b="1" i="1">
              <a:latin typeface="Lexend"/>
              <a:ea typeface="Lexend"/>
              <a:cs typeface="Lexend"/>
              <a:sym typeface="Lexend"/>
            </a:endParaRPr>
          </a:p>
        </p:txBody>
      </p:sp>
      <p:sp>
        <p:nvSpPr>
          <p:cNvPr id="106" name="Google Shape;106;p16"/>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pic>
        <p:nvPicPr>
          <p:cNvPr id="107" name="Google Shape;107;p16"/>
          <p:cNvPicPr preferRelativeResize="0"/>
          <p:nvPr/>
        </p:nvPicPr>
        <p:blipFill rotWithShape="1">
          <a:blip r:embed="rId3">
            <a:alphaModFix/>
          </a:blip>
          <a:srcRect b="1370"/>
          <a:stretch/>
        </p:blipFill>
        <p:spPr>
          <a:xfrm>
            <a:off x="1266511" y="1639225"/>
            <a:ext cx="3028291" cy="3973269"/>
          </a:xfrm>
          <a:prstGeom prst="rect">
            <a:avLst/>
          </a:prstGeom>
          <a:noFill/>
          <a:ln>
            <a:noFill/>
          </a:ln>
          <a:effectLst>
            <a:outerShdw blurRad="57150" dist="19050" dir="5400000" algn="bl" rotWithShape="0">
              <a:srgbClr val="000000">
                <a:alpha val="50000"/>
              </a:srgbClr>
            </a:outerShdw>
          </a:effectLst>
        </p:spPr>
      </p:pic>
      <p:sp>
        <p:nvSpPr>
          <p:cNvPr id="108" name="Google Shape;108;p16"/>
          <p:cNvSpPr/>
          <p:nvPr/>
        </p:nvSpPr>
        <p:spPr>
          <a:xfrm>
            <a:off x="1289513" y="1625275"/>
            <a:ext cx="3029100" cy="3995700"/>
          </a:xfrm>
          <a:prstGeom prst="rect">
            <a:avLst/>
          </a:prstGeom>
          <a:noFill/>
          <a:ln w="28575" cap="flat" cmpd="sng">
            <a:solidFill>
              <a:srgbClr val="FFF2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09" name="Google Shape;109;p16"/>
          <p:cNvPicPr preferRelativeResize="0"/>
          <p:nvPr/>
        </p:nvPicPr>
        <p:blipFill>
          <a:blip r:embed="rId4">
            <a:alphaModFix/>
          </a:blip>
          <a:stretch>
            <a:fillRect/>
          </a:stretch>
        </p:blipFill>
        <p:spPr>
          <a:xfrm>
            <a:off x="3288080" y="1639222"/>
            <a:ext cx="3136764" cy="3973278"/>
          </a:xfrm>
          <a:prstGeom prst="rect">
            <a:avLst/>
          </a:prstGeom>
          <a:noFill/>
          <a:ln>
            <a:noFill/>
          </a:ln>
          <a:effectLst>
            <a:outerShdw blurRad="57150" dist="19050" dir="5400000" algn="bl" rotWithShape="0">
              <a:srgbClr val="000000">
                <a:alpha val="50000"/>
              </a:srgbClr>
            </a:outerShdw>
          </a:effectLst>
        </p:spPr>
      </p:pic>
      <p:sp>
        <p:nvSpPr>
          <p:cNvPr id="110" name="Google Shape;110;p16"/>
          <p:cNvSpPr/>
          <p:nvPr/>
        </p:nvSpPr>
        <p:spPr>
          <a:xfrm>
            <a:off x="3288088" y="1625275"/>
            <a:ext cx="3029100" cy="3995700"/>
          </a:xfrm>
          <a:prstGeom prst="rect">
            <a:avLst/>
          </a:prstGeom>
          <a:noFill/>
          <a:ln w="38100" cap="flat" cmpd="sng">
            <a:solidFill>
              <a:srgbClr val="F4CCCC"/>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11" name="Google Shape;111;p16"/>
          <p:cNvPicPr preferRelativeResize="0"/>
          <p:nvPr/>
        </p:nvPicPr>
        <p:blipFill rotWithShape="1">
          <a:blip r:embed="rId5">
            <a:alphaModFix/>
          </a:blip>
          <a:srcRect b="2104"/>
          <a:stretch/>
        </p:blipFill>
        <p:spPr>
          <a:xfrm>
            <a:off x="4740707" y="1639247"/>
            <a:ext cx="3136755" cy="3973239"/>
          </a:xfrm>
          <a:prstGeom prst="rect">
            <a:avLst/>
          </a:prstGeom>
          <a:noFill/>
          <a:ln w="28575" cap="flat" cmpd="sng">
            <a:solidFill>
              <a:srgbClr val="D9D9D9"/>
            </a:solidFill>
            <a:prstDash val="solid"/>
            <a:round/>
            <a:headEnd type="none" w="sm" len="sm"/>
            <a:tailEnd type="none" w="sm" len="sm"/>
          </a:ln>
          <a:effectLst>
            <a:outerShdw blurRad="57150" dist="19050" dir="5400000" algn="bl" rotWithShape="0">
              <a:srgbClr val="000000">
                <a:alpha val="50000"/>
              </a:srgbClr>
            </a:outerShdw>
          </a:effectLst>
        </p:spPr>
      </p:pic>
      <p:sp>
        <p:nvSpPr>
          <p:cNvPr id="112" name="Google Shape;112;p16"/>
          <p:cNvSpPr/>
          <p:nvPr/>
        </p:nvSpPr>
        <p:spPr>
          <a:xfrm>
            <a:off x="2177700" y="5909313"/>
            <a:ext cx="5810400" cy="332100"/>
          </a:xfrm>
          <a:prstGeom prst="rect">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3" name="Google Shape;113;p16"/>
          <p:cNvSpPr/>
          <p:nvPr/>
        </p:nvSpPr>
        <p:spPr>
          <a:xfrm>
            <a:off x="2807550" y="5909313"/>
            <a:ext cx="1611600" cy="332100"/>
          </a:xfrm>
          <a:prstGeom prst="rect">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4" name="Google Shape;114;p16"/>
          <p:cNvSpPr/>
          <p:nvPr/>
        </p:nvSpPr>
        <p:spPr>
          <a:xfrm>
            <a:off x="3936300" y="5909313"/>
            <a:ext cx="4371600" cy="3321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pic>
        <p:nvPicPr>
          <p:cNvPr id="119" name="Google Shape;119;p17"/>
          <p:cNvPicPr preferRelativeResize="0"/>
          <p:nvPr/>
        </p:nvPicPr>
        <p:blipFill>
          <a:blip r:embed="rId4">
            <a:alphaModFix/>
          </a:blip>
          <a:stretch>
            <a:fillRect/>
          </a:stretch>
        </p:blipFill>
        <p:spPr>
          <a:xfrm>
            <a:off x="787763" y="1385875"/>
            <a:ext cx="7226524" cy="4550624"/>
          </a:xfrm>
          <a:prstGeom prst="rect">
            <a:avLst/>
          </a:prstGeom>
          <a:noFill/>
          <a:ln>
            <a:noFill/>
          </a:ln>
        </p:spPr>
      </p:pic>
      <p:sp>
        <p:nvSpPr>
          <p:cNvPr id="120" name="Google Shape;120;p17"/>
          <p:cNvSpPr txBox="1"/>
          <p:nvPr/>
        </p:nvSpPr>
        <p:spPr>
          <a:xfrm>
            <a:off x="82592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21" name="Google Shape;121;p17"/>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2" name="Google Shape;122;p17"/>
          <p:cNvSpPr txBox="1"/>
          <p:nvPr/>
        </p:nvSpPr>
        <p:spPr>
          <a:xfrm>
            <a:off x="195725" y="508725"/>
            <a:ext cx="8045400" cy="6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Estrogen &amp; Progesterone</a:t>
            </a:r>
            <a:r>
              <a:rPr lang="en-US" sz="2800">
                <a:solidFill>
                  <a:srgbClr val="FFFFFF"/>
                </a:solidFill>
                <a:latin typeface="Lexend Thin"/>
                <a:ea typeface="Lexend Thin"/>
                <a:cs typeface="Lexend Thin"/>
                <a:sym typeface="Lexend Thin"/>
              </a:rPr>
              <a:t> for your body</a:t>
            </a:r>
            <a:endParaRPr sz="2800">
              <a:latin typeface="Lexend Thin"/>
              <a:ea typeface="Lexend Thin"/>
              <a:cs typeface="Lexend Thin"/>
              <a:sym typeface="Lexend Thin"/>
            </a:endParaRPr>
          </a:p>
        </p:txBody>
      </p:sp>
      <p:sp>
        <p:nvSpPr>
          <p:cNvPr id="123" name="Google Shape;123;p17"/>
          <p:cNvSpPr txBox="1"/>
          <p:nvPr/>
        </p:nvSpPr>
        <p:spPr>
          <a:xfrm>
            <a:off x="1957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pic>
        <p:nvPicPr>
          <p:cNvPr id="124" name="Google Shape;124;p17"/>
          <p:cNvPicPr preferRelativeResize="0"/>
          <p:nvPr/>
        </p:nvPicPr>
        <p:blipFill rotWithShape="1">
          <a:blip r:embed="rId5">
            <a:alphaModFix/>
          </a:blip>
          <a:srcRect l="7919" r="5806"/>
          <a:stretch/>
        </p:blipFill>
        <p:spPr>
          <a:xfrm>
            <a:off x="7856525" y="4462175"/>
            <a:ext cx="1287479" cy="23958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8"/>
          <p:cNvPicPr preferRelativeResize="0"/>
          <p:nvPr/>
        </p:nvPicPr>
        <p:blipFill rotWithShape="1">
          <a:blip r:embed="rId3">
            <a:alphaModFix/>
          </a:blip>
          <a:srcRect l="390" t="6559" r="44661"/>
          <a:stretch/>
        </p:blipFill>
        <p:spPr>
          <a:xfrm>
            <a:off x="5404385" y="3780143"/>
            <a:ext cx="548680" cy="1482962"/>
          </a:xfrm>
          <a:prstGeom prst="rect">
            <a:avLst/>
          </a:prstGeom>
          <a:noFill/>
          <a:ln>
            <a:noFill/>
          </a:ln>
        </p:spPr>
      </p:pic>
      <p:pic>
        <p:nvPicPr>
          <p:cNvPr id="131" name="Google Shape;131;p18" descr="early puberty.jpg"/>
          <p:cNvPicPr preferRelativeResize="0"/>
          <p:nvPr/>
        </p:nvPicPr>
        <p:blipFill rotWithShape="1">
          <a:blip r:embed="rId4">
            <a:alphaModFix/>
          </a:blip>
          <a:srcRect l="27738" r="31553" b="79361"/>
          <a:stretch/>
        </p:blipFill>
        <p:spPr>
          <a:xfrm>
            <a:off x="2238900" y="1410750"/>
            <a:ext cx="2329125" cy="686176"/>
          </a:xfrm>
          <a:prstGeom prst="rect">
            <a:avLst/>
          </a:prstGeom>
          <a:noFill/>
          <a:ln>
            <a:noFill/>
          </a:ln>
        </p:spPr>
      </p:pic>
      <p:sp>
        <p:nvSpPr>
          <p:cNvPr id="132" name="Google Shape;132;p18"/>
          <p:cNvSpPr txBox="1"/>
          <p:nvPr/>
        </p:nvSpPr>
        <p:spPr>
          <a:xfrm>
            <a:off x="190802" y="575275"/>
            <a:ext cx="8125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b="1">
                <a:solidFill>
                  <a:schemeClr val="lt1"/>
                </a:solidFill>
                <a:latin typeface="Lexend"/>
                <a:ea typeface="Lexend"/>
                <a:cs typeface="Lexend"/>
                <a:sym typeface="Lexend"/>
              </a:rPr>
              <a:t>Hormones</a:t>
            </a:r>
            <a:r>
              <a:rPr lang="en-US" sz="2800">
                <a:solidFill>
                  <a:schemeClr val="lt1"/>
                </a:solidFill>
                <a:latin typeface="Lexend Thin"/>
                <a:ea typeface="Lexend Thin"/>
                <a:cs typeface="Lexend Thin"/>
                <a:sym typeface="Lexend Thin"/>
              </a:rPr>
              <a:t> </a:t>
            </a:r>
            <a:r>
              <a:rPr lang="en-US" sz="2800" b="1">
                <a:solidFill>
                  <a:schemeClr val="lt1"/>
                </a:solidFill>
                <a:latin typeface="Lexend"/>
                <a:ea typeface="Lexend"/>
                <a:cs typeface="Lexend"/>
                <a:sym typeface="Lexend"/>
              </a:rPr>
              <a:t>→</a:t>
            </a:r>
            <a:r>
              <a:rPr lang="en-US" sz="2800">
                <a:solidFill>
                  <a:schemeClr val="lt1"/>
                </a:solidFill>
                <a:latin typeface="Lexend Thin"/>
                <a:ea typeface="Lexend Thin"/>
                <a:cs typeface="Lexend Thin"/>
                <a:sym typeface="Lexend Thin"/>
              </a:rPr>
              <a:t> </a:t>
            </a:r>
            <a:r>
              <a:rPr lang="en-US" sz="2800" b="1">
                <a:solidFill>
                  <a:schemeClr val="lt1"/>
                </a:solidFill>
                <a:latin typeface="Lexend"/>
                <a:ea typeface="Lexend"/>
                <a:cs typeface="Lexend"/>
                <a:sym typeface="Lexend"/>
              </a:rPr>
              <a:t>Biomarkers</a:t>
            </a:r>
            <a:r>
              <a:rPr lang="en-US" sz="2800">
                <a:solidFill>
                  <a:schemeClr val="lt1"/>
                </a:solidFill>
                <a:latin typeface="Lexend Thin"/>
                <a:ea typeface="Lexend Thin"/>
                <a:cs typeface="Lexend Thin"/>
                <a:sym typeface="Lexend Thin"/>
              </a:rPr>
              <a:t> in Puberty</a:t>
            </a:r>
            <a:endParaRPr sz="2800">
              <a:latin typeface="Lexend Thin"/>
              <a:ea typeface="Lexend Thin"/>
              <a:cs typeface="Lexend Thin"/>
              <a:sym typeface="Lexend Thin"/>
            </a:endParaRPr>
          </a:p>
        </p:txBody>
      </p:sp>
      <p:sp>
        <p:nvSpPr>
          <p:cNvPr id="133" name="Google Shape;133;p18"/>
          <p:cNvSpPr/>
          <p:nvPr/>
        </p:nvSpPr>
        <p:spPr>
          <a:xfrm>
            <a:off x="2052938" y="2626041"/>
            <a:ext cx="4550100" cy="6612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4" name="Google Shape;134;p18"/>
          <p:cNvPicPr preferRelativeResize="0"/>
          <p:nvPr/>
        </p:nvPicPr>
        <p:blipFill rotWithShape="1">
          <a:blip r:embed="rId3">
            <a:alphaModFix/>
          </a:blip>
          <a:srcRect t="6559" r="45051"/>
          <a:stretch/>
        </p:blipFill>
        <p:spPr>
          <a:xfrm>
            <a:off x="4916326" y="3780131"/>
            <a:ext cx="548680" cy="1482962"/>
          </a:xfrm>
          <a:prstGeom prst="rect">
            <a:avLst/>
          </a:prstGeom>
          <a:noFill/>
          <a:ln>
            <a:noFill/>
          </a:ln>
        </p:spPr>
      </p:pic>
      <p:pic>
        <p:nvPicPr>
          <p:cNvPr id="135" name="Google Shape;135;p18"/>
          <p:cNvPicPr preferRelativeResize="0"/>
          <p:nvPr/>
        </p:nvPicPr>
        <p:blipFill rotWithShape="1">
          <a:blip r:embed="rId3">
            <a:alphaModFix/>
          </a:blip>
          <a:srcRect t="6559" r="45051"/>
          <a:stretch/>
        </p:blipFill>
        <p:spPr>
          <a:xfrm>
            <a:off x="3606965" y="3780143"/>
            <a:ext cx="548680" cy="1482962"/>
          </a:xfrm>
          <a:prstGeom prst="rect">
            <a:avLst/>
          </a:prstGeom>
          <a:noFill/>
          <a:ln>
            <a:noFill/>
          </a:ln>
        </p:spPr>
      </p:pic>
      <p:sp>
        <p:nvSpPr>
          <p:cNvPr id="136" name="Google Shape;136;p18"/>
          <p:cNvSpPr txBox="1"/>
          <p:nvPr/>
        </p:nvSpPr>
        <p:spPr>
          <a:xfrm>
            <a:off x="419100" y="1356888"/>
            <a:ext cx="1712100" cy="91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rgbClr val="FF00FF"/>
                </a:solidFill>
                <a:latin typeface="Caveat"/>
                <a:ea typeface="Caveat"/>
                <a:cs typeface="Caveat"/>
                <a:sym typeface="Caveat"/>
              </a:rPr>
              <a:t>At the level of the ovary </a:t>
            </a:r>
            <a:br>
              <a:rPr lang="en-US">
                <a:solidFill>
                  <a:srgbClr val="FF00FF"/>
                </a:solidFill>
                <a:latin typeface="Caveat"/>
                <a:ea typeface="Caveat"/>
                <a:cs typeface="Caveat"/>
                <a:sym typeface="Caveat"/>
              </a:rPr>
            </a:br>
            <a:r>
              <a:rPr lang="en-US">
                <a:solidFill>
                  <a:srgbClr val="FF00FF"/>
                </a:solidFill>
                <a:latin typeface="Caveat"/>
                <a:ea typeface="Caveat"/>
                <a:cs typeface="Caveat"/>
                <a:sym typeface="Caveat"/>
              </a:rPr>
              <a:t>egg+follicle grow slightly</a:t>
            </a:r>
            <a:endParaRPr sz="800">
              <a:solidFill>
                <a:srgbClr val="FF00FF"/>
              </a:solidFill>
              <a:latin typeface="Caveat"/>
              <a:ea typeface="Caveat"/>
              <a:cs typeface="Caveat"/>
              <a:sym typeface="Caveat"/>
            </a:endParaRPr>
          </a:p>
        </p:txBody>
      </p:sp>
      <p:pic>
        <p:nvPicPr>
          <p:cNvPr id="137" name="Google Shape;137;p18" descr="early puberty.jpg"/>
          <p:cNvPicPr preferRelativeResize="0"/>
          <p:nvPr/>
        </p:nvPicPr>
        <p:blipFill rotWithShape="1">
          <a:blip r:embed="rId4">
            <a:alphaModFix/>
          </a:blip>
          <a:srcRect t="47024" r="12732" b="33289"/>
          <a:stretch/>
        </p:blipFill>
        <p:spPr>
          <a:xfrm>
            <a:off x="2014313" y="2534500"/>
            <a:ext cx="6717897" cy="880676"/>
          </a:xfrm>
          <a:prstGeom prst="rect">
            <a:avLst/>
          </a:prstGeom>
          <a:noFill/>
          <a:ln>
            <a:noFill/>
          </a:ln>
        </p:spPr>
      </p:pic>
      <p:sp>
        <p:nvSpPr>
          <p:cNvPr id="138" name="Google Shape;138;p18"/>
          <p:cNvSpPr txBox="1"/>
          <p:nvPr/>
        </p:nvSpPr>
        <p:spPr>
          <a:xfrm>
            <a:off x="114288" y="2541413"/>
            <a:ext cx="1882500" cy="918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a:solidFill>
                  <a:srgbClr val="FF00FF"/>
                </a:solidFill>
                <a:latin typeface="Caveat"/>
                <a:ea typeface="Caveat"/>
                <a:cs typeface="Caveat"/>
                <a:sym typeface="Caveat"/>
              </a:rPr>
              <a:t>Egg+follicle growing produces slight rises in estrogen (blue line)</a:t>
            </a:r>
            <a:endParaRPr>
              <a:solidFill>
                <a:srgbClr val="FF00FF"/>
              </a:solidFill>
              <a:latin typeface="Caveat"/>
              <a:ea typeface="Caveat"/>
              <a:cs typeface="Caveat"/>
              <a:sym typeface="Caveat"/>
            </a:endParaRPr>
          </a:p>
        </p:txBody>
      </p:sp>
      <p:sp>
        <p:nvSpPr>
          <p:cNvPr id="139" name="Google Shape;139;p18"/>
          <p:cNvSpPr txBox="1"/>
          <p:nvPr/>
        </p:nvSpPr>
        <p:spPr>
          <a:xfrm>
            <a:off x="-26800" y="3977813"/>
            <a:ext cx="1882500" cy="9180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a:solidFill>
                  <a:srgbClr val="FF00FF"/>
                </a:solidFill>
                <a:latin typeface="Caveat"/>
                <a:ea typeface="Caveat"/>
                <a:cs typeface="Caveat"/>
                <a:sym typeface="Caveat"/>
              </a:rPr>
              <a:t>Slight estrogen on cervix produces slight cervical fluid. </a:t>
            </a:r>
            <a:endParaRPr>
              <a:solidFill>
                <a:srgbClr val="FF00FF"/>
              </a:solidFill>
              <a:latin typeface="Caveat"/>
              <a:ea typeface="Caveat"/>
              <a:cs typeface="Caveat"/>
              <a:sym typeface="Caveat"/>
            </a:endParaRPr>
          </a:p>
        </p:txBody>
      </p:sp>
      <p:sp>
        <p:nvSpPr>
          <p:cNvPr id="140" name="Google Shape;140;p18"/>
          <p:cNvSpPr txBox="1"/>
          <p:nvPr/>
        </p:nvSpPr>
        <p:spPr>
          <a:xfrm>
            <a:off x="114300" y="5418175"/>
            <a:ext cx="944100" cy="918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rgbClr val="FF00FF"/>
                </a:solidFill>
                <a:latin typeface="Caveat"/>
                <a:ea typeface="Caveat"/>
                <a:cs typeface="Caveat"/>
                <a:sym typeface="Caveat"/>
              </a:rPr>
              <a:t>These Biomarkers charted as yellow. </a:t>
            </a:r>
            <a:endParaRPr>
              <a:solidFill>
                <a:srgbClr val="FF00FF"/>
              </a:solidFill>
              <a:latin typeface="Caveat"/>
              <a:ea typeface="Caveat"/>
              <a:cs typeface="Caveat"/>
              <a:sym typeface="Caveat"/>
            </a:endParaRPr>
          </a:p>
        </p:txBody>
      </p:sp>
      <p:pic>
        <p:nvPicPr>
          <p:cNvPr id="141" name="Google Shape;141;p18"/>
          <p:cNvPicPr preferRelativeResize="0"/>
          <p:nvPr/>
        </p:nvPicPr>
        <p:blipFill rotWithShape="1">
          <a:blip r:embed="rId5">
            <a:alphaModFix/>
          </a:blip>
          <a:srcRect l="7918" r="7665"/>
          <a:stretch/>
        </p:blipFill>
        <p:spPr>
          <a:xfrm>
            <a:off x="6502050" y="1356900"/>
            <a:ext cx="2647150" cy="5034450"/>
          </a:xfrm>
          <a:prstGeom prst="rect">
            <a:avLst/>
          </a:prstGeom>
          <a:noFill/>
          <a:ln>
            <a:noFill/>
          </a:ln>
        </p:spPr>
      </p:pic>
      <p:pic>
        <p:nvPicPr>
          <p:cNvPr id="142" name="Google Shape;142;p18" descr="early puberty.jpg"/>
          <p:cNvPicPr preferRelativeResize="0"/>
          <p:nvPr/>
        </p:nvPicPr>
        <p:blipFill rotWithShape="1">
          <a:blip r:embed="rId4">
            <a:alphaModFix/>
          </a:blip>
          <a:srcRect l="65002" r="963" b="79361"/>
          <a:stretch/>
        </p:blipFill>
        <p:spPr>
          <a:xfrm>
            <a:off x="4005225" y="1356900"/>
            <a:ext cx="2252850" cy="793852"/>
          </a:xfrm>
          <a:prstGeom prst="rect">
            <a:avLst/>
          </a:prstGeom>
          <a:noFill/>
          <a:ln>
            <a:noFill/>
          </a:ln>
        </p:spPr>
      </p:pic>
      <p:sp>
        <p:nvSpPr>
          <p:cNvPr id="143" name="Google Shape;143;p18"/>
          <p:cNvSpPr/>
          <p:nvPr/>
        </p:nvSpPr>
        <p:spPr>
          <a:xfrm>
            <a:off x="2049300" y="1410775"/>
            <a:ext cx="4399800" cy="6861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44" name="Google Shape;144;p18"/>
          <p:cNvPicPr preferRelativeResize="0"/>
          <p:nvPr/>
        </p:nvPicPr>
        <p:blipFill rotWithShape="1">
          <a:blip r:embed="rId6">
            <a:alphaModFix/>
          </a:blip>
          <a:srcRect l="2380" t="64097" r="12003" b="4040"/>
          <a:stretch/>
        </p:blipFill>
        <p:spPr>
          <a:xfrm>
            <a:off x="1101164" y="5530875"/>
            <a:ext cx="5690325" cy="793850"/>
          </a:xfrm>
          <a:prstGeom prst="rect">
            <a:avLst/>
          </a:prstGeom>
          <a:noFill/>
          <a:ln>
            <a:noFill/>
          </a:ln>
        </p:spPr>
      </p:pic>
      <p:sp>
        <p:nvSpPr>
          <p:cNvPr id="145" name="Google Shape;145;p18"/>
          <p:cNvSpPr/>
          <p:nvPr/>
        </p:nvSpPr>
        <p:spPr>
          <a:xfrm>
            <a:off x="1158700" y="5568725"/>
            <a:ext cx="5632800" cy="686100"/>
          </a:xfrm>
          <a:prstGeom prst="rect">
            <a:avLst/>
          </a:prstGeom>
          <a:noFill/>
          <a:ln w="76200"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endParaRPr>
          </a:p>
        </p:txBody>
      </p:sp>
      <p:sp>
        <p:nvSpPr>
          <p:cNvPr id="146" name="Google Shape;146;p18"/>
          <p:cNvSpPr/>
          <p:nvPr/>
        </p:nvSpPr>
        <p:spPr>
          <a:xfrm>
            <a:off x="5052975" y="5760025"/>
            <a:ext cx="143700" cy="2343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 name="Google Shape;147;p18"/>
          <p:cNvSpPr/>
          <p:nvPr/>
        </p:nvSpPr>
        <p:spPr>
          <a:xfrm>
            <a:off x="3844150" y="5760025"/>
            <a:ext cx="143700" cy="2343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8" name="Google Shape;148;p18"/>
          <p:cNvSpPr/>
          <p:nvPr/>
        </p:nvSpPr>
        <p:spPr>
          <a:xfrm>
            <a:off x="5582150" y="5760025"/>
            <a:ext cx="143700" cy="234300"/>
          </a:xfrm>
          <a:prstGeom prst="rect">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 name="Google Shape;149;p18"/>
          <p:cNvSpPr/>
          <p:nvPr/>
        </p:nvSpPr>
        <p:spPr>
          <a:xfrm>
            <a:off x="1875750" y="3765038"/>
            <a:ext cx="4550100" cy="1483200"/>
          </a:xfrm>
          <a:prstGeom prst="rect">
            <a:avLst/>
          </a:prstGeom>
          <a:noFill/>
          <a:ln w="76200" cap="flat" cmpd="sng">
            <a:solidFill>
              <a:srgbClr val="F6BD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8"/>
          <p:cNvSpPr/>
          <p:nvPr/>
        </p:nvSpPr>
        <p:spPr>
          <a:xfrm>
            <a:off x="2026058" y="2487350"/>
            <a:ext cx="4399800" cy="889800"/>
          </a:xfrm>
          <a:prstGeom prst="rect">
            <a:avLst/>
          </a:prstGeom>
          <a:noFill/>
          <a:ln w="76200" cap="flat" cmpd="sng">
            <a:solidFill>
              <a:srgbClr val="9BA0D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9"/>
          <p:cNvSpPr txBox="1">
            <a:spLocks noGrp="1"/>
          </p:cNvSpPr>
          <p:nvPr>
            <p:ph type="title"/>
          </p:nvPr>
        </p:nvSpPr>
        <p:spPr>
          <a:xfrm>
            <a:off x="152400" y="27463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Hormonal health | </a:t>
            </a:r>
            <a:r>
              <a:rPr lang="en-US" sz="2800" b="1">
                <a:latin typeface="Lexend"/>
                <a:ea typeface="Lexend"/>
                <a:cs typeface="Lexend"/>
                <a:sym typeface="Lexend"/>
              </a:rPr>
              <a:t>Biomarkers</a:t>
            </a:r>
            <a:endParaRPr sz="2800" b="1">
              <a:latin typeface="Lexend"/>
              <a:ea typeface="Lexend"/>
              <a:cs typeface="Lexend"/>
              <a:sym typeface="Lexend"/>
            </a:endParaRPr>
          </a:p>
        </p:txBody>
      </p:sp>
      <p:pic>
        <p:nvPicPr>
          <p:cNvPr id="157" name="Google Shape;157;p19"/>
          <p:cNvPicPr preferRelativeResize="0"/>
          <p:nvPr/>
        </p:nvPicPr>
        <p:blipFill rotWithShape="1">
          <a:blip r:embed="rId3">
            <a:alphaModFix/>
          </a:blip>
          <a:srcRect l="25575" t="28657" r="22966" b="59521"/>
          <a:stretch/>
        </p:blipFill>
        <p:spPr>
          <a:xfrm>
            <a:off x="6336500" y="2590049"/>
            <a:ext cx="2395525" cy="1191276"/>
          </a:xfrm>
          <a:prstGeom prst="rect">
            <a:avLst/>
          </a:prstGeom>
          <a:noFill/>
          <a:ln>
            <a:noFill/>
          </a:ln>
        </p:spPr>
      </p:pic>
      <p:pic>
        <p:nvPicPr>
          <p:cNvPr id="158" name="Google Shape;158;p19"/>
          <p:cNvPicPr preferRelativeResize="0"/>
          <p:nvPr/>
        </p:nvPicPr>
        <p:blipFill rotWithShape="1">
          <a:blip r:embed="rId4">
            <a:alphaModFix/>
          </a:blip>
          <a:srcRect t="29082" r="39206" b="59871"/>
          <a:stretch/>
        </p:blipFill>
        <p:spPr>
          <a:xfrm>
            <a:off x="5596875" y="5014250"/>
            <a:ext cx="2755450" cy="1083873"/>
          </a:xfrm>
          <a:prstGeom prst="rect">
            <a:avLst/>
          </a:prstGeom>
          <a:noFill/>
          <a:ln>
            <a:noFill/>
          </a:ln>
        </p:spPr>
      </p:pic>
      <p:sp>
        <p:nvSpPr>
          <p:cNvPr id="159" name="Google Shape;159;p19"/>
          <p:cNvSpPr/>
          <p:nvPr/>
        </p:nvSpPr>
        <p:spPr>
          <a:xfrm>
            <a:off x="6194079" y="2605608"/>
            <a:ext cx="1002300" cy="10686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60" name="Google Shape;160;p19"/>
          <p:cNvCxnSpPr>
            <a:endCxn id="159" idx="2"/>
          </p:cNvCxnSpPr>
          <p:nvPr/>
        </p:nvCxnSpPr>
        <p:spPr>
          <a:xfrm>
            <a:off x="3385779" y="2483208"/>
            <a:ext cx="2808300" cy="656700"/>
          </a:xfrm>
          <a:prstGeom prst="straightConnector1">
            <a:avLst/>
          </a:prstGeom>
          <a:noFill/>
          <a:ln w="19050" cap="flat" cmpd="sng">
            <a:solidFill>
              <a:srgbClr val="FF0000"/>
            </a:solidFill>
            <a:prstDash val="solid"/>
            <a:round/>
            <a:headEnd type="none" w="med" len="med"/>
            <a:tailEnd type="none" w="med" len="med"/>
          </a:ln>
        </p:spPr>
      </p:cxnSp>
      <p:sp>
        <p:nvSpPr>
          <p:cNvPr id="161" name="Google Shape;161;p19"/>
          <p:cNvSpPr txBox="1"/>
          <p:nvPr/>
        </p:nvSpPr>
        <p:spPr>
          <a:xfrm>
            <a:off x="182100" y="1341425"/>
            <a:ext cx="4724100" cy="629700"/>
          </a:xfrm>
          <a:prstGeom prst="rect">
            <a:avLst/>
          </a:prstGeom>
          <a:noFill/>
          <a:ln>
            <a:noFill/>
          </a:ln>
        </p:spPr>
        <p:txBody>
          <a:bodyPr spcFirstLastPara="1" wrap="square" lIns="91425" tIns="91425" rIns="91425" bIns="91425" anchor="t" anchorCtr="0">
            <a:noAutofit/>
          </a:bodyPr>
          <a:lstStyle/>
          <a:p>
            <a:pPr marL="457200" lvl="0" indent="-381000" algn="l" rtl="0">
              <a:spcBef>
                <a:spcPts val="0"/>
              </a:spcBef>
              <a:spcAft>
                <a:spcPts val="0"/>
              </a:spcAft>
              <a:buClr>
                <a:srgbClr val="FF0000"/>
              </a:buClr>
              <a:buSzPts val="2400"/>
              <a:buFont typeface="Caveat"/>
              <a:buAutoNum type="arabicPeriod"/>
            </a:pPr>
            <a:r>
              <a:rPr lang="en-US" sz="2400">
                <a:solidFill>
                  <a:srgbClr val="FF0000"/>
                </a:solidFill>
                <a:latin typeface="Caveat"/>
                <a:ea typeface="Caveat"/>
                <a:cs typeface="Caveat"/>
                <a:sym typeface="Caveat"/>
              </a:rPr>
              <a:t>Your period is a biomarker to chart</a:t>
            </a:r>
            <a:endParaRPr sz="2400">
              <a:solidFill>
                <a:srgbClr val="FF0000"/>
              </a:solidFill>
              <a:latin typeface="Caveat"/>
              <a:ea typeface="Caveat"/>
              <a:cs typeface="Caveat"/>
              <a:sym typeface="Caveat"/>
            </a:endParaRPr>
          </a:p>
        </p:txBody>
      </p:sp>
      <p:sp>
        <p:nvSpPr>
          <p:cNvPr id="162" name="Google Shape;162;p19"/>
          <p:cNvSpPr txBox="1"/>
          <p:nvPr/>
        </p:nvSpPr>
        <p:spPr>
          <a:xfrm>
            <a:off x="182088" y="5228700"/>
            <a:ext cx="5262300" cy="62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FF00FF"/>
                </a:solidFill>
                <a:latin typeface="Caveat"/>
                <a:ea typeface="Caveat"/>
                <a:cs typeface="Caveat"/>
                <a:sym typeface="Caveat"/>
              </a:rPr>
              <a:t>2. Feeling like this </a:t>
            </a:r>
            <a:br>
              <a:rPr lang="en-US" sz="2400">
                <a:solidFill>
                  <a:srgbClr val="FF00FF"/>
                </a:solidFill>
                <a:latin typeface="Caveat"/>
                <a:ea typeface="Caveat"/>
                <a:cs typeface="Caveat"/>
                <a:sym typeface="Caveat"/>
              </a:rPr>
            </a:br>
            <a:r>
              <a:rPr lang="en-US" sz="2400">
                <a:solidFill>
                  <a:srgbClr val="FF00FF"/>
                </a:solidFill>
                <a:latin typeface="Caveat"/>
                <a:ea typeface="Caveat"/>
                <a:cs typeface="Caveat"/>
                <a:sym typeface="Caveat"/>
              </a:rPr>
              <a:t>is also a biomarker you can chart</a:t>
            </a:r>
            <a:endParaRPr sz="2400">
              <a:solidFill>
                <a:srgbClr val="FF00FF"/>
              </a:solidFill>
              <a:latin typeface="Caveat"/>
              <a:ea typeface="Caveat"/>
              <a:cs typeface="Caveat"/>
              <a:sym typeface="Caveat"/>
            </a:endParaRPr>
          </a:p>
        </p:txBody>
      </p:sp>
      <p:sp>
        <p:nvSpPr>
          <p:cNvPr id="163" name="Google Shape;163;p19"/>
          <p:cNvSpPr/>
          <p:nvPr/>
        </p:nvSpPr>
        <p:spPr>
          <a:xfrm>
            <a:off x="5596862" y="5002475"/>
            <a:ext cx="1002300" cy="10686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64" name="Google Shape;164;p19"/>
          <p:cNvCxnSpPr/>
          <p:nvPr/>
        </p:nvCxnSpPr>
        <p:spPr>
          <a:xfrm rot="10800000" flipH="1">
            <a:off x="1315263" y="5603575"/>
            <a:ext cx="4281600" cy="97800"/>
          </a:xfrm>
          <a:prstGeom prst="straightConnector1">
            <a:avLst/>
          </a:prstGeom>
          <a:noFill/>
          <a:ln w="19050" cap="flat" cmpd="sng">
            <a:solidFill>
              <a:srgbClr val="FF00FF"/>
            </a:solidFill>
            <a:prstDash val="solid"/>
            <a:round/>
            <a:headEnd type="none" w="med" len="med"/>
            <a:tailEnd type="none" w="med" len="med"/>
          </a:ln>
        </p:spPr>
      </p:cxnSp>
      <p:sp>
        <p:nvSpPr>
          <p:cNvPr id="165" name="Google Shape;165;p19"/>
          <p:cNvSpPr/>
          <p:nvPr/>
        </p:nvSpPr>
        <p:spPr>
          <a:xfrm>
            <a:off x="5932300" y="1341425"/>
            <a:ext cx="2953800" cy="1068600"/>
          </a:xfrm>
          <a:prstGeom prst="wedgeRectCallout">
            <a:avLst>
              <a:gd name="adj1" fmla="val -48023"/>
              <a:gd name="adj2" fmla="val -70270"/>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9"/>
          <p:cNvSpPr txBox="1"/>
          <p:nvPr/>
        </p:nvSpPr>
        <p:spPr>
          <a:xfrm>
            <a:off x="6145288" y="1417613"/>
            <a:ext cx="2527800" cy="84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rgbClr val="595959"/>
                </a:solidFill>
                <a:latin typeface="Caveat"/>
                <a:ea typeface="Caveat"/>
                <a:cs typeface="Caveat"/>
                <a:sym typeface="Caveat"/>
              </a:rPr>
              <a:t>‘Bio’ = life </a:t>
            </a:r>
            <a:br>
              <a:rPr lang="en-US" sz="2400">
                <a:solidFill>
                  <a:srgbClr val="595959"/>
                </a:solidFill>
                <a:latin typeface="Caveat"/>
                <a:ea typeface="Caveat"/>
                <a:cs typeface="Caveat"/>
                <a:sym typeface="Caveat"/>
              </a:rPr>
            </a:br>
            <a:r>
              <a:rPr lang="en-US" sz="2400">
                <a:solidFill>
                  <a:srgbClr val="595959"/>
                </a:solidFill>
                <a:latin typeface="Caveat"/>
                <a:ea typeface="Caveat"/>
                <a:cs typeface="Caveat"/>
                <a:sym typeface="Caveat"/>
              </a:rPr>
              <a:t>‘Marker’ = sign</a:t>
            </a:r>
            <a:endParaRPr sz="2400">
              <a:solidFill>
                <a:srgbClr val="595959"/>
              </a:solidFill>
              <a:latin typeface="Caveat"/>
              <a:ea typeface="Caveat"/>
              <a:cs typeface="Caveat"/>
              <a:sym typeface="Caveat"/>
            </a:endParaRPr>
          </a:p>
        </p:txBody>
      </p:sp>
      <p:sp>
        <p:nvSpPr>
          <p:cNvPr id="167" name="Google Shape;167;p19"/>
          <p:cNvSpPr txBox="1"/>
          <p:nvPr/>
        </p:nvSpPr>
        <p:spPr>
          <a:xfrm>
            <a:off x="1957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pic>
        <p:nvPicPr>
          <p:cNvPr id="168" name="Google Shape;168;p19"/>
          <p:cNvPicPr preferRelativeResize="0"/>
          <p:nvPr/>
        </p:nvPicPr>
        <p:blipFill>
          <a:blip r:embed="rId5">
            <a:alphaModFix/>
          </a:blip>
          <a:stretch>
            <a:fillRect/>
          </a:stretch>
        </p:blipFill>
        <p:spPr>
          <a:xfrm>
            <a:off x="735575" y="1952613"/>
            <a:ext cx="3120547" cy="2952775"/>
          </a:xfrm>
          <a:prstGeom prst="rect">
            <a:avLst/>
          </a:prstGeom>
          <a:noFill/>
          <a:ln w="28575" cap="flat" cmpd="sng">
            <a:solidFill>
              <a:srgbClr val="CD4026"/>
            </a:solidFill>
            <a:prstDash val="dot"/>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0"/>
          <p:cNvSpPr txBox="1">
            <a:spLocks noGrp="1"/>
          </p:cNvSpPr>
          <p:nvPr>
            <p:ph type="title"/>
          </p:nvPr>
        </p:nvSpPr>
        <p:spPr>
          <a:xfrm>
            <a:off x="140400" y="489275"/>
            <a:ext cx="8229600" cy="667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Worksheet | </a:t>
            </a:r>
            <a:r>
              <a:rPr lang="en-US" sz="2800" b="1">
                <a:latin typeface="Lexend"/>
                <a:ea typeface="Lexend"/>
                <a:cs typeface="Lexend"/>
                <a:sym typeface="Lexend"/>
              </a:rPr>
              <a:t>Biomarker Symbols</a:t>
            </a:r>
            <a:endParaRPr sz="4600" b="1"/>
          </a:p>
        </p:txBody>
      </p:sp>
      <p:sp>
        <p:nvSpPr>
          <p:cNvPr id="175" name="Google Shape;175;p20"/>
          <p:cNvSpPr/>
          <p:nvPr/>
        </p:nvSpPr>
        <p:spPr>
          <a:xfrm>
            <a:off x="771750" y="5900900"/>
            <a:ext cx="1341600" cy="332100"/>
          </a:xfrm>
          <a:prstGeom prst="rect">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6" name="Google Shape;176;p20"/>
          <p:cNvSpPr/>
          <p:nvPr/>
        </p:nvSpPr>
        <p:spPr>
          <a:xfrm>
            <a:off x="2113350" y="5900900"/>
            <a:ext cx="5810400" cy="332100"/>
          </a:xfrm>
          <a:prstGeom prst="rect">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7" name="Google Shape;177;p20"/>
          <p:cNvSpPr/>
          <p:nvPr/>
        </p:nvSpPr>
        <p:spPr>
          <a:xfrm>
            <a:off x="2743200" y="5900900"/>
            <a:ext cx="1611600" cy="332100"/>
          </a:xfrm>
          <a:prstGeom prst="rect">
            <a:avLst/>
          </a:prstGeom>
          <a:solidFill>
            <a:srgbClr val="C9DAF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8" name="Google Shape;178;p20"/>
          <p:cNvSpPr/>
          <p:nvPr/>
        </p:nvSpPr>
        <p:spPr>
          <a:xfrm>
            <a:off x="3871950" y="5900900"/>
            <a:ext cx="4371600" cy="332100"/>
          </a:xfrm>
          <a:prstGeom prst="rect">
            <a:avLst/>
          </a:prstGeom>
          <a:solidFill>
            <a:srgbClr val="D9D9D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9" name="Google Shape;179;p20"/>
          <p:cNvSpPr txBox="1"/>
          <p:nvPr/>
        </p:nvSpPr>
        <p:spPr>
          <a:xfrm>
            <a:off x="195725" y="6538250"/>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pic>
        <p:nvPicPr>
          <p:cNvPr id="180" name="Google Shape;180;p20"/>
          <p:cNvPicPr preferRelativeResize="0"/>
          <p:nvPr/>
        </p:nvPicPr>
        <p:blipFill>
          <a:blip r:embed="rId3">
            <a:alphaModFix/>
          </a:blip>
          <a:stretch>
            <a:fillRect/>
          </a:stretch>
        </p:blipFill>
        <p:spPr>
          <a:xfrm>
            <a:off x="895688" y="1309175"/>
            <a:ext cx="7352632" cy="44393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4"/>
        <p:cNvGrpSpPr/>
        <p:nvPr/>
      </p:nvGrpSpPr>
      <p:grpSpPr>
        <a:xfrm>
          <a:off x="0" y="0"/>
          <a:ext cx="0" cy="0"/>
          <a:chOff x="0" y="0"/>
          <a:chExt cx="0" cy="0"/>
        </a:xfrm>
      </p:grpSpPr>
      <p:sp>
        <p:nvSpPr>
          <p:cNvPr id="185" name="Google Shape;185;p2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86" name="Google Shape;186;p21"/>
          <p:cNvSpPr txBox="1"/>
          <p:nvPr/>
        </p:nvSpPr>
        <p:spPr>
          <a:xfrm>
            <a:off x="151075" y="568125"/>
            <a:ext cx="56829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Biomarker Symbols: Answer Key</a:t>
            </a:r>
            <a:endParaRPr sz="1200">
              <a:latin typeface="Lexend Thin"/>
              <a:ea typeface="Lexend Thin"/>
              <a:cs typeface="Lexend Thin"/>
              <a:sym typeface="Lexend Thin"/>
            </a:endParaRPr>
          </a:p>
        </p:txBody>
      </p:sp>
      <p:graphicFrame>
        <p:nvGraphicFramePr>
          <p:cNvPr id="187" name="Google Shape;187;p21"/>
          <p:cNvGraphicFramePr/>
          <p:nvPr/>
        </p:nvGraphicFramePr>
        <p:xfrm>
          <a:off x="756425" y="2028525"/>
          <a:ext cx="7631150" cy="3502675"/>
        </p:xfrm>
        <a:graphic>
          <a:graphicData uri="http://schemas.openxmlformats.org/drawingml/2006/table">
            <a:tbl>
              <a:tblPr>
                <a:noFill/>
                <a:tableStyleId>{F9DCEAF2-1E76-4817-9E3E-02F7B14D5457}</a:tableStyleId>
              </a:tblPr>
              <a:tblGrid>
                <a:gridCol w="880525">
                  <a:extLst>
                    <a:ext uri="{9D8B030D-6E8A-4147-A177-3AD203B41FA5}">
                      <a16:colId xmlns:a16="http://schemas.microsoft.com/office/drawing/2014/main" val="20000"/>
                    </a:ext>
                  </a:extLst>
                </a:gridCol>
                <a:gridCol w="1186250">
                  <a:extLst>
                    <a:ext uri="{9D8B030D-6E8A-4147-A177-3AD203B41FA5}">
                      <a16:colId xmlns:a16="http://schemas.microsoft.com/office/drawing/2014/main" val="20001"/>
                    </a:ext>
                  </a:extLst>
                </a:gridCol>
                <a:gridCol w="3314175">
                  <a:extLst>
                    <a:ext uri="{9D8B030D-6E8A-4147-A177-3AD203B41FA5}">
                      <a16:colId xmlns:a16="http://schemas.microsoft.com/office/drawing/2014/main" val="20002"/>
                    </a:ext>
                  </a:extLst>
                </a:gridCol>
                <a:gridCol w="2250200">
                  <a:extLst>
                    <a:ext uri="{9D8B030D-6E8A-4147-A177-3AD203B41FA5}">
                      <a16:colId xmlns:a16="http://schemas.microsoft.com/office/drawing/2014/main" val="20003"/>
                    </a:ext>
                  </a:extLst>
                </a:gridCol>
              </a:tblGrid>
              <a:tr h="931175">
                <a:tc>
                  <a:txBody>
                    <a:bodyPr/>
                    <a:lstStyle/>
                    <a:p>
                      <a:pPr marL="0" lvl="0" indent="0" algn="ctr" rtl="0">
                        <a:spcBef>
                          <a:spcPts val="0"/>
                        </a:spcBef>
                        <a:spcAft>
                          <a:spcPts val="0"/>
                        </a:spcAft>
                        <a:buNone/>
                      </a:pPr>
                      <a:r>
                        <a:rPr lang="en-US" sz="1800" b="1">
                          <a:solidFill>
                            <a:schemeClr val="lt1"/>
                          </a:solidFill>
                          <a:latin typeface="Calibri"/>
                          <a:ea typeface="Calibri"/>
                          <a:cs typeface="Calibri"/>
                          <a:sym typeface="Calibri"/>
                        </a:rPr>
                        <a:t>Color</a:t>
                      </a:r>
                      <a:endParaRPr sz="1800" b="1">
                        <a:solidFill>
                          <a:schemeClr val="lt1"/>
                        </a:solidFill>
                        <a:latin typeface="Calibri"/>
                        <a:ea typeface="Calibri"/>
                        <a:cs typeface="Calibri"/>
                        <a:sym typeface="Calibri"/>
                      </a:endParaRPr>
                    </a:p>
                  </a:txBody>
                  <a:tcPr marL="63500" marR="63500" marT="63500" marB="63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898989"/>
                      </a:solidFill>
                      <a:prstDash val="solid"/>
                      <a:round/>
                      <a:headEnd type="none" w="sm" len="sm"/>
                      <a:tailEnd type="none" w="sm" len="sm"/>
                    </a:lnB>
                    <a:solidFill>
                      <a:srgbClr val="9BA0D0"/>
                    </a:solidFill>
                  </a:tcPr>
                </a:tc>
                <a:tc>
                  <a:txBody>
                    <a:bodyPr/>
                    <a:lstStyle/>
                    <a:p>
                      <a:pPr marL="0" lvl="0" indent="0" algn="ctr" rtl="0">
                        <a:spcBef>
                          <a:spcPts val="0"/>
                        </a:spcBef>
                        <a:spcAft>
                          <a:spcPts val="0"/>
                        </a:spcAft>
                        <a:buNone/>
                      </a:pPr>
                      <a:r>
                        <a:rPr lang="en-US" sz="1800" b="1">
                          <a:solidFill>
                            <a:schemeClr val="lt1"/>
                          </a:solidFill>
                          <a:latin typeface="Calibri"/>
                          <a:ea typeface="Calibri"/>
                          <a:cs typeface="Calibri"/>
                          <a:sym typeface="Calibri"/>
                        </a:rPr>
                        <a:t>Symbol</a:t>
                      </a:r>
                      <a:endParaRPr sz="1800" b="1">
                        <a:solidFill>
                          <a:schemeClr val="lt1"/>
                        </a:solidFill>
                        <a:latin typeface="Calibri"/>
                        <a:ea typeface="Calibri"/>
                        <a:cs typeface="Calibri"/>
                        <a:sym typeface="Calibri"/>
                      </a:endParaRPr>
                    </a:p>
                  </a:txBody>
                  <a:tcPr marL="63500" marR="63500" marT="63500" marB="63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898989"/>
                      </a:solidFill>
                      <a:prstDash val="solid"/>
                      <a:round/>
                      <a:headEnd type="none" w="sm" len="sm"/>
                      <a:tailEnd type="none" w="sm" len="sm"/>
                    </a:lnB>
                    <a:solidFill>
                      <a:srgbClr val="9BA0D0"/>
                    </a:solidFill>
                  </a:tcPr>
                </a:tc>
                <a:tc>
                  <a:txBody>
                    <a:bodyPr/>
                    <a:lstStyle/>
                    <a:p>
                      <a:pPr marL="0" lvl="0" indent="0" algn="ctr" rtl="0">
                        <a:spcBef>
                          <a:spcPts val="0"/>
                        </a:spcBef>
                        <a:spcAft>
                          <a:spcPts val="0"/>
                        </a:spcAft>
                        <a:buNone/>
                      </a:pPr>
                      <a:r>
                        <a:rPr lang="en-US" sz="1800" b="1">
                          <a:solidFill>
                            <a:schemeClr val="lt1"/>
                          </a:solidFill>
                          <a:latin typeface="Calibri"/>
                          <a:ea typeface="Calibri"/>
                          <a:cs typeface="Calibri"/>
                          <a:sym typeface="Calibri"/>
                        </a:rPr>
                        <a:t>Hormone </a:t>
                      </a:r>
                      <a:endParaRPr sz="1800" b="1">
                        <a:solidFill>
                          <a:schemeClr val="lt1"/>
                        </a:solidFill>
                        <a:latin typeface="Calibri"/>
                        <a:ea typeface="Calibri"/>
                        <a:cs typeface="Calibri"/>
                        <a:sym typeface="Calibri"/>
                      </a:endParaRPr>
                    </a:p>
                  </a:txBody>
                  <a:tcPr marL="63500" marR="63500" marT="63500" marB="63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898989"/>
                      </a:solidFill>
                      <a:prstDash val="solid"/>
                      <a:round/>
                      <a:headEnd type="none" w="sm" len="sm"/>
                      <a:tailEnd type="none" w="sm" len="sm"/>
                    </a:lnB>
                    <a:solidFill>
                      <a:srgbClr val="9BA0D0"/>
                    </a:solidFill>
                  </a:tcPr>
                </a:tc>
                <a:tc>
                  <a:txBody>
                    <a:bodyPr/>
                    <a:lstStyle/>
                    <a:p>
                      <a:pPr marL="0" lvl="0" indent="0" algn="ctr" rtl="0">
                        <a:spcBef>
                          <a:spcPts val="0"/>
                        </a:spcBef>
                        <a:spcAft>
                          <a:spcPts val="0"/>
                        </a:spcAft>
                        <a:buNone/>
                      </a:pPr>
                      <a:r>
                        <a:rPr lang="en-US" sz="1800" b="1">
                          <a:solidFill>
                            <a:schemeClr val="lt1"/>
                          </a:solidFill>
                          <a:latin typeface="Calibri"/>
                          <a:ea typeface="Calibri"/>
                          <a:cs typeface="Calibri"/>
                          <a:sym typeface="Calibri"/>
                        </a:rPr>
                        <a:t>Biomarker observation</a:t>
                      </a:r>
                      <a:endParaRPr sz="1800" b="1">
                        <a:solidFill>
                          <a:schemeClr val="lt1"/>
                        </a:solidFill>
                        <a:latin typeface="Calibri"/>
                        <a:ea typeface="Calibri"/>
                        <a:cs typeface="Calibri"/>
                        <a:sym typeface="Calibri"/>
                      </a:endParaRPr>
                    </a:p>
                  </a:txBody>
                  <a:tcPr marL="63500" marR="63500" marT="63500" marB="6350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rgbClr val="898989"/>
                      </a:solidFill>
                      <a:prstDash val="solid"/>
                      <a:round/>
                      <a:headEnd type="none" w="sm" len="sm"/>
                      <a:tailEnd type="none" w="sm" len="sm"/>
                    </a:lnB>
                    <a:solidFill>
                      <a:srgbClr val="9BA0D0"/>
                    </a:solidFill>
                  </a:tcPr>
                </a:tc>
                <a:extLst>
                  <a:ext uri="{0D108BD9-81ED-4DB2-BD59-A6C34878D82A}">
                    <a16:rowId xmlns:a16="http://schemas.microsoft.com/office/drawing/2014/main" val="10000"/>
                  </a:ext>
                </a:extLst>
              </a:tr>
              <a:tr h="642875">
                <a:tc>
                  <a:txBody>
                    <a:bodyPr/>
                    <a:lstStyle/>
                    <a:p>
                      <a:pPr marL="0" lvl="0" indent="0" algn="ctr" rtl="0">
                        <a:spcBef>
                          <a:spcPts val="0"/>
                        </a:spcBef>
                        <a:spcAft>
                          <a:spcPts val="0"/>
                        </a:spcAft>
                        <a:buNone/>
                      </a:pPr>
                      <a:endParaRPr sz="1600">
                        <a:highlight>
                          <a:srgbClr val="CC0000"/>
                        </a:highlight>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solidFill>
                      <a:srgbClr val="CC0000"/>
                    </a:solidFill>
                  </a:tcPr>
                </a:tc>
                <a:tc>
                  <a:txBody>
                    <a:bodyPr/>
                    <a:lstStyle/>
                    <a:p>
                      <a:pPr marL="0" lvl="0" indent="0" algn="ctr" rtl="0">
                        <a:spcBef>
                          <a:spcPts val="0"/>
                        </a:spcBef>
                        <a:spcAft>
                          <a:spcPts val="0"/>
                        </a:spcAft>
                        <a:buNone/>
                      </a:pPr>
                      <a:r>
                        <a:rPr lang="en-US" sz="1600" b="1">
                          <a:latin typeface="Calibri"/>
                          <a:ea typeface="Calibri"/>
                          <a:cs typeface="Calibri"/>
                          <a:sym typeface="Calibri"/>
                        </a:rPr>
                        <a:t>H</a:t>
                      </a:r>
                      <a:r>
                        <a:rPr lang="en-US" sz="1600">
                          <a:latin typeface="Calibri"/>
                          <a:ea typeface="Calibri"/>
                          <a:cs typeface="Calibri"/>
                          <a:sym typeface="Calibri"/>
                        </a:rPr>
                        <a:t>,</a:t>
                      </a:r>
                      <a:r>
                        <a:rPr lang="en-US" sz="1600" b="1">
                          <a:latin typeface="Calibri"/>
                          <a:ea typeface="Calibri"/>
                          <a:cs typeface="Calibri"/>
                          <a:sym typeface="Calibri"/>
                        </a:rPr>
                        <a:t>M</a:t>
                      </a:r>
                      <a:r>
                        <a:rPr lang="en-US" sz="1600">
                          <a:latin typeface="Calibri"/>
                          <a:ea typeface="Calibri"/>
                          <a:cs typeface="Calibri"/>
                          <a:sym typeface="Calibri"/>
                        </a:rPr>
                        <a:t>,</a:t>
                      </a:r>
                      <a:r>
                        <a:rPr lang="en-US" sz="1600" b="1">
                          <a:latin typeface="Calibri"/>
                          <a:ea typeface="Calibri"/>
                          <a:cs typeface="Calibri"/>
                          <a:sym typeface="Calibri"/>
                        </a:rPr>
                        <a:t>L</a:t>
                      </a:r>
                      <a:r>
                        <a:rPr lang="en-US" sz="1600">
                          <a:latin typeface="Calibri"/>
                          <a:ea typeface="Calibri"/>
                          <a:cs typeface="Calibri"/>
                          <a:sym typeface="Calibri"/>
                        </a:rPr>
                        <a:t>,</a:t>
                      </a:r>
                      <a:r>
                        <a:rPr lang="en-US" sz="1600" b="1">
                          <a:latin typeface="Calibri"/>
                          <a:ea typeface="Calibri"/>
                          <a:cs typeface="Calibri"/>
                          <a:sym typeface="Calibri"/>
                        </a:rPr>
                        <a:t>S</a:t>
                      </a:r>
                      <a:endParaRPr sz="1600" b="1">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i="1">
                          <a:latin typeface="Calibri"/>
                          <a:ea typeface="Calibri"/>
                          <a:cs typeface="Calibri"/>
                          <a:sym typeface="Calibri"/>
                        </a:rPr>
                        <a:t>very low estrogen + progesterone</a:t>
                      </a:r>
                      <a:endParaRPr sz="1600" i="1">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bleeding</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extLst>
                  <a:ext uri="{0D108BD9-81ED-4DB2-BD59-A6C34878D82A}">
                    <a16:rowId xmlns:a16="http://schemas.microsoft.com/office/drawing/2014/main" val="10001"/>
                  </a:ext>
                </a:extLst>
              </a:tr>
              <a:tr h="642875">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solidFill>
                      <a:srgbClr val="FFD966"/>
                    </a:solidFill>
                  </a:tcPr>
                </a:tc>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low estrogen</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pasty</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extLst>
                  <a:ext uri="{0D108BD9-81ED-4DB2-BD59-A6C34878D82A}">
                    <a16:rowId xmlns:a16="http://schemas.microsoft.com/office/drawing/2014/main" val="10002"/>
                  </a:ext>
                </a:extLst>
              </a:tr>
              <a:tr h="642875">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solidFill>
                      <a:srgbClr val="6FA8DC"/>
                    </a:solidFill>
                  </a:tcPr>
                </a:tc>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high estrogen</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moist or slippery</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extLst>
                  <a:ext uri="{0D108BD9-81ED-4DB2-BD59-A6C34878D82A}">
                    <a16:rowId xmlns:a16="http://schemas.microsoft.com/office/drawing/2014/main" val="10003"/>
                  </a:ext>
                </a:extLst>
              </a:tr>
              <a:tr h="642875">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solidFill>
                      <a:srgbClr val="999999"/>
                    </a:solidFill>
                  </a:tcPr>
                </a:tc>
                <a:tc>
                  <a:txBody>
                    <a:bodyPr/>
                    <a:lstStyle/>
                    <a:p>
                      <a:pPr marL="0" lvl="0" indent="0" algn="ctr" rtl="0">
                        <a:spcBef>
                          <a:spcPts val="0"/>
                        </a:spcBef>
                        <a:spcAft>
                          <a:spcPts val="0"/>
                        </a:spcAft>
                        <a:buNone/>
                      </a:pPr>
                      <a:endParaRPr sz="1600">
                        <a:solidFill>
                          <a:srgbClr val="CCCCCC"/>
                        </a:solidFill>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progesterone</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tc>
                  <a:txBody>
                    <a:bodyPr/>
                    <a:lstStyle/>
                    <a:p>
                      <a:pPr marL="0" lvl="0" indent="0" algn="ctr" rtl="0">
                        <a:spcBef>
                          <a:spcPts val="0"/>
                        </a:spcBef>
                        <a:spcAft>
                          <a:spcPts val="0"/>
                        </a:spcAft>
                        <a:buNone/>
                      </a:pPr>
                      <a:r>
                        <a:rPr lang="en-US" sz="1600">
                          <a:latin typeface="Calibri"/>
                          <a:ea typeface="Calibri"/>
                          <a:cs typeface="Calibri"/>
                          <a:sym typeface="Calibri"/>
                        </a:rPr>
                        <a:t>dry</a:t>
                      </a:r>
                      <a:endParaRPr sz="1600">
                        <a:latin typeface="Calibri"/>
                        <a:ea typeface="Calibri"/>
                        <a:cs typeface="Calibri"/>
                        <a:sym typeface="Calibri"/>
                      </a:endParaRPr>
                    </a:p>
                  </a:txBody>
                  <a:tcPr marL="63500" marR="63500" marT="63500" marB="63500" anchor="ctr">
                    <a:lnL w="12700" cap="flat" cmpd="sng">
                      <a:solidFill>
                        <a:srgbClr val="898989"/>
                      </a:solidFill>
                      <a:prstDash val="solid"/>
                      <a:round/>
                      <a:headEnd type="none" w="sm" len="sm"/>
                      <a:tailEnd type="none" w="sm" len="sm"/>
                    </a:lnL>
                    <a:lnR w="12700" cap="flat" cmpd="sng">
                      <a:solidFill>
                        <a:srgbClr val="898989"/>
                      </a:solidFill>
                      <a:prstDash val="solid"/>
                      <a:round/>
                      <a:headEnd type="none" w="sm" len="sm"/>
                      <a:tailEnd type="none" w="sm" len="sm"/>
                    </a:lnR>
                    <a:lnT w="12700" cap="flat" cmpd="sng">
                      <a:solidFill>
                        <a:srgbClr val="898989"/>
                      </a:solidFill>
                      <a:prstDash val="solid"/>
                      <a:round/>
                      <a:headEnd type="none" w="sm" len="sm"/>
                      <a:tailEnd type="none" w="sm" len="sm"/>
                    </a:lnT>
                    <a:lnB w="12700" cap="flat" cmpd="sng">
                      <a:solidFill>
                        <a:srgbClr val="898989"/>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88" name="Google Shape;188;p21"/>
          <p:cNvSpPr/>
          <p:nvPr/>
        </p:nvSpPr>
        <p:spPr>
          <a:xfrm>
            <a:off x="756450" y="2028525"/>
            <a:ext cx="7631100" cy="35028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sp>
        <p:nvSpPr>
          <p:cNvPr id="193" name="Google Shape;193;p2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94" name="Google Shape;194;p22"/>
          <p:cNvSpPr txBox="1"/>
          <p:nvPr/>
        </p:nvSpPr>
        <p:spPr>
          <a:xfrm>
            <a:off x="151075" y="568125"/>
            <a:ext cx="8150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Practice |</a:t>
            </a:r>
            <a:r>
              <a:rPr lang="en-US" sz="2800">
                <a:solidFill>
                  <a:srgbClr val="FFFFFF"/>
                </a:solidFill>
                <a:latin typeface="Lexend Thin"/>
                <a:ea typeface="Lexend Thin"/>
                <a:cs typeface="Lexend Thin"/>
                <a:sym typeface="Lexend Thin"/>
              </a:rPr>
              <a:t> Learn to chart hormonal health!</a:t>
            </a:r>
            <a:endParaRPr sz="1200">
              <a:latin typeface="Lexend Thin"/>
              <a:ea typeface="Lexend Thin"/>
              <a:cs typeface="Lexend Thin"/>
              <a:sym typeface="Lexend Thin"/>
            </a:endParaRPr>
          </a:p>
        </p:txBody>
      </p:sp>
      <p:pic>
        <p:nvPicPr>
          <p:cNvPr id="195" name="Google Shape;195;p22"/>
          <p:cNvPicPr preferRelativeResize="0"/>
          <p:nvPr/>
        </p:nvPicPr>
        <p:blipFill rotWithShape="1">
          <a:blip r:embed="rId4">
            <a:alphaModFix/>
          </a:blip>
          <a:srcRect t="3938"/>
          <a:stretch/>
        </p:blipFill>
        <p:spPr>
          <a:xfrm>
            <a:off x="625475" y="1295125"/>
            <a:ext cx="7893050" cy="51977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23"/>
          <p:cNvPicPr preferRelativeResize="0"/>
          <p:nvPr/>
        </p:nvPicPr>
        <p:blipFill>
          <a:blip r:embed="rId3">
            <a:alphaModFix/>
          </a:blip>
          <a:stretch>
            <a:fillRect/>
          </a:stretch>
        </p:blipFill>
        <p:spPr>
          <a:xfrm>
            <a:off x="1488275" y="2016750"/>
            <a:ext cx="6167450" cy="2859175"/>
          </a:xfrm>
          <a:prstGeom prst="rect">
            <a:avLst/>
          </a:prstGeom>
          <a:noFill/>
          <a:ln>
            <a:noFill/>
          </a:ln>
        </p:spPr>
      </p:pic>
      <p:sp>
        <p:nvSpPr>
          <p:cNvPr id="202" name="Google Shape;202;p23"/>
          <p:cNvSpPr txBox="1"/>
          <p:nvPr/>
        </p:nvSpPr>
        <p:spPr>
          <a:xfrm>
            <a:off x="81100" y="1097975"/>
            <a:ext cx="8150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b="1">
                <a:solidFill>
                  <a:srgbClr val="FFFFFF"/>
                </a:solidFill>
                <a:latin typeface="Lexend"/>
                <a:ea typeface="Lexend"/>
                <a:cs typeface="Lexend"/>
                <a:sym typeface="Lexend"/>
              </a:rPr>
              <a:t>Practice |</a:t>
            </a:r>
            <a:r>
              <a:rPr lang="en-US" sz="2800">
                <a:solidFill>
                  <a:srgbClr val="FFFFFF"/>
                </a:solidFill>
                <a:latin typeface="Lexend Thin"/>
                <a:ea typeface="Lexend Thin"/>
                <a:cs typeface="Lexend Thin"/>
                <a:sym typeface="Lexend Thin"/>
              </a:rPr>
              <a:t> Learn to chart hormonal health!</a:t>
            </a:r>
            <a:endParaRPr sz="1200">
              <a:latin typeface="Lexend Thin"/>
              <a:ea typeface="Lexend Thin"/>
              <a:cs typeface="Lexend Thin"/>
              <a:sym typeface="Lexend Thin"/>
            </a:endParaRPr>
          </a:p>
        </p:txBody>
      </p:sp>
      <p:sp>
        <p:nvSpPr>
          <p:cNvPr id="203" name="Google Shape;203;p23"/>
          <p:cNvSpPr txBox="1"/>
          <p:nvPr/>
        </p:nvSpPr>
        <p:spPr>
          <a:xfrm>
            <a:off x="203500" y="543875"/>
            <a:ext cx="8150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Hormonal health looks like:</a:t>
            </a:r>
            <a:endParaRPr sz="1200">
              <a:latin typeface="Lexend Thin"/>
              <a:ea typeface="Lexend Thin"/>
              <a:cs typeface="Lexend Thin"/>
              <a:sym typeface="Lexend Thin"/>
            </a:endParaRPr>
          </a:p>
        </p:txBody>
      </p:sp>
      <p:sp>
        <p:nvSpPr>
          <p:cNvPr id="204" name="Google Shape;204;p23"/>
          <p:cNvSpPr txBox="1"/>
          <p:nvPr/>
        </p:nvSpPr>
        <p:spPr>
          <a:xfrm>
            <a:off x="1695300" y="5025900"/>
            <a:ext cx="5753400" cy="62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FF00FF"/>
                </a:solidFill>
                <a:latin typeface="Caveat"/>
                <a:ea typeface="Caveat"/>
                <a:cs typeface="Caveat"/>
                <a:sym typeface="Caveat"/>
              </a:rPr>
              <a:t>This is what a mature ovulatory </a:t>
            </a:r>
            <a:r>
              <a:rPr lang="en-US" sz="2400" u="sng">
                <a:solidFill>
                  <a:srgbClr val="FF00FF"/>
                </a:solidFill>
                <a:latin typeface="Caveat"/>
                <a:ea typeface="Caveat"/>
                <a:cs typeface="Caveat"/>
                <a:sym typeface="Caveat"/>
              </a:rPr>
              <a:t>cycle</a:t>
            </a:r>
            <a:r>
              <a:rPr lang="en-US" sz="2400">
                <a:solidFill>
                  <a:srgbClr val="FF00FF"/>
                </a:solidFill>
                <a:latin typeface="Caveat"/>
                <a:ea typeface="Caveat"/>
                <a:cs typeface="Caveat"/>
                <a:sym typeface="Caveat"/>
              </a:rPr>
              <a:t> looks like if the hormones estrogen and progesterone were graphed. </a:t>
            </a:r>
            <a:endParaRPr sz="2400">
              <a:solidFill>
                <a:srgbClr val="FF00FF"/>
              </a:solidFill>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209" name="Google Shape;209;p2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10" name="Google Shape;210;p24"/>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sz="2800">
                <a:solidFill>
                  <a:schemeClr val="lt1"/>
                </a:solidFill>
                <a:latin typeface="Lexend Thin"/>
                <a:ea typeface="Lexend Thin"/>
                <a:cs typeface="Lexend Thin"/>
                <a:sym typeface="Lexend Thin"/>
              </a:rPr>
              <a:t>Charting the signs of hormonal health | </a:t>
            </a:r>
            <a:r>
              <a:rPr lang="en-US" sz="2800" b="1">
                <a:solidFill>
                  <a:schemeClr val="lt1"/>
                </a:solidFill>
                <a:latin typeface="Lexend"/>
                <a:ea typeface="Lexend"/>
                <a:cs typeface="Lexend"/>
                <a:sym typeface="Lexend"/>
              </a:rPr>
              <a:t>Misha</a:t>
            </a:r>
            <a:r>
              <a:rPr lang="en-US" sz="2600" b="1">
                <a:solidFill>
                  <a:schemeClr val="lt1"/>
                </a:solidFill>
                <a:latin typeface="Lexend"/>
                <a:ea typeface="Lexend"/>
                <a:cs typeface="Lexend"/>
                <a:sym typeface="Lexend"/>
              </a:rPr>
              <a:t> </a:t>
            </a:r>
            <a:endParaRPr sz="1000" b="1">
              <a:latin typeface="Lexend"/>
              <a:ea typeface="Lexend"/>
              <a:cs typeface="Lexend"/>
              <a:sym typeface="Lexend"/>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Lexend Thin"/>
              <a:ea typeface="Lexend Thin"/>
              <a:cs typeface="Lexend Thin"/>
              <a:sym typeface="Lexend Thin"/>
            </a:endParaRPr>
          </a:p>
        </p:txBody>
      </p:sp>
      <p:pic>
        <p:nvPicPr>
          <p:cNvPr id="211" name="Google Shape;211;p24"/>
          <p:cNvPicPr preferRelativeResize="0"/>
          <p:nvPr/>
        </p:nvPicPr>
        <p:blipFill rotWithShape="1">
          <a:blip r:embed="rId4">
            <a:alphaModFix/>
          </a:blip>
          <a:srcRect t="51366" b="30622"/>
          <a:stretch/>
        </p:blipFill>
        <p:spPr>
          <a:xfrm>
            <a:off x="367325" y="2846375"/>
            <a:ext cx="8409351" cy="2373512"/>
          </a:xfrm>
          <a:prstGeom prst="rect">
            <a:avLst/>
          </a:prstGeom>
          <a:noFill/>
          <a:ln>
            <a:noFill/>
          </a:ln>
        </p:spPr>
      </p:pic>
      <p:sp>
        <p:nvSpPr>
          <p:cNvPr id="212" name="Google Shape;212;p24"/>
          <p:cNvSpPr txBox="1"/>
          <p:nvPr/>
        </p:nvSpPr>
        <p:spPr>
          <a:xfrm>
            <a:off x="617250" y="1405938"/>
            <a:ext cx="8029800" cy="15177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None/>
            </a:pPr>
            <a:r>
              <a:rPr lang="en-US" sz="2600" b="1">
                <a:solidFill>
                  <a:srgbClr val="3F3F3F"/>
                </a:solidFill>
                <a:latin typeface="Annie Use Your Telescope"/>
                <a:ea typeface="Annie Use Your Telescope"/>
                <a:cs typeface="Annie Use Your Telescope"/>
                <a:sym typeface="Annie Use Your Telescope"/>
              </a:rPr>
              <a:t>Misha, Grade 8</a:t>
            </a:r>
            <a:br>
              <a:rPr lang="en-US" sz="1900" b="1">
                <a:solidFill>
                  <a:srgbClr val="8587C2"/>
                </a:solidFill>
                <a:latin typeface="Annie Use Your Telescope"/>
                <a:ea typeface="Annie Use Your Telescope"/>
                <a:cs typeface="Annie Use Your Telescope"/>
                <a:sym typeface="Annie Use Your Telescope"/>
              </a:rPr>
            </a:br>
            <a:r>
              <a:rPr lang="en-US" sz="2000" b="1">
                <a:solidFill>
                  <a:srgbClr val="FF00FF"/>
                </a:solidFill>
                <a:latin typeface="Annie Use Your Telescope"/>
                <a:ea typeface="Annie Use Your Telescope"/>
                <a:cs typeface="Annie Use Your Telescope"/>
                <a:sym typeface="Annie Use Your Telescope"/>
              </a:rPr>
              <a:t>Days 1-8</a:t>
            </a:r>
            <a:r>
              <a:rPr lang="en-US" sz="2000" b="1">
                <a:solidFill>
                  <a:schemeClr val="dk1"/>
                </a:solidFill>
                <a:latin typeface="Annie Use Your Telescope"/>
                <a:ea typeface="Annie Use Your Telescope"/>
                <a:cs typeface="Annie Use Your Telescope"/>
                <a:sym typeface="Annie Use Your Telescope"/>
              </a:rPr>
              <a:t> </a:t>
            </a:r>
            <a:r>
              <a:rPr lang="en-US" sz="2000">
                <a:solidFill>
                  <a:schemeClr val="dk1"/>
                </a:solidFill>
                <a:latin typeface="Annie Use Your Telescope"/>
                <a:ea typeface="Annie Use Your Telescope"/>
                <a:cs typeface="Annie Use Your Telescope"/>
                <a:sym typeface="Annie Use Your Telescope"/>
              </a:rPr>
              <a:t>she doesn’t notice anything. Just feels dry. </a:t>
            </a:r>
            <a:br>
              <a:rPr lang="en-US" sz="2000">
                <a:solidFill>
                  <a:schemeClr val="dk1"/>
                </a:solidFill>
                <a:latin typeface="Annie Use Your Telescope"/>
                <a:ea typeface="Annie Use Your Telescope"/>
                <a:cs typeface="Annie Use Your Telescope"/>
                <a:sym typeface="Annie Use Your Telescope"/>
              </a:rPr>
            </a:br>
            <a:r>
              <a:rPr lang="en-US" sz="2000" i="1">
                <a:solidFill>
                  <a:schemeClr val="dk1"/>
                </a:solidFill>
                <a:latin typeface="Annie Use Your Telescope"/>
                <a:ea typeface="Annie Use Your Telescope"/>
                <a:cs typeface="Annie Use Your Telescope"/>
                <a:sym typeface="Annie Use Your Telescope"/>
              </a:rPr>
              <a:t>What color should she use to chart this? </a:t>
            </a:r>
            <a:br>
              <a:rPr lang="en-US" sz="1300" i="1">
                <a:solidFill>
                  <a:schemeClr val="dk1"/>
                </a:solidFill>
                <a:latin typeface="Annie Use Your Telescope"/>
                <a:ea typeface="Annie Use Your Telescope"/>
                <a:cs typeface="Annie Use Your Telescope"/>
                <a:sym typeface="Annie Use Your Telescope"/>
              </a:rPr>
            </a:br>
            <a:endParaRPr>
              <a:latin typeface="Annie Use Your Telescope"/>
              <a:ea typeface="Annie Use Your Telescope"/>
              <a:cs typeface="Annie Use Your Telescope"/>
              <a:sym typeface="Annie Use Your Telescope"/>
            </a:endParaRPr>
          </a:p>
        </p:txBody>
      </p:sp>
      <p:pic>
        <p:nvPicPr>
          <p:cNvPr id="213" name="Google Shape;213;p24"/>
          <p:cNvPicPr preferRelativeResize="0"/>
          <p:nvPr/>
        </p:nvPicPr>
        <p:blipFill>
          <a:blip r:embed="rId5">
            <a:alphaModFix/>
          </a:blip>
          <a:stretch>
            <a:fillRect/>
          </a:stretch>
        </p:blipFill>
        <p:spPr>
          <a:xfrm>
            <a:off x="675200" y="3224152"/>
            <a:ext cx="221550" cy="307694"/>
          </a:xfrm>
          <a:prstGeom prst="rect">
            <a:avLst/>
          </a:prstGeom>
          <a:noFill/>
          <a:ln>
            <a:noFill/>
          </a:ln>
        </p:spPr>
      </p:pic>
      <p:pic>
        <p:nvPicPr>
          <p:cNvPr id="214" name="Google Shape;214;p24"/>
          <p:cNvPicPr preferRelativeResize="0"/>
          <p:nvPr/>
        </p:nvPicPr>
        <p:blipFill>
          <a:blip r:embed="rId5">
            <a:alphaModFix/>
          </a:blip>
          <a:stretch>
            <a:fillRect/>
          </a:stretch>
        </p:blipFill>
        <p:spPr>
          <a:xfrm>
            <a:off x="1118300" y="3224152"/>
            <a:ext cx="221550" cy="307694"/>
          </a:xfrm>
          <a:prstGeom prst="rect">
            <a:avLst/>
          </a:prstGeom>
          <a:noFill/>
          <a:ln>
            <a:noFill/>
          </a:ln>
        </p:spPr>
      </p:pic>
      <p:pic>
        <p:nvPicPr>
          <p:cNvPr id="215" name="Google Shape;215;p24"/>
          <p:cNvPicPr preferRelativeResize="0"/>
          <p:nvPr/>
        </p:nvPicPr>
        <p:blipFill>
          <a:blip r:embed="rId5">
            <a:alphaModFix/>
          </a:blip>
          <a:stretch>
            <a:fillRect/>
          </a:stretch>
        </p:blipFill>
        <p:spPr>
          <a:xfrm>
            <a:off x="1339850" y="3224152"/>
            <a:ext cx="221550" cy="307694"/>
          </a:xfrm>
          <a:prstGeom prst="rect">
            <a:avLst/>
          </a:prstGeom>
          <a:noFill/>
          <a:ln>
            <a:noFill/>
          </a:ln>
        </p:spPr>
      </p:pic>
      <p:pic>
        <p:nvPicPr>
          <p:cNvPr id="216" name="Google Shape;216;p24"/>
          <p:cNvPicPr preferRelativeResize="0"/>
          <p:nvPr/>
        </p:nvPicPr>
        <p:blipFill>
          <a:blip r:embed="rId5">
            <a:alphaModFix/>
          </a:blip>
          <a:stretch>
            <a:fillRect/>
          </a:stretch>
        </p:blipFill>
        <p:spPr>
          <a:xfrm>
            <a:off x="1561400" y="3224152"/>
            <a:ext cx="221550" cy="307694"/>
          </a:xfrm>
          <a:prstGeom prst="rect">
            <a:avLst/>
          </a:prstGeom>
          <a:noFill/>
          <a:ln>
            <a:noFill/>
          </a:ln>
        </p:spPr>
      </p:pic>
      <p:pic>
        <p:nvPicPr>
          <p:cNvPr id="217" name="Google Shape;217;p24"/>
          <p:cNvPicPr preferRelativeResize="0"/>
          <p:nvPr/>
        </p:nvPicPr>
        <p:blipFill>
          <a:blip r:embed="rId5">
            <a:alphaModFix/>
          </a:blip>
          <a:stretch>
            <a:fillRect/>
          </a:stretch>
        </p:blipFill>
        <p:spPr>
          <a:xfrm>
            <a:off x="2036950" y="3224152"/>
            <a:ext cx="221550" cy="307694"/>
          </a:xfrm>
          <a:prstGeom prst="rect">
            <a:avLst/>
          </a:prstGeom>
          <a:noFill/>
          <a:ln>
            <a:noFill/>
          </a:ln>
        </p:spPr>
      </p:pic>
      <p:pic>
        <p:nvPicPr>
          <p:cNvPr id="218" name="Google Shape;218;p24"/>
          <p:cNvPicPr preferRelativeResize="0"/>
          <p:nvPr/>
        </p:nvPicPr>
        <p:blipFill>
          <a:blip r:embed="rId5">
            <a:alphaModFix/>
          </a:blip>
          <a:stretch>
            <a:fillRect/>
          </a:stretch>
        </p:blipFill>
        <p:spPr>
          <a:xfrm>
            <a:off x="1799175" y="3224152"/>
            <a:ext cx="221550" cy="307694"/>
          </a:xfrm>
          <a:prstGeom prst="rect">
            <a:avLst/>
          </a:prstGeom>
          <a:noFill/>
          <a:ln>
            <a:noFill/>
          </a:ln>
        </p:spPr>
      </p:pic>
      <p:pic>
        <p:nvPicPr>
          <p:cNvPr id="219" name="Google Shape;219;p24"/>
          <p:cNvPicPr preferRelativeResize="0"/>
          <p:nvPr/>
        </p:nvPicPr>
        <p:blipFill>
          <a:blip r:embed="rId5">
            <a:alphaModFix/>
          </a:blip>
          <a:stretch>
            <a:fillRect/>
          </a:stretch>
        </p:blipFill>
        <p:spPr>
          <a:xfrm>
            <a:off x="2258500" y="3224152"/>
            <a:ext cx="221550" cy="307694"/>
          </a:xfrm>
          <a:prstGeom prst="rect">
            <a:avLst/>
          </a:prstGeom>
          <a:noFill/>
          <a:ln>
            <a:noFill/>
          </a:ln>
        </p:spPr>
      </p:pic>
      <p:pic>
        <p:nvPicPr>
          <p:cNvPr id="220" name="Google Shape;220;p24"/>
          <p:cNvPicPr preferRelativeResize="0"/>
          <p:nvPr/>
        </p:nvPicPr>
        <p:blipFill>
          <a:blip r:embed="rId5">
            <a:alphaModFix/>
          </a:blip>
          <a:stretch>
            <a:fillRect/>
          </a:stretch>
        </p:blipFill>
        <p:spPr>
          <a:xfrm>
            <a:off x="880525" y="3224152"/>
            <a:ext cx="221550" cy="3076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15"/>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nodeType="afterEffect">
                                  <p:stCondLst>
                                    <p:cond delay="0"/>
                                  </p:stCondLst>
                                  <p:childTnLst>
                                    <p:set>
                                      <p:cBhvr>
                                        <p:cTn id="14" dur="1" fill="hold">
                                          <p:stCondLst>
                                            <p:cond delay="0"/>
                                          </p:stCondLst>
                                        </p:cTn>
                                        <p:tgtEl>
                                          <p:spTgt spid="216"/>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18"/>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217"/>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219"/>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4"/>
        <p:cNvGrpSpPr/>
        <p:nvPr/>
      </p:nvGrpSpPr>
      <p:grpSpPr>
        <a:xfrm>
          <a:off x="0" y="0"/>
          <a:ext cx="0" cy="0"/>
          <a:chOff x="0" y="0"/>
          <a:chExt cx="0" cy="0"/>
        </a:xfrm>
      </p:grpSpPr>
      <p:sp>
        <p:nvSpPr>
          <p:cNvPr id="225" name="Google Shape;225;p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26" name="Google Shape;226;p25"/>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800">
                <a:solidFill>
                  <a:schemeClr val="lt1"/>
                </a:solidFill>
                <a:latin typeface="Lexend Thin"/>
                <a:ea typeface="Lexend Thin"/>
                <a:cs typeface="Lexend Thin"/>
                <a:sym typeface="Lexend Thin"/>
              </a:rPr>
              <a:t>Charting the signs of hormonal health</a:t>
            </a:r>
            <a:endParaRPr sz="1200">
              <a:solidFill>
                <a:schemeClr val="dk1"/>
              </a:solidFill>
              <a:latin typeface="Lexend Thin"/>
              <a:ea typeface="Lexend Thin"/>
              <a:cs typeface="Lexend Thin"/>
              <a:sym typeface="Lexend Thin"/>
            </a:endParaRPr>
          </a:p>
          <a:p>
            <a:pPr marL="0" lvl="0" indent="0" algn="l" rtl="0">
              <a:spcBef>
                <a:spcPts val="0"/>
              </a:spcBef>
              <a:spcAft>
                <a:spcPts val="0"/>
              </a:spcAft>
              <a:buClr>
                <a:srgbClr val="000000"/>
              </a:buClr>
              <a:buFont typeface="Arial"/>
              <a:buNone/>
            </a:pPr>
            <a:endParaRPr sz="3000">
              <a:solidFill>
                <a:schemeClr val="lt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Lexend Thin"/>
              <a:ea typeface="Lexend Thin"/>
              <a:cs typeface="Lexend Thin"/>
              <a:sym typeface="Lexend Thin"/>
            </a:endParaRPr>
          </a:p>
        </p:txBody>
      </p:sp>
      <p:pic>
        <p:nvPicPr>
          <p:cNvPr id="227" name="Google Shape;227;p25"/>
          <p:cNvPicPr preferRelativeResize="0"/>
          <p:nvPr/>
        </p:nvPicPr>
        <p:blipFill rotWithShape="1">
          <a:blip r:embed="rId4">
            <a:alphaModFix/>
          </a:blip>
          <a:srcRect t="51366" b="30622"/>
          <a:stretch/>
        </p:blipFill>
        <p:spPr>
          <a:xfrm>
            <a:off x="367325" y="2541575"/>
            <a:ext cx="8409351" cy="2373512"/>
          </a:xfrm>
          <a:prstGeom prst="rect">
            <a:avLst/>
          </a:prstGeom>
          <a:noFill/>
          <a:ln>
            <a:noFill/>
          </a:ln>
        </p:spPr>
      </p:pic>
      <p:sp>
        <p:nvSpPr>
          <p:cNvPr id="228" name="Google Shape;228;p25"/>
          <p:cNvSpPr txBox="1"/>
          <p:nvPr/>
        </p:nvSpPr>
        <p:spPr>
          <a:xfrm>
            <a:off x="621975" y="1572888"/>
            <a:ext cx="8029800" cy="8313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Clr>
                <a:schemeClr val="dk1"/>
              </a:buClr>
              <a:buSzPts val="1100"/>
              <a:buFont typeface="Arial"/>
              <a:buNone/>
            </a:pPr>
            <a:r>
              <a:rPr lang="en-US" sz="2000" b="1">
                <a:solidFill>
                  <a:srgbClr val="FF00FF"/>
                </a:solidFill>
                <a:latin typeface="Annie Use Your Telescope"/>
                <a:ea typeface="Annie Use Your Telescope"/>
                <a:cs typeface="Annie Use Your Telescope"/>
                <a:sym typeface="Annie Use Your Telescope"/>
              </a:rPr>
              <a:t>Day 9</a:t>
            </a:r>
            <a:r>
              <a:rPr lang="en-US" sz="2000">
                <a:solidFill>
                  <a:srgbClr val="FF00FF"/>
                </a:solidFill>
                <a:latin typeface="Annie Use Your Telescope"/>
                <a:ea typeface="Annie Use Your Telescope"/>
                <a:cs typeface="Annie Use Your Telescope"/>
                <a:sym typeface="Annie Use Your Telescope"/>
              </a:rPr>
              <a:t> </a:t>
            </a:r>
            <a:r>
              <a:rPr lang="en-US" sz="2000">
                <a:solidFill>
                  <a:schemeClr val="dk1"/>
                </a:solidFill>
                <a:latin typeface="Annie Use Your Telescope"/>
                <a:ea typeface="Annie Use Your Telescope"/>
                <a:cs typeface="Annie Use Your Telescope"/>
                <a:sym typeface="Annie Use Your Telescope"/>
              </a:rPr>
              <a:t>she notices a slight change to sticky. Or, maybe it’s pasty. </a:t>
            </a:r>
            <a:br>
              <a:rPr lang="en-US" sz="2000">
                <a:solidFill>
                  <a:schemeClr val="dk1"/>
                </a:solidFill>
                <a:latin typeface="Annie Use Your Telescope"/>
                <a:ea typeface="Annie Use Your Telescope"/>
                <a:cs typeface="Annie Use Your Telescope"/>
                <a:sym typeface="Annie Use Your Telescope"/>
              </a:rPr>
            </a:br>
            <a:r>
              <a:rPr lang="en-US" sz="2000" i="1">
                <a:solidFill>
                  <a:schemeClr val="dk1"/>
                </a:solidFill>
                <a:latin typeface="Annie Use Your Telescope"/>
                <a:ea typeface="Annie Use Your Telescope"/>
                <a:cs typeface="Annie Use Your Telescope"/>
                <a:sym typeface="Annie Use Your Telescope"/>
              </a:rPr>
              <a:t>What color should she use to chart this biomarker? </a:t>
            </a:r>
            <a:endParaRPr sz="2000" i="1">
              <a:latin typeface="Annie Use Your Telescope"/>
              <a:ea typeface="Annie Use Your Telescope"/>
              <a:cs typeface="Annie Use Your Telescope"/>
              <a:sym typeface="Annie Use Your Telescope"/>
            </a:endParaRPr>
          </a:p>
        </p:txBody>
      </p:sp>
      <p:pic>
        <p:nvPicPr>
          <p:cNvPr id="229" name="Google Shape;229;p25"/>
          <p:cNvPicPr preferRelativeResize="0"/>
          <p:nvPr/>
        </p:nvPicPr>
        <p:blipFill>
          <a:blip r:embed="rId5">
            <a:alphaModFix/>
          </a:blip>
          <a:stretch>
            <a:fillRect/>
          </a:stretch>
        </p:blipFill>
        <p:spPr>
          <a:xfrm>
            <a:off x="675200" y="2919352"/>
            <a:ext cx="221550" cy="307694"/>
          </a:xfrm>
          <a:prstGeom prst="rect">
            <a:avLst/>
          </a:prstGeom>
          <a:noFill/>
          <a:ln>
            <a:noFill/>
          </a:ln>
        </p:spPr>
      </p:pic>
      <p:pic>
        <p:nvPicPr>
          <p:cNvPr id="230" name="Google Shape;230;p25"/>
          <p:cNvPicPr preferRelativeResize="0"/>
          <p:nvPr/>
        </p:nvPicPr>
        <p:blipFill>
          <a:blip r:embed="rId5">
            <a:alphaModFix/>
          </a:blip>
          <a:stretch>
            <a:fillRect/>
          </a:stretch>
        </p:blipFill>
        <p:spPr>
          <a:xfrm>
            <a:off x="1118300" y="2919352"/>
            <a:ext cx="221550" cy="307694"/>
          </a:xfrm>
          <a:prstGeom prst="rect">
            <a:avLst/>
          </a:prstGeom>
          <a:noFill/>
          <a:ln>
            <a:noFill/>
          </a:ln>
        </p:spPr>
      </p:pic>
      <p:pic>
        <p:nvPicPr>
          <p:cNvPr id="231" name="Google Shape;231;p25"/>
          <p:cNvPicPr preferRelativeResize="0"/>
          <p:nvPr/>
        </p:nvPicPr>
        <p:blipFill>
          <a:blip r:embed="rId5">
            <a:alphaModFix/>
          </a:blip>
          <a:stretch>
            <a:fillRect/>
          </a:stretch>
        </p:blipFill>
        <p:spPr>
          <a:xfrm>
            <a:off x="1339850" y="2919352"/>
            <a:ext cx="221550" cy="307694"/>
          </a:xfrm>
          <a:prstGeom prst="rect">
            <a:avLst/>
          </a:prstGeom>
          <a:noFill/>
          <a:ln>
            <a:noFill/>
          </a:ln>
        </p:spPr>
      </p:pic>
      <p:pic>
        <p:nvPicPr>
          <p:cNvPr id="232" name="Google Shape;232;p25"/>
          <p:cNvPicPr preferRelativeResize="0"/>
          <p:nvPr/>
        </p:nvPicPr>
        <p:blipFill>
          <a:blip r:embed="rId5">
            <a:alphaModFix/>
          </a:blip>
          <a:stretch>
            <a:fillRect/>
          </a:stretch>
        </p:blipFill>
        <p:spPr>
          <a:xfrm>
            <a:off x="1561400" y="2919352"/>
            <a:ext cx="221550" cy="307694"/>
          </a:xfrm>
          <a:prstGeom prst="rect">
            <a:avLst/>
          </a:prstGeom>
          <a:noFill/>
          <a:ln>
            <a:noFill/>
          </a:ln>
        </p:spPr>
      </p:pic>
      <p:pic>
        <p:nvPicPr>
          <p:cNvPr id="233" name="Google Shape;233;p25"/>
          <p:cNvPicPr preferRelativeResize="0"/>
          <p:nvPr/>
        </p:nvPicPr>
        <p:blipFill>
          <a:blip r:embed="rId5">
            <a:alphaModFix/>
          </a:blip>
          <a:stretch>
            <a:fillRect/>
          </a:stretch>
        </p:blipFill>
        <p:spPr>
          <a:xfrm>
            <a:off x="2036950" y="2919352"/>
            <a:ext cx="221550" cy="307694"/>
          </a:xfrm>
          <a:prstGeom prst="rect">
            <a:avLst/>
          </a:prstGeom>
          <a:noFill/>
          <a:ln>
            <a:noFill/>
          </a:ln>
        </p:spPr>
      </p:pic>
      <p:pic>
        <p:nvPicPr>
          <p:cNvPr id="234" name="Google Shape;234;p25"/>
          <p:cNvPicPr preferRelativeResize="0"/>
          <p:nvPr/>
        </p:nvPicPr>
        <p:blipFill>
          <a:blip r:embed="rId5">
            <a:alphaModFix/>
          </a:blip>
          <a:stretch>
            <a:fillRect/>
          </a:stretch>
        </p:blipFill>
        <p:spPr>
          <a:xfrm>
            <a:off x="1799175" y="2919352"/>
            <a:ext cx="221550" cy="307694"/>
          </a:xfrm>
          <a:prstGeom prst="rect">
            <a:avLst/>
          </a:prstGeom>
          <a:noFill/>
          <a:ln>
            <a:noFill/>
          </a:ln>
        </p:spPr>
      </p:pic>
      <p:pic>
        <p:nvPicPr>
          <p:cNvPr id="235" name="Google Shape;235;p25"/>
          <p:cNvPicPr preferRelativeResize="0"/>
          <p:nvPr/>
        </p:nvPicPr>
        <p:blipFill>
          <a:blip r:embed="rId5">
            <a:alphaModFix/>
          </a:blip>
          <a:stretch>
            <a:fillRect/>
          </a:stretch>
        </p:blipFill>
        <p:spPr>
          <a:xfrm>
            <a:off x="2258500" y="2919352"/>
            <a:ext cx="221550" cy="307694"/>
          </a:xfrm>
          <a:prstGeom prst="rect">
            <a:avLst/>
          </a:prstGeom>
          <a:noFill/>
          <a:ln>
            <a:noFill/>
          </a:ln>
        </p:spPr>
      </p:pic>
      <p:pic>
        <p:nvPicPr>
          <p:cNvPr id="236" name="Google Shape;236;p25"/>
          <p:cNvPicPr preferRelativeResize="0"/>
          <p:nvPr/>
        </p:nvPicPr>
        <p:blipFill>
          <a:blip r:embed="rId5">
            <a:alphaModFix/>
          </a:blip>
          <a:stretch>
            <a:fillRect/>
          </a:stretch>
        </p:blipFill>
        <p:spPr>
          <a:xfrm>
            <a:off x="880525" y="2919352"/>
            <a:ext cx="221550" cy="307694"/>
          </a:xfrm>
          <a:prstGeom prst="rect">
            <a:avLst/>
          </a:prstGeom>
          <a:noFill/>
          <a:ln>
            <a:noFill/>
          </a:ln>
        </p:spPr>
      </p:pic>
      <p:pic>
        <p:nvPicPr>
          <p:cNvPr id="237" name="Google Shape;237;p25"/>
          <p:cNvPicPr preferRelativeResize="0"/>
          <p:nvPr/>
        </p:nvPicPr>
        <p:blipFill>
          <a:blip r:embed="rId6">
            <a:alphaModFix/>
          </a:blip>
          <a:stretch>
            <a:fillRect/>
          </a:stretch>
        </p:blipFill>
        <p:spPr>
          <a:xfrm>
            <a:off x="2447600" y="2919350"/>
            <a:ext cx="256429" cy="307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sp>
        <p:nvSpPr>
          <p:cNvPr id="242" name="Google Shape;242;p2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43" name="Google Shape;243;p26"/>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800">
                <a:solidFill>
                  <a:schemeClr val="lt1"/>
                </a:solidFill>
                <a:latin typeface="Lexend Thin"/>
                <a:ea typeface="Lexend Thin"/>
                <a:cs typeface="Lexend Thin"/>
                <a:sym typeface="Lexend Thin"/>
              </a:rPr>
              <a:t>Charting the signs of hormonal health</a:t>
            </a:r>
            <a:endParaRPr sz="1200">
              <a:solidFill>
                <a:schemeClr val="dk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3000">
              <a:solidFill>
                <a:schemeClr val="lt1"/>
              </a:solidFill>
              <a:latin typeface="Lexend Thin"/>
              <a:ea typeface="Lexend Thin"/>
              <a:cs typeface="Lexend Thin"/>
              <a:sym typeface="Lexend Thin"/>
            </a:endParaRPr>
          </a:p>
        </p:txBody>
      </p:sp>
      <p:pic>
        <p:nvPicPr>
          <p:cNvPr id="244" name="Google Shape;244;p26"/>
          <p:cNvPicPr preferRelativeResize="0"/>
          <p:nvPr/>
        </p:nvPicPr>
        <p:blipFill rotWithShape="1">
          <a:blip r:embed="rId4">
            <a:alphaModFix/>
          </a:blip>
          <a:srcRect t="51366" b="30622"/>
          <a:stretch/>
        </p:blipFill>
        <p:spPr>
          <a:xfrm>
            <a:off x="367325" y="2541575"/>
            <a:ext cx="8409351" cy="2373512"/>
          </a:xfrm>
          <a:prstGeom prst="rect">
            <a:avLst/>
          </a:prstGeom>
          <a:noFill/>
          <a:ln>
            <a:noFill/>
          </a:ln>
        </p:spPr>
      </p:pic>
      <p:sp>
        <p:nvSpPr>
          <p:cNvPr id="245" name="Google Shape;245;p26"/>
          <p:cNvSpPr txBox="1"/>
          <p:nvPr/>
        </p:nvSpPr>
        <p:spPr>
          <a:xfrm>
            <a:off x="621975" y="1572888"/>
            <a:ext cx="8029800" cy="8313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None/>
            </a:pPr>
            <a:r>
              <a:rPr lang="en-US" sz="2000" b="1">
                <a:solidFill>
                  <a:srgbClr val="FF00FF"/>
                </a:solidFill>
                <a:latin typeface="Annie Use Your Telescope"/>
                <a:ea typeface="Annie Use Your Telescope"/>
                <a:cs typeface="Annie Use Your Telescope"/>
                <a:sym typeface="Annie Use Your Telescope"/>
              </a:rPr>
              <a:t>Days 10, 11, and 12</a:t>
            </a:r>
            <a:r>
              <a:rPr lang="en-US" sz="2000">
                <a:solidFill>
                  <a:schemeClr val="dk1"/>
                </a:solidFill>
                <a:latin typeface="Calibri"/>
                <a:ea typeface="Calibri"/>
                <a:cs typeface="Calibri"/>
                <a:sym typeface="Calibri"/>
              </a:rPr>
              <a:t> </a:t>
            </a:r>
            <a:r>
              <a:rPr lang="en-US" sz="2000">
                <a:solidFill>
                  <a:srgbClr val="3F3F3F"/>
                </a:solidFill>
                <a:latin typeface="Annie Use Your Telescope"/>
                <a:ea typeface="Annie Use Your Telescope"/>
                <a:cs typeface="Annie Use Your Telescope"/>
                <a:sym typeface="Annie Use Your Telescope"/>
              </a:rPr>
              <a:t>she feels dry again. </a:t>
            </a:r>
            <a:r>
              <a:rPr lang="en-US" sz="2000" i="1">
                <a:solidFill>
                  <a:srgbClr val="3F3F3F"/>
                </a:solidFill>
                <a:latin typeface="Annie Use Your Telescope"/>
                <a:ea typeface="Annie Use Your Telescope"/>
                <a:cs typeface="Annie Use Your Telescope"/>
                <a:sym typeface="Annie Use Your Telescope"/>
              </a:rPr>
              <a:t>What color does she use to chart this? </a:t>
            </a:r>
            <a:br>
              <a:rPr lang="en-US" sz="2000" i="1">
                <a:solidFill>
                  <a:schemeClr val="dk1"/>
                </a:solidFill>
                <a:latin typeface="Calibri"/>
                <a:ea typeface="Calibri"/>
                <a:cs typeface="Calibri"/>
                <a:sym typeface="Calibri"/>
              </a:rPr>
            </a:br>
            <a:endParaRPr sz="2000" i="1">
              <a:latin typeface="Annie Use Your Telescope"/>
              <a:ea typeface="Annie Use Your Telescope"/>
              <a:cs typeface="Annie Use Your Telescope"/>
              <a:sym typeface="Annie Use Your Telescope"/>
            </a:endParaRPr>
          </a:p>
        </p:txBody>
      </p:sp>
      <p:pic>
        <p:nvPicPr>
          <p:cNvPr id="246" name="Google Shape;246;p26"/>
          <p:cNvPicPr preferRelativeResize="0"/>
          <p:nvPr/>
        </p:nvPicPr>
        <p:blipFill>
          <a:blip r:embed="rId5">
            <a:alphaModFix/>
          </a:blip>
          <a:stretch>
            <a:fillRect/>
          </a:stretch>
        </p:blipFill>
        <p:spPr>
          <a:xfrm>
            <a:off x="675200" y="2919352"/>
            <a:ext cx="221550" cy="307694"/>
          </a:xfrm>
          <a:prstGeom prst="rect">
            <a:avLst/>
          </a:prstGeom>
          <a:noFill/>
          <a:ln>
            <a:noFill/>
          </a:ln>
        </p:spPr>
      </p:pic>
      <p:pic>
        <p:nvPicPr>
          <p:cNvPr id="247" name="Google Shape;247;p26"/>
          <p:cNvPicPr preferRelativeResize="0"/>
          <p:nvPr/>
        </p:nvPicPr>
        <p:blipFill>
          <a:blip r:embed="rId5">
            <a:alphaModFix/>
          </a:blip>
          <a:stretch>
            <a:fillRect/>
          </a:stretch>
        </p:blipFill>
        <p:spPr>
          <a:xfrm>
            <a:off x="1118300" y="2919352"/>
            <a:ext cx="221550" cy="307694"/>
          </a:xfrm>
          <a:prstGeom prst="rect">
            <a:avLst/>
          </a:prstGeom>
          <a:noFill/>
          <a:ln>
            <a:noFill/>
          </a:ln>
        </p:spPr>
      </p:pic>
      <p:pic>
        <p:nvPicPr>
          <p:cNvPr id="248" name="Google Shape;248;p26"/>
          <p:cNvPicPr preferRelativeResize="0"/>
          <p:nvPr/>
        </p:nvPicPr>
        <p:blipFill>
          <a:blip r:embed="rId5">
            <a:alphaModFix/>
          </a:blip>
          <a:stretch>
            <a:fillRect/>
          </a:stretch>
        </p:blipFill>
        <p:spPr>
          <a:xfrm>
            <a:off x="1339850" y="2919352"/>
            <a:ext cx="221550" cy="307694"/>
          </a:xfrm>
          <a:prstGeom prst="rect">
            <a:avLst/>
          </a:prstGeom>
          <a:noFill/>
          <a:ln>
            <a:noFill/>
          </a:ln>
        </p:spPr>
      </p:pic>
      <p:pic>
        <p:nvPicPr>
          <p:cNvPr id="249" name="Google Shape;249;p26"/>
          <p:cNvPicPr preferRelativeResize="0"/>
          <p:nvPr/>
        </p:nvPicPr>
        <p:blipFill>
          <a:blip r:embed="rId5">
            <a:alphaModFix/>
          </a:blip>
          <a:stretch>
            <a:fillRect/>
          </a:stretch>
        </p:blipFill>
        <p:spPr>
          <a:xfrm>
            <a:off x="1561400" y="2919352"/>
            <a:ext cx="221550" cy="307694"/>
          </a:xfrm>
          <a:prstGeom prst="rect">
            <a:avLst/>
          </a:prstGeom>
          <a:noFill/>
          <a:ln>
            <a:noFill/>
          </a:ln>
        </p:spPr>
      </p:pic>
      <p:pic>
        <p:nvPicPr>
          <p:cNvPr id="250" name="Google Shape;250;p26"/>
          <p:cNvPicPr preferRelativeResize="0"/>
          <p:nvPr/>
        </p:nvPicPr>
        <p:blipFill>
          <a:blip r:embed="rId5">
            <a:alphaModFix/>
          </a:blip>
          <a:stretch>
            <a:fillRect/>
          </a:stretch>
        </p:blipFill>
        <p:spPr>
          <a:xfrm>
            <a:off x="2036950" y="2919352"/>
            <a:ext cx="221550" cy="307694"/>
          </a:xfrm>
          <a:prstGeom prst="rect">
            <a:avLst/>
          </a:prstGeom>
          <a:noFill/>
          <a:ln>
            <a:noFill/>
          </a:ln>
        </p:spPr>
      </p:pic>
      <p:pic>
        <p:nvPicPr>
          <p:cNvPr id="251" name="Google Shape;251;p26"/>
          <p:cNvPicPr preferRelativeResize="0"/>
          <p:nvPr/>
        </p:nvPicPr>
        <p:blipFill>
          <a:blip r:embed="rId5">
            <a:alphaModFix/>
          </a:blip>
          <a:stretch>
            <a:fillRect/>
          </a:stretch>
        </p:blipFill>
        <p:spPr>
          <a:xfrm>
            <a:off x="1799175" y="2919352"/>
            <a:ext cx="221550" cy="307694"/>
          </a:xfrm>
          <a:prstGeom prst="rect">
            <a:avLst/>
          </a:prstGeom>
          <a:noFill/>
          <a:ln>
            <a:noFill/>
          </a:ln>
        </p:spPr>
      </p:pic>
      <p:pic>
        <p:nvPicPr>
          <p:cNvPr id="252" name="Google Shape;252;p26"/>
          <p:cNvPicPr preferRelativeResize="0"/>
          <p:nvPr/>
        </p:nvPicPr>
        <p:blipFill>
          <a:blip r:embed="rId5">
            <a:alphaModFix/>
          </a:blip>
          <a:stretch>
            <a:fillRect/>
          </a:stretch>
        </p:blipFill>
        <p:spPr>
          <a:xfrm>
            <a:off x="2258500" y="2919352"/>
            <a:ext cx="221550" cy="307694"/>
          </a:xfrm>
          <a:prstGeom prst="rect">
            <a:avLst/>
          </a:prstGeom>
          <a:noFill/>
          <a:ln>
            <a:noFill/>
          </a:ln>
        </p:spPr>
      </p:pic>
      <p:pic>
        <p:nvPicPr>
          <p:cNvPr id="253" name="Google Shape;253;p26"/>
          <p:cNvPicPr preferRelativeResize="0"/>
          <p:nvPr/>
        </p:nvPicPr>
        <p:blipFill>
          <a:blip r:embed="rId5">
            <a:alphaModFix/>
          </a:blip>
          <a:stretch>
            <a:fillRect/>
          </a:stretch>
        </p:blipFill>
        <p:spPr>
          <a:xfrm>
            <a:off x="880525" y="2919352"/>
            <a:ext cx="221550" cy="307694"/>
          </a:xfrm>
          <a:prstGeom prst="rect">
            <a:avLst/>
          </a:prstGeom>
          <a:noFill/>
          <a:ln>
            <a:noFill/>
          </a:ln>
        </p:spPr>
      </p:pic>
      <p:pic>
        <p:nvPicPr>
          <p:cNvPr id="254" name="Google Shape;254;p26"/>
          <p:cNvPicPr preferRelativeResize="0"/>
          <p:nvPr/>
        </p:nvPicPr>
        <p:blipFill>
          <a:blip r:embed="rId6">
            <a:alphaModFix/>
          </a:blip>
          <a:stretch>
            <a:fillRect/>
          </a:stretch>
        </p:blipFill>
        <p:spPr>
          <a:xfrm>
            <a:off x="2447600" y="2919350"/>
            <a:ext cx="256429" cy="307700"/>
          </a:xfrm>
          <a:prstGeom prst="rect">
            <a:avLst/>
          </a:prstGeom>
          <a:noFill/>
          <a:ln>
            <a:noFill/>
          </a:ln>
        </p:spPr>
      </p:pic>
      <p:pic>
        <p:nvPicPr>
          <p:cNvPr id="255" name="Google Shape;255;p26"/>
          <p:cNvPicPr preferRelativeResize="0"/>
          <p:nvPr/>
        </p:nvPicPr>
        <p:blipFill>
          <a:blip r:embed="rId5">
            <a:alphaModFix/>
          </a:blip>
          <a:stretch>
            <a:fillRect/>
          </a:stretch>
        </p:blipFill>
        <p:spPr>
          <a:xfrm>
            <a:off x="2717825" y="2919352"/>
            <a:ext cx="221550" cy="307694"/>
          </a:xfrm>
          <a:prstGeom prst="rect">
            <a:avLst/>
          </a:prstGeom>
          <a:noFill/>
          <a:ln>
            <a:noFill/>
          </a:ln>
        </p:spPr>
      </p:pic>
      <p:pic>
        <p:nvPicPr>
          <p:cNvPr id="256" name="Google Shape;256;p26"/>
          <p:cNvPicPr preferRelativeResize="0"/>
          <p:nvPr/>
        </p:nvPicPr>
        <p:blipFill>
          <a:blip r:embed="rId5">
            <a:alphaModFix/>
          </a:blip>
          <a:stretch>
            <a:fillRect/>
          </a:stretch>
        </p:blipFill>
        <p:spPr>
          <a:xfrm>
            <a:off x="3177150" y="2919352"/>
            <a:ext cx="221550" cy="307694"/>
          </a:xfrm>
          <a:prstGeom prst="rect">
            <a:avLst/>
          </a:prstGeom>
          <a:noFill/>
          <a:ln>
            <a:noFill/>
          </a:ln>
        </p:spPr>
      </p:pic>
      <p:pic>
        <p:nvPicPr>
          <p:cNvPr id="257" name="Google Shape;257;p26"/>
          <p:cNvPicPr preferRelativeResize="0"/>
          <p:nvPr/>
        </p:nvPicPr>
        <p:blipFill>
          <a:blip r:embed="rId5">
            <a:alphaModFix/>
          </a:blip>
          <a:stretch>
            <a:fillRect/>
          </a:stretch>
        </p:blipFill>
        <p:spPr>
          <a:xfrm>
            <a:off x="2955600" y="2919352"/>
            <a:ext cx="221550" cy="3076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1"/>
        <p:cNvGrpSpPr/>
        <p:nvPr/>
      </p:nvGrpSpPr>
      <p:grpSpPr>
        <a:xfrm>
          <a:off x="0" y="0"/>
          <a:ext cx="0" cy="0"/>
          <a:chOff x="0" y="0"/>
          <a:chExt cx="0" cy="0"/>
        </a:xfrm>
      </p:grpSpPr>
      <p:sp>
        <p:nvSpPr>
          <p:cNvPr id="262" name="Google Shape;262;p2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63" name="Google Shape;263;p27"/>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800">
                <a:solidFill>
                  <a:schemeClr val="lt1"/>
                </a:solidFill>
                <a:latin typeface="Lexend Thin"/>
                <a:ea typeface="Lexend Thin"/>
                <a:cs typeface="Lexend Thin"/>
                <a:sym typeface="Lexend Thin"/>
              </a:rPr>
              <a:t>Charting the signs of hormonal health</a:t>
            </a:r>
            <a:endParaRPr sz="1200">
              <a:solidFill>
                <a:schemeClr val="dk1"/>
              </a:solidFill>
              <a:latin typeface="Lexend Thin"/>
              <a:ea typeface="Lexend Thin"/>
              <a:cs typeface="Lexend Thin"/>
              <a:sym typeface="Lexend Thin"/>
            </a:endParaRPr>
          </a:p>
          <a:p>
            <a:pPr marL="0" lvl="0" indent="0" algn="l" rtl="0">
              <a:spcBef>
                <a:spcPts val="0"/>
              </a:spcBef>
              <a:spcAft>
                <a:spcPts val="0"/>
              </a:spcAft>
              <a:buClr>
                <a:srgbClr val="000000"/>
              </a:buClr>
              <a:buFont typeface="Arial"/>
              <a:buNone/>
            </a:pPr>
            <a:endParaRPr sz="3000">
              <a:solidFill>
                <a:schemeClr val="lt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Lexend Thin"/>
              <a:ea typeface="Lexend Thin"/>
              <a:cs typeface="Lexend Thin"/>
              <a:sym typeface="Lexend Thin"/>
            </a:endParaRPr>
          </a:p>
        </p:txBody>
      </p:sp>
      <p:pic>
        <p:nvPicPr>
          <p:cNvPr id="264" name="Google Shape;264;p27"/>
          <p:cNvPicPr preferRelativeResize="0"/>
          <p:nvPr/>
        </p:nvPicPr>
        <p:blipFill rotWithShape="1">
          <a:blip r:embed="rId4">
            <a:alphaModFix/>
          </a:blip>
          <a:srcRect t="51366" b="30622"/>
          <a:stretch/>
        </p:blipFill>
        <p:spPr>
          <a:xfrm>
            <a:off x="367325" y="2541575"/>
            <a:ext cx="8409351" cy="2373512"/>
          </a:xfrm>
          <a:prstGeom prst="rect">
            <a:avLst/>
          </a:prstGeom>
          <a:noFill/>
          <a:ln>
            <a:noFill/>
          </a:ln>
        </p:spPr>
      </p:pic>
      <p:sp>
        <p:nvSpPr>
          <p:cNvPr id="265" name="Google Shape;265;p27"/>
          <p:cNvSpPr txBox="1"/>
          <p:nvPr/>
        </p:nvSpPr>
        <p:spPr>
          <a:xfrm>
            <a:off x="621975" y="1572888"/>
            <a:ext cx="8029800" cy="8988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None/>
            </a:pPr>
            <a:r>
              <a:rPr lang="en-US" sz="2400" b="1">
                <a:solidFill>
                  <a:srgbClr val="FF00FF"/>
                </a:solidFill>
                <a:latin typeface="Annie Use Your Telescope"/>
                <a:ea typeface="Annie Use Your Telescope"/>
                <a:cs typeface="Annie Use Your Telescope"/>
                <a:sym typeface="Annie Use Your Telescope"/>
              </a:rPr>
              <a:t>Day 13</a:t>
            </a:r>
            <a:r>
              <a:rPr lang="en-US" sz="1500">
                <a:solidFill>
                  <a:schemeClr val="dk1"/>
                </a:solidFill>
                <a:latin typeface="Calibri"/>
                <a:ea typeface="Calibri"/>
                <a:cs typeface="Calibri"/>
                <a:sym typeface="Calibri"/>
              </a:rPr>
              <a:t>  </a:t>
            </a:r>
            <a:r>
              <a:rPr lang="en-US" sz="2000">
                <a:solidFill>
                  <a:srgbClr val="3F3F3F"/>
                </a:solidFill>
                <a:latin typeface="Annie Use Your Telescope"/>
                <a:ea typeface="Annie Use Your Telescope"/>
                <a:cs typeface="Annie Use Your Telescope"/>
                <a:sym typeface="Annie Use Your Telescope"/>
              </a:rPr>
              <a:t>she </a:t>
            </a:r>
            <a:r>
              <a:rPr lang="en-US" sz="2000">
                <a:solidFill>
                  <a:schemeClr val="dk1"/>
                </a:solidFill>
                <a:latin typeface="Annie Use Your Telescope"/>
                <a:ea typeface="Annie Use Your Telescope"/>
                <a:cs typeface="Annie Use Your Telescope"/>
                <a:sym typeface="Annie Use Your Telescope"/>
              </a:rPr>
              <a:t>notices similar mucus to what she experienced on day 9. </a:t>
            </a:r>
            <a:br>
              <a:rPr lang="en-US" sz="2000">
                <a:solidFill>
                  <a:schemeClr val="dk1"/>
                </a:solidFill>
                <a:latin typeface="Annie Use Your Telescope"/>
                <a:ea typeface="Annie Use Your Telescope"/>
                <a:cs typeface="Annie Use Your Telescope"/>
                <a:sym typeface="Annie Use Your Telescope"/>
              </a:rPr>
            </a:br>
            <a:r>
              <a:rPr lang="en-US" sz="2000" i="1">
                <a:solidFill>
                  <a:srgbClr val="3F3F3F"/>
                </a:solidFill>
                <a:latin typeface="Annie Use Your Telescope"/>
                <a:ea typeface="Annie Use Your Telescope"/>
                <a:cs typeface="Annie Use Your Telescope"/>
                <a:sym typeface="Annie Use Your Telescope"/>
              </a:rPr>
              <a:t>What color does she use to chart this?</a:t>
            </a:r>
            <a:endParaRPr sz="2000" i="1">
              <a:latin typeface="Annie Use Your Telescope"/>
              <a:ea typeface="Annie Use Your Telescope"/>
              <a:cs typeface="Annie Use Your Telescope"/>
              <a:sym typeface="Annie Use Your Telescope"/>
            </a:endParaRPr>
          </a:p>
        </p:txBody>
      </p:sp>
      <p:pic>
        <p:nvPicPr>
          <p:cNvPr id="266" name="Google Shape;266;p27"/>
          <p:cNvPicPr preferRelativeResize="0"/>
          <p:nvPr/>
        </p:nvPicPr>
        <p:blipFill>
          <a:blip r:embed="rId5">
            <a:alphaModFix/>
          </a:blip>
          <a:stretch>
            <a:fillRect/>
          </a:stretch>
        </p:blipFill>
        <p:spPr>
          <a:xfrm>
            <a:off x="675200" y="2919352"/>
            <a:ext cx="221550" cy="307694"/>
          </a:xfrm>
          <a:prstGeom prst="rect">
            <a:avLst/>
          </a:prstGeom>
          <a:noFill/>
          <a:ln>
            <a:noFill/>
          </a:ln>
        </p:spPr>
      </p:pic>
      <p:pic>
        <p:nvPicPr>
          <p:cNvPr id="267" name="Google Shape;267;p27"/>
          <p:cNvPicPr preferRelativeResize="0"/>
          <p:nvPr/>
        </p:nvPicPr>
        <p:blipFill>
          <a:blip r:embed="rId5">
            <a:alphaModFix/>
          </a:blip>
          <a:stretch>
            <a:fillRect/>
          </a:stretch>
        </p:blipFill>
        <p:spPr>
          <a:xfrm>
            <a:off x="1118300" y="2919352"/>
            <a:ext cx="221550" cy="307694"/>
          </a:xfrm>
          <a:prstGeom prst="rect">
            <a:avLst/>
          </a:prstGeom>
          <a:noFill/>
          <a:ln>
            <a:noFill/>
          </a:ln>
        </p:spPr>
      </p:pic>
      <p:pic>
        <p:nvPicPr>
          <p:cNvPr id="268" name="Google Shape;268;p27"/>
          <p:cNvPicPr preferRelativeResize="0"/>
          <p:nvPr/>
        </p:nvPicPr>
        <p:blipFill>
          <a:blip r:embed="rId5">
            <a:alphaModFix/>
          </a:blip>
          <a:stretch>
            <a:fillRect/>
          </a:stretch>
        </p:blipFill>
        <p:spPr>
          <a:xfrm>
            <a:off x="1339850" y="2919352"/>
            <a:ext cx="221550" cy="307694"/>
          </a:xfrm>
          <a:prstGeom prst="rect">
            <a:avLst/>
          </a:prstGeom>
          <a:noFill/>
          <a:ln>
            <a:noFill/>
          </a:ln>
        </p:spPr>
      </p:pic>
      <p:pic>
        <p:nvPicPr>
          <p:cNvPr id="269" name="Google Shape;269;p27"/>
          <p:cNvPicPr preferRelativeResize="0"/>
          <p:nvPr/>
        </p:nvPicPr>
        <p:blipFill>
          <a:blip r:embed="rId5">
            <a:alphaModFix/>
          </a:blip>
          <a:stretch>
            <a:fillRect/>
          </a:stretch>
        </p:blipFill>
        <p:spPr>
          <a:xfrm>
            <a:off x="1561400" y="2919352"/>
            <a:ext cx="221550" cy="307694"/>
          </a:xfrm>
          <a:prstGeom prst="rect">
            <a:avLst/>
          </a:prstGeom>
          <a:noFill/>
          <a:ln>
            <a:noFill/>
          </a:ln>
        </p:spPr>
      </p:pic>
      <p:pic>
        <p:nvPicPr>
          <p:cNvPr id="270" name="Google Shape;270;p27"/>
          <p:cNvPicPr preferRelativeResize="0"/>
          <p:nvPr/>
        </p:nvPicPr>
        <p:blipFill>
          <a:blip r:embed="rId5">
            <a:alphaModFix/>
          </a:blip>
          <a:stretch>
            <a:fillRect/>
          </a:stretch>
        </p:blipFill>
        <p:spPr>
          <a:xfrm>
            <a:off x="2036950" y="2919352"/>
            <a:ext cx="221550" cy="307694"/>
          </a:xfrm>
          <a:prstGeom prst="rect">
            <a:avLst/>
          </a:prstGeom>
          <a:noFill/>
          <a:ln>
            <a:noFill/>
          </a:ln>
        </p:spPr>
      </p:pic>
      <p:pic>
        <p:nvPicPr>
          <p:cNvPr id="271" name="Google Shape;271;p27"/>
          <p:cNvPicPr preferRelativeResize="0"/>
          <p:nvPr/>
        </p:nvPicPr>
        <p:blipFill>
          <a:blip r:embed="rId5">
            <a:alphaModFix/>
          </a:blip>
          <a:stretch>
            <a:fillRect/>
          </a:stretch>
        </p:blipFill>
        <p:spPr>
          <a:xfrm>
            <a:off x="1799175" y="2919352"/>
            <a:ext cx="221550" cy="307694"/>
          </a:xfrm>
          <a:prstGeom prst="rect">
            <a:avLst/>
          </a:prstGeom>
          <a:noFill/>
          <a:ln>
            <a:noFill/>
          </a:ln>
        </p:spPr>
      </p:pic>
      <p:pic>
        <p:nvPicPr>
          <p:cNvPr id="272" name="Google Shape;272;p27"/>
          <p:cNvPicPr preferRelativeResize="0"/>
          <p:nvPr/>
        </p:nvPicPr>
        <p:blipFill>
          <a:blip r:embed="rId5">
            <a:alphaModFix/>
          </a:blip>
          <a:stretch>
            <a:fillRect/>
          </a:stretch>
        </p:blipFill>
        <p:spPr>
          <a:xfrm>
            <a:off x="2258500" y="2919352"/>
            <a:ext cx="221550" cy="307694"/>
          </a:xfrm>
          <a:prstGeom prst="rect">
            <a:avLst/>
          </a:prstGeom>
          <a:noFill/>
          <a:ln>
            <a:noFill/>
          </a:ln>
        </p:spPr>
      </p:pic>
      <p:pic>
        <p:nvPicPr>
          <p:cNvPr id="273" name="Google Shape;273;p27"/>
          <p:cNvPicPr preferRelativeResize="0"/>
          <p:nvPr/>
        </p:nvPicPr>
        <p:blipFill>
          <a:blip r:embed="rId5">
            <a:alphaModFix/>
          </a:blip>
          <a:stretch>
            <a:fillRect/>
          </a:stretch>
        </p:blipFill>
        <p:spPr>
          <a:xfrm>
            <a:off x="880525" y="2919352"/>
            <a:ext cx="221550" cy="307694"/>
          </a:xfrm>
          <a:prstGeom prst="rect">
            <a:avLst/>
          </a:prstGeom>
          <a:noFill/>
          <a:ln>
            <a:noFill/>
          </a:ln>
        </p:spPr>
      </p:pic>
      <p:pic>
        <p:nvPicPr>
          <p:cNvPr id="274" name="Google Shape;274;p27"/>
          <p:cNvPicPr preferRelativeResize="0"/>
          <p:nvPr/>
        </p:nvPicPr>
        <p:blipFill>
          <a:blip r:embed="rId6">
            <a:alphaModFix/>
          </a:blip>
          <a:stretch>
            <a:fillRect/>
          </a:stretch>
        </p:blipFill>
        <p:spPr>
          <a:xfrm>
            <a:off x="2447600" y="2919350"/>
            <a:ext cx="256429" cy="307700"/>
          </a:xfrm>
          <a:prstGeom prst="rect">
            <a:avLst/>
          </a:prstGeom>
          <a:noFill/>
          <a:ln>
            <a:noFill/>
          </a:ln>
        </p:spPr>
      </p:pic>
      <p:pic>
        <p:nvPicPr>
          <p:cNvPr id="275" name="Google Shape;275;p27"/>
          <p:cNvPicPr preferRelativeResize="0"/>
          <p:nvPr/>
        </p:nvPicPr>
        <p:blipFill>
          <a:blip r:embed="rId5">
            <a:alphaModFix/>
          </a:blip>
          <a:stretch>
            <a:fillRect/>
          </a:stretch>
        </p:blipFill>
        <p:spPr>
          <a:xfrm>
            <a:off x="2717825" y="2919352"/>
            <a:ext cx="221550" cy="307694"/>
          </a:xfrm>
          <a:prstGeom prst="rect">
            <a:avLst/>
          </a:prstGeom>
          <a:noFill/>
          <a:ln>
            <a:noFill/>
          </a:ln>
        </p:spPr>
      </p:pic>
      <p:pic>
        <p:nvPicPr>
          <p:cNvPr id="276" name="Google Shape;276;p27"/>
          <p:cNvPicPr preferRelativeResize="0"/>
          <p:nvPr/>
        </p:nvPicPr>
        <p:blipFill>
          <a:blip r:embed="rId5">
            <a:alphaModFix/>
          </a:blip>
          <a:stretch>
            <a:fillRect/>
          </a:stretch>
        </p:blipFill>
        <p:spPr>
          <a:xfrm>
            <a:off x="3177150" y="2919352"/>
            <a:ext cx="221550" cy="307694"/>
          </a:xfrm>
          <a:prstGeom prst="rect">
            <a:avLst/>
          </a:prstGeom>
          <a:noFill/>
          <a:ln>
            <a:noFill/>
          </a:ln>
        </p:spPr>
      </p:pic>
      <p:pic>
        <p:nvPicPr>
          <p:cNvPr id="277" name="Google Shape;277;p27"/>
          <p:cNvPicPr preferRelativeResize="0"/>
          <p:nvPr/>
        </p:nvPicPr>
        <p:blipFill>
          <a:blip r:embed="rId5">
            <a:alphaModFix/>
          </a:blip>
          <a:stretch>
            <a:fillRect/>
          </a:stretch>
        </p:blipFill>
        <p:spPr>
          <a:xfrm>
            <a:off x="2955600" y="2919352"/>
            <a:ext cx="221550" cy="307694"/>
          </a:xfrm>
          <a:prstGeom prst="rect">
            <a:avLst/>
          </a:prstGeom>
          <a:noFill/>
          <a:ln>
            <a:noFill/>
          </a:ln>
        </p:spPr>
      </p:pic>
      <p:pic>
        <p:nvPicPr>
          <p:cNvPr id="278" name="Google Shape;278;p27"/>
          <p:cNvPicPr preferRelativeResize="0"/>
          <p:nvPr/>
        </p:nvPicPr>
        <p:blipFill>
          <a:blip r:embed="rId6">
            <a:alphaModFix/>
          </a:blip>
          <a:stretch>
            <a:fillRect/>
          </a:stretch>
        </p:blipFill>
        <p:spPr>
          <a:xfrm>
            <a:off x="3398700" y="2919350"/>
            <a:ext cx="256429" cy="307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2"/>
        <p:cNvGrpSpPr/>
        <p:nvPr/>
      </p:nvGrpSpPr>
      <p:grpSpPr>
        <a:xfrm>
          <a:off x="0" y="0"/>
          <a:ext cx="0" cy="0"/>
          <a:chOff x="0" y="0"/>
          <a:chExt cx="0" cy="0"/>
        </a:xfrm>
      </p:grpSpPr>
      <p:sp>
        <p:nvSpPr>
          <p:cNvPr id="283" name="Google Shape;283;p2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284" name="Google Shape;284;p28"/>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800">
                <a:solidFill>
                  <a:schemeClr val="lt1"/>
                </a:solidFill>
                <a:latin typeface="Lexend Thin"/>
                <a:ea typeface="Lexend Thin"/>
                <a:cs typeface="Lexend Thin"/>
                <a:sym typeface="Lexend Thin"/>
              </a:rPr>
              <a:t>Charting the signs of hormonal health</a:t>
            </a:r>
            <a:endParaRPr sz="1200">
              <a:solidFill>
                <a:schemeClr val="dk1"/>
              </a:solidFill>
              <a:latin typeface="Lexend Thin"/>
              <a:ea typeface="Lexend Thin"/>
              <a:cs typeface="Lexend Thin"/>
              <a:sym typeface="Lexend Thin"/>
            </a:endParaRPr>
          </a:p>
          <a:p>
            <a:pPr marL="0" lvl="0" indent="0" algn="l" rtl="0">
              <a:spcBef>
                <a:spcPts val="0"/>
              </a:spcBef>
              <a:spcAft>
                <a:spcPts val="0"/>
              </a:spcAft>
              <a:buClr>
                <a:srgbClr val="000000"/>
              </a:buClr>
              <a:buFont typeface="Arial"/>
              <a:buNone/>
            </a:pPr>
            <a:endParaRPr sz="3000">
              <a:solidFill>
                <a:schemeClr val="lt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Lexend Thin"/>
              <a:ea typeface="Lexend Thin"/>
              <a:cs typeface="Lexend Thin"/>
              <a:sym typeface="Lexend Thin"/>
            </a:endParaRPr>
          </a:p>
        </p:txBody>
      </p:sp>
      <p:pic>
        <p:nvPicPr>
          <p:cNvPr id="285" name="Google Shape;285;p28"/>
          <p:cNvPicPr preferRelativeResize="0"/>
          <p:nvPr/>
        </p:nvPicPr>
        <p:blipFill rotWithShape="1">
          <a:blip r:embed="rId4">
            <a:alphaModFix/>
          </a:blip>
          <a:srcRect t="51366" b="30622"/>
          <a:stretch/>
        </p:blipFill>
        <p:spPr>
          <a:xfrm>
            <a:off x="367325" y="2541575"/>
            <a:ext cx="8409351" cy="2373512"/>
          </a:xfrm>
          <a:prstGeom prst="rect">
            <a:avLst/>
          </a:prstGeom>
          <a:noFill/>
          <a:ln>
            <a:noFill/>
          </a:ln>
        </p:spPr>
      </p:pic>
      <p:sp>
        <p:nvSpPr>
          <p:cNvPr id="286" name="Google Shape;286;p28"/>
          <p:cNvSpPr txBox="1"/>
          <p:nvPr/>
        </p:nvSpPr>
        <p:spPr>
          <a:xfrm>
            <a:off x="621975" y="1572888"/>
            <a:ext cx="8029800" cy="523200"/>
          </a:xfrm>
          <a:prstGeom prst="rect">
            <a:avLst/>
          </a:prstGeom>
          <a:noFill/>
          <a:ln>
            <a:noFill/>
          </a:ln>
        </p:spPr>
        <p:txBody>
          <a:bodyPr spcFirstLastPara="1" wrap="square" lIns="91425" tIns="91425" rIns="91425" bIns="91425" anchor="t" anchorCtr="0">
            <a:spAutoFit/>
          </a:bodyPr>
          <a:lstStyle/>
          <a:p>
            <a:pPr marL="0" lvl="0" indent="0" algn="l" rtl="0">
              <a:lnSpc>
                <a:spcPct val="110000"/>
              </a:lnSpc>
              <a:spcBef>
                <a:spcPts val="0"/>
              </a:spcBef>
              <a:spcAft>
                <a:spcPts val="0"/>
              </a:spcAft>
              <a:buNone/>
            </a:pPr>
            <a:r>
              <a:rPr lang="en-US" sz="2200" b="1">
                <a:solidFill>
                  <a:srgbClr val="FF00FF"/>
                </a:solidFill>
                <a:latin typeface="Annie Use Your Telescope"/>
                <a:ea typeface="Annie Use Your Telescope"/>
                <a:cs typeface="Annie Use Your Telescope"/>
                <a:sym typeface="Annie Use Your Telescope"/>
              </a:rPr>
              <a:t>Days 14-19</a:t>
            </a:r>
            <a:r>
              <a:rPr lang="en-US" sz="1300">
                <a:solidFill>
                  <a:schemeClr val="dk1"/>
                </a:solidFill>
                <a:latin typeface="Calibri"/>
                <a:ea typeface="Calibri"/>
                <a:cs typeface="Calibri"/>
                <a:sym typeface="Calibri"/>
              </a:rPr>
              <a:t>  </a:t>
            </a:r>
            <a:r>
              <a:rPr lang="en-US" sz="1800">
                <a:solidFill>
                  <a:srgbClr val="3F3F3F"/>
                </a:solidFill>
                <a:latin typeface="Annie Use Your Telescope"/>
                <a:ea typeface="Annie Use Your Telescope"/>
                <a:cs typeface="Annie Use Your Telescope"/>
                <a:sym typeface="Annie Use Your Telescope"/>
              </a:rPr>
              <a:t>she </a:t>
            </a:r>
            <a:r>
              <a:rPr lang="en-US" sz="1800">
                <a:solidFill>
                  <a:schemeClr val="dk1"/>
                </a:solidFill>
                <a:latin typeface="Annie Use Your Telescope"/>
                <a:ea typeface="Annie Use Your Telescope"/>
                <a:cs typeface="Annie Use Your Telescope"/>
                <a:sym typeface="Annie Use Your Telescope"/>
              </a:rPr>
              <a:t>doesn’t notice anything. Dry. What does she chart?</a:t>
            </a:r>
            <a:endParaRPr sz="1800">
              <a:latin typeface="Annie Use Your Telescope"/>
              <a:ea typeface="Annie Use Your Telescope"/>
              <a:cs typeface="Annie Use Your Telescope"/>
              <a:sym typeface="Annie Use Your Telescope"/>
            </a:endParaRPr>
          </a:p>
        </p:txBody>
      </p:sp>
      <p:pic>
        <p:nvPicPr>
          <p:cNvPr id="287" name="Google Shape;287;p28"/>
          <p:cNvPicPr preferRelativeResize="0"/>
          <p:nvPr/>
        </p:nvPicPr>
        <p:blipFill>
          <a:blip r:embed="rId5">
            <a:alphaModFix/>
          </a:blip>
          <a:stretch>
            <a:fillRect/>
          </a:stretch>
        </p:blipFill>
        <p:spPr>
          <a:xfrm>
            <a:off x="675200" y="2919352"/>
            <a:ext cx="221550" cy="307694"/>
          </a:xfrm>
          <a:prstGeom prst="rect">
            <a:avLst/>
          </a:prstGeom>
          <a:noFill/>
          <a:ln>
            <a:noFill/>
          </a:ln>
        </p:spPr>
      </p:pic>
      <p:pic>
        <p:nvPicPr>
          <p:cNvPr id="288" name="Google Shape;288;p28"/>
          <p:cNvPicPr preferRelativeResize="0"/>
          <p:nvPr/>
        </p:nvPicPr>
        <p:blipFill>
          <a:blip r:embed="rId5">
            <a:alphaModFix/>
          </a:blip>
          <a:stretch>
            <a:fillRect/>
          </a:stretch>
        </p:blipFill>
        <p:spPr>
          <a:xfrm>
            <a:off x="1118300" y="2919352"/>
            <a:ext cx="221550" cy="307694"/>
          </a:xfrm>
          <a:prstGeom prst="rect">
            <a:avLst/>
          </a:prstGeom>
          <a:noFill/>
          <a:ln>
            <a:noFill/>
          </a:ln>
        </p:spPr>
      </p:pic>
      <p:pic>
        <p:nvPicPr>
          <p:cNvPr id="289" name="Google Shape;289;p28"/>
          <p:cNvPicPr preferRelativeResize="0"/>
          <p:nvPr/>
        </p:nvPicPr>
        <p:blipFill>
          <a:blip r:embed="rId5">
            <a:alphaModFix/>
          </a:blip>
          <a:stretch>
            <a:fillRect/>
          </a:stretch>
        </p:blipFill>
        <p:spPr>
          <a:xfrm>
            <a:off x="1339850" y="2919352"/>
            <a:ext cx="221550" cy="307694"/>
          </a:xfrm>
          <a:prstGeom prst="rect">
            <a:avLst/>
          </a:prstGeom>
          <a:noFill/>
          <a:ln>
            <a:noFill/>
          </a:ln>
        </p:spPr>
      </p:pic>
      <p:pic>
        <p:nvPicPr>
          <p:cNvPr id="290" name="Google Shape;290;p28"/>
          <p:cNvPicPr preferRelativeResize="0"/>
          <p:nvPr/>
        </p:nvPicPr>
        <p:blipFill>
          <a:blip r:embed="rId5">
            <a:alphaModFix/>
          </a:blip>
          <a:stretch>
            <a:fillRect/>
          </a:stretch>
        </p:blipFill>
        <p:spPr>
          <a:xfrm>
            <a:off x="1561400" y="2919352"/>
            <a:ext cx="221550" cy="307694"/>
          </a:xfrm>
          <a:prstGeom prst="rect">
            <a:avLst/>
          </a:prstGeom>
          <a:noFill/>
          <a:ln>
            <a:noFill/>
          </a:ln>
        </p:spPr>
      </p:pic>
      <p:pic>
        <p:nvPicPr>
          <p:cNvPr id="291" name="Google Shape;291;p28"/>
          <p:cNvPicPr preferRelativeResize="0"/>
          <p:nvPr/>
        </p:nvPicPr>
        <p:blipFill>
          <a:blip r:embed="rId5">
            <a:alphaModFix/>
          </a:blip>
          <a:stretch>
            <a:fillRect/>
          </a:stretch>
        </p:blipFill>
        <p:spPr>
          <a:xfrm>
            <a:off x="2036950" y="2919352"/>
            <a:ext cx="221550" cy="307694"/>
          </a:xfrm>
          <a:prstGeom prst="rect">
            <a:avLst/>
          </a:prstGeom>
          <a:noFill/>
          <a:ln>
            <a:noFill/>
          </a:ln>
        </p:spPr>
      </p:pic>
      <p:pic>
        <p:nvPicPr>
          <p:cNvPr id="292" name="Google Shape;292;p28"/>
          <p:cNvPicPr preferRelativeResize="0"/>
          <p:nvPr/>
        </p:nvPicPr>
        <p:blipFill>
          <a:blip r:embed="rId5">
            <a:alphaModFix/>
          </a:blip>
          <a:stretch>
            <a:fillRect/>
          </a:stretch>
        </p:blipFill>
        <p:spPr>
          <a:xfrm>
            <a:off x="1799175" y="2919352"/>
            <a:ext cx="221550" cy="307694"/>
          </a:xfrm>
          <a:prstGeom prst="rect">
            <a:avLst/>
          </a:prstGeom>
          <a:noFill/>
          <a:ln>
            <a:noFill/>
          </a:ln>
        </p:spPr>
      </p:pic>
      <p:pic>
        <p:nvPicPr>
          <p:cNvPr id="293" name="Google Shape;293;p28"/>
          <p:cNvPicPr preferRelativeResize="0"/>
          <p:nvPr/>
        </p:nvPicPr>
        <p:blipFill>
          <a:blip r:embed="rId5">
            <a:alphaModFix/>
          </a:blip>
          <a:stretch>
            <a:fillRect/>
          </a:stretch>
        </p:blipFill>
        <p:spPr>
          <a:xfrm>
            <a:off x="2258500" y="2919352"/>
            <a:ext cx="221550" cy="307694"/>
          </a:xfrm>
          <a:prstGeom prst="rect">
            <a:avLst/>
          </a:prstGeom>
          <a:noFill/>
          <a:ln>
            <a:noFill/>
          </a:ln>
        </p:spPr>
      </p:pic>
      <p:pic>
        <p:nvPicPr>
          <p:cNvPr id="294" name="Google Shape;294;p28"/>
          <p:cNvPicPr preferRelativeResize="0"/>
          <p:nvPr/>
        </p:nvPicPr>
        <p:blipFill>
          <a:blip r:embed="rId5">
            <a:alphaModFix/>
          </a:blip>
          <a:stretch>
            <a:fillRect/>
          </a:stretch>
        </p:blipFill>
        <p:spPr>
          <a:xfrm>
            <a:off x="880525" y="2919352"/>
            <a:ext cx="221550" cy="307694"/>
          </a:xfrm>
          <a:prstGeom prst="rect">
            <a:avLst/>
          </a:prstGeom>
          <a:noFill/>
          <a:ln>
            <a:noFill/>
          </a:ln>
        </p:spPr>
      </p:pic>
      <p:pic>
        <p:nvPicPr>
          <p:cNvPr id="295" name="Google Shape;295;p28"/>
          <p:cNvPicPr preferRelativeResize="0"/>
          <p:nvPr/>
        </p:nvPicPr>
        <p:blipFill>
          <a:blip r:embed="rId6">
            <a:alphaModFix/>
          </a:blip>
          <a:stretch>
            <a:fillRect/>
          </a:stretch>
        </p:blipFill>
        <p:spPr>
          <a:xfrm>
            <a:off x="2447600" y="2919350"/>
            <a:ext cx="256429" cy="307700"/>
          </a:xfrm>
          <a:prstGeom prst="rect">
            <a:avLst/>
          </a:prstGeom>
          <a:noFill/>
          <a:ln>
            <a:noFill/>
          </a:ln>
        </p:spPr>
      </p:pic>
      <p:pic>
        <p:nvPicPr>
          <p:cNvPr id="296" name="Google Shape;296;p28"/>
          <p:cNvPicPr preferRelativeResize="0"/>
          <p:nvPr/>
        </p:nvPicPr>
        <p:blipFill>
          <a:blip r:embed="rId5">
            <a:alphaModFix/>
          </a:blip>
          <a:stretch>
            <a:fillRect/>
          </a:stretch>
        </p:blipFill>
        <p:spPr>
          <a:xfrm>
            <a:off x="2717825" y="2919352"/>
            <a:ext cx="221550" cy="307694"/>
          </a:xfrm>
          <a:prstGeom prst="rect">
            <a:avLst/>
          </a:prstGeom>
          <a:noFill/>
          <a:ln>
            <a:noFill/>
          </a:ln>
        </p:spPr>
      </p:pic>
      <p:pic>
        <p:nvPicPr>
          <p:cNvPr id="297" name="Google Shape;297;p28"/>
          <p:cNvPicPr preferRelativeResize="0"/>
          <p:nvPr/>
        </p:nvPicPr>
        <p:blipFill>
          <a:blip r:embed="rId5">
            <a:alphaModFix/>
          </a:blip>
          <a:stretch>
            <a:fillRect/>
          </a:stretch>
        </p:blipFill>
        <p:spPr>
          <a:xfrm>
            <a:off x="3177150" y="2919352"/>
            <a:ext cx="221550" cy="307694"/>
          </a:xfrm>
          <a:prstGeom prst="rect">
            <a:avLst/>
          </a:prstGeom>
          <a:noFill/>
          <a:ln>
            <a:noFill/>
          </a:ln>
        </p:spPr>
      </p:pic>
      <p:pic>
        <p:nvPicPr>
          <p:cNvPr id="298" name="Google Shape;298;p28"/>
          <p:cNvPicPr preferRelativeResize="0"/>
          <p:nvPr/>
        </p:nvPicPr>
        <p:blipFill>
          <a:blip r:embed="rId5">
            <a:alphaModFix/>
          </a:blip>
          <a:stretch>
            <a:fillRect/>
          </a:stretch>
        </p:blipFill>
        <p:spPr>
          <a:xfrm>
            <a:off x="2955600" y="2919352"/>
            <a:ext cx="221550" cy="307694"/>
          </a:xfrm>
          <a:prstGeom prst="rect">
            <a:avLst/>
          </a:prstGeom>
          <a:noFill/>
          <a:ln>
            <a:noFill/>
          </a:ln>
        </p:spPr>
      </p:pic>
      <p:pic>
        <p:nvPicPr>
          <p:cNvPr id="299" name="Google Shape;299;p28"/>
          <p:cNvPicPr preferRelativeResize="0"/>
          <p:nvPr/>
        </p:nvPicPr>
        <p:blipFill>
          <a:blip r:embed="rId6">
            <a:alphaModFix/>
          </a:blip>
          <a:stretch>
            <a:fillRect/>
          </a:stretch>
        </p:blipFill>
        <p:spPr>
          <a:xfrm>
            <a:off x="3398700" y="2919350"/>
            <a:ext cx="256429" cy="307700"/>
          </a:xfrm>
          <a:prstGeom prst="rect">
            <a:avLst/>
          </a:prstGeom>
          <a:noFill/>
          <a:ln>
            <a:noFill/>
          </a:ln>
        </p:spPr>
      </p:pic>
      <p:pic>
        <p:nvPicPr>
          <p:cNvPr id="300" name="Google Shape;300;p28"/>
          <p:cNvPicPr preferRelativeResize="0"/>
          <p:nvPr/>
        </p:nvPicPr>
        <p:blipFill>
          <a:blip r:embed="rId5">
            <a:alphaModFix/>
          </a:blip>
          <a:stretch>
            <a:fillRect/>
          </a:stretch>
        </p:blipFill>
        <p:spPr>
          <a:xfrm>
            <a:off x="3636475" y="2919352"/>
            <a:ext cx="221550" cy="307694"/>
          </a:xfrm>
          <a:prstGeom prst="rect">
            <a:avLst/>
          </a:prstGeom>
          <a:noFill/>
          <a:ln>
            <a:noFill/>
          </a:ln>
        </p:spPr>
      </p:pic>
      <p:pic>
        <p:nvPicPr>
          <p:cNvPr id="301" name="Google Shape;301;p28"/>
          <p:cNvPicPr preferRelativeResize="0"/>
          <p:nvPr/>
        </p:nvPicPr>
        <p:blipFill>
          <a:blip r:embed="rId5">
            <a:alphaModFix/>
          </a:blip>
          <a:stretch>
            <a:fillRect/>
          </a:stretch>
        </p:blipFill>
        <p:spPr>
          <a:xfrm>
            <a:off x="4079575" y="2919352"/>
            <a:ext cx="221550" cy="307694"/>
          </a:xfrm>
          <a:prstGeom prst="rect">
            <a:avLst/>
          </a:prstGeom>
          <a:noFill/>
          <a:ln>
            <a:noFill/>
          </a:ln>
        </p:spPr>
      </p:pic>
      <p:pic>
        <p:nvPicPr>
          <p:cNvPr id="302" name="Google Shape;302;p28"/>
          <p:cNvPicPr preferRelativeResize="0"/>
          <p:nvPr/>
        </p:nvPicPr>
        <p:blipFill>
          <a:blip r:embed="rId5">
            <a:alphaModFix/>
          </a:blip>
          <a:stretch>
            <a:fillRect/>
          </a:stretch>
        </p:blipFill>
        <p:spPr>
          <a:xfrm>
            <a:off x="4301125" y="2919352"/>
            <a:ext cx="221550" cy="307694"/>
          </a:xfrm>
          <a:prstGeom prst="rect">
            <a:avLst/>
          </a:prstGeom>
          <a:noFill/>
          <a:ln>
            <a:noFill/>
          </a:ln>
        </p:spPr>
      </p:pic>
      <p:pic>
        <p:nvPicPr>
          <p:cNvPr id="303" name="Google Shape;303;p28"/>
          <p:cNvPicPr preferRelativeResize="0"/>
          <p:nvPr/>
        </p:nvPicPr>
        <p:blipFill>
          <a:blip r:embed="rId5">
            <a:alphaModFix/>
          </a:blip>
          <a:stretch>
            <a:fillRect/>
          </a:stretch>
        </p:blipFill>
        <p:spPr>
          <a:xfrm>
            <a:off x="4522675" y="2919352"/>
            <a:ext cx="221550" cy="307694"/>
          </a:xfrm>
          <a:prstGeom prst="rect">
            <a:avLst/>
          </a:prstGeom>
          <a:noFill/>
          <a:ln>
            <a:noFill/>
          </a:ln>
        </p:spPr>
      </p:pic>
      <p:pic>
        <p:nvPicPr>
          <p:cNvPr id="304" name="Google Shape;304;p28"/>
          <p:cNvPicPr preferRelativeResize="0"/>
          <p:nvPr/>
        </p:nvPicPr>
        <p:blipFill>
          <a:blip r:embed="rId5">
            <a:alphaModFix/>
          </a:blip>
          <a:stretch>
            <a:fillRect/>
          </a:stretch>
        </p:blipFill>
        <p:spPr>
          <a:xfrm>
            <a:off x="3841800" y="2919352"/>
            <a:ext cx="221550" cy="307694"/>
          </a:xfrm>
          <a:prstGeom prst="rect">
            <a:avLst/>
          </a:prstGeom>
          <a:noFill/>
          <a:ln>
            <a:noFill/>
          </a:ln>
        </p:spPr>
      </p:pic>
      <p:pic>
        <p:nvPicPr>
          <p:cNvPr id="305" name="Google Shape;305;p28"/>
          <p:cNvPicPr preferRelativeResize="0"/>
          <p:nvPr/>
        </p:nvPicPr>
        <p:blipFill>
          <a:blip r:embed="rId5">
            <a:alphaModFix/>
          </a:blip>
          <a:stretch>
            <a:fillRect/>
          </a:stretch>
        </p:blipFill>
        <p:spPr>
          <a:xfrm>
            <a:off x="4760450" y="2919352"/>
            <a:ext cx="221550" cy="3076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9"/>
        <p:cNvGrpSpPr/>
        <p:nvPr/>
      </p:nvGrpSpPr>
      <p:grpSpPr>
        <a:xfrm>
          <a:off x="0" y="0"/>
          <a:ext cx="0" cy="0"/>
          <a:chOff x="0" y="0"/>
          <a:chExt cx="0" cy="0"/>
        </a:xfrm>
      </p:grpSpPr>
      <p:sp>
        <p:nvSpPr>
          <p:cNvPr id="310" name="Google Shape;310;p2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311" name="Google Shape;311;p29"/>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800">
                <a:solidFill>
                  <a:schemeClr val="lt1"/>
                </a:solidFill>
                <a:latin typeface="Lexend Thin"/>
                <a:ea typeface="Lexend Thin"/>
                <a:cs typeface="Lexend Thin"/>
                <a:sym typeface="Lexend Thin"/>
              </a:rPr>
              <a:t>Charting the signs of hormonal health</a:t>
            </a:r>
            <a:endParaRPr sz="1200">
              <a:solidFill>
                <a:schemeClr val="dk1"/>
              </a:solidFill>
              <a:latin typeface="Lexend Thin"/>
              <a:ea typeface="Lexend Thin"/>
              <a:cs typeface="Lexend Thin"/>
              <a:sym typeface="Lexend Thin"/>
            </a:endParaRPr>
          </a:p>
          <a:p>
            <a:pPr marL="0" lvl="0" indent="0" algn="l" rtl="0">
              <a:spcBef>
                <a:spcPts val="0"/>
              </a:spcBef>
              <a:spcAft>
                <a:spcPts val="0"/>
              </a:spcAft>
              <a:buClr>
                <a:srgbClr val="000000"/>
              </a:buClr>
              <a:buFont typeface="Arial"/>
              <a:buNone/>
            </a:pPr>
            <a:endParaRPr sz="3000">
              <a:solidFill>
                <a:schemeClr val="lt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Lexend Thin"/>
              <a:ea typeface="Lexend Thin"/>
              <a:cs typeface="Lexend Thin"/>
              <a:sym typeface="Lexend Thin"/>
            </a:endParaRPr>
          </a:p>
        </p:txBody>
      </p:sp>
      <p:pic>
        <p:nvPicPr>
          <p:cNvPr id="312" name="Google Shape;312;p29"/>
          <p:cNvPicPr preferRelativeResize="0"/>
          <p:nvPr/>
        </p:nvPicPr>
        <p:blipFill rotWithShape="1">
          <a:blip r:embed="rId4">
            <a:alphaModFix/>
          </a:blip>
          <a:srcRect t="51366" b="30622"/>
          <a:stretch/>
        </p:blipFill>
        <p:spPr>
          <a:xfrm>
            <a:off x="367325" y="1454075"/>
            <a:ext cx="8409351" cy="2373512"/>
          </a:xfrm>
          <a:prstGeom prst="rect">
            <a:avLst/>
          </a:prstGeom>
          <a:noFill/>
          <a:ln>
            <a:noFill/>
          </a:ln>
        </p:spPr>
      </p:pic>
      <p:grpSp>
        <p:nvGrpSpPr>
          <p:cNvPr id="313" name="Google Shape;313;p29"/>
          <p:cNvGrpSpPr/>
          <p:nvPr/>
        </p:nvGrpSpPr>
        <p:grpSpPr>
          <a:xfrm>
            <a:off x="675200" y="1831850"/>
            <a:ext cx="7040000" cy="307700"/>
            <a:chOff x="675200" y="2919350"/>
            <a:chExt cx="7040000" cy="307700"/>
          </a:xfrm>
        </p:grpSpPr>
        <p:pic>
          <p:nvPicPr>
            <p:cNvPr id="314" name="Google Shape;314;p29"/>
            <p:cNvPicPr preferRelativeResize="0"/>
            <p:nvPr/>
          </p:nvPicPr>
          <p:blipFill>
            <a:blip r:embed="rId5">
              <a:alphaModFix/>
            </a:blip>
            <a:stretch>
              <a:fillRect/>
            </a:stretch>
          </p:blipFill>
          <p:spPr>
            <a:xfrm>
              <a:off x="675200" y="2919352"/>
              <a:ext cx="221550" cy="307694"/>
            </a:xfrm>
            <a:prstGeom prst="rect">
              <a:avLst/>
            </a:prstGeom>
            <a:noFill/>
            <a:ln>
              <a:noFill/>
            </a:ln>
          </p:spPr>
        </p:pic>
        <p:pic>
          <p:nvPicPr>
            <p:cNvPr id="315" name="Google Shape;315;p29"/>
            <p:cNvPicPr preferRelativeResize="0"/>
            <p:nvPr/>
          </p:nvPicPr>
          <p:blipFill>
            <a:blip r:embed="rId5">
              <a:alphaModFix/>
            </a:blip>
            <a:stretch>
              <a:fillRect/>
            </a:stretch>
          </p:blipFill>
          <p:spPr>
            <a:xfrm>
              <a:off x="1118300" y="2919352"/>
              <a:ext cx="221550" cy="307694"/>
            </a:xfrm>
            <a:prstGeom prst="rect">
              <a:avLst/>
            </a:prstGeom>
            <a:noFill/>
            <a:ln>
              <a:noFill/>
            </a:ln>
          </p:spPr>
        </p:pic>
        <p:pic>
          <p:nvPicPr>
            <p:cNvPr id="316" name="Google Shape;316;p29"/>
            <p:cNvPicPr preferRelativeResize="0"/>
            <p:nvPr/>
          </p:nvPicPr>
          <p:blipFill>
            <a:blip r:embed="rId5">
              <a:alphaModFix/>
            </a:blip>
            <a:stretch>
              <a:fillRect/>
            </a:stretch>
          </p:blipFill>
          <p:spPr>
            <a:xfrm>
              <a:off x="1339850" y="2919352"/>
              <a:ext cx="221550" cy="307694"/>
            </a:xfrm>
            <a:prstGeom prst="rect">
              <a:avLst/>
            </a:prstGeom>
            <a:noFill/>
            <a:ln>
              <a:noFill/>
            </a:ln>
          </p:spPr>
        </p:pic>
        <p:pic>
          <p:nvPicPr>
            <p:cNvPr id="317" name="Google Shape;317;p29"/>
            <p:cNvPicPr preferRelativeResize="0"/>
            <p:nvPr/>
          </p:nvPicPr>
          <p:blipFill>
            <a:blip r:embed="rId5">
              <a:alphaModFix/>
            </a:blip>
            <a:stretch>
              <a:fillRect/>
            </a:stretch>
          </p:blipFill>
          <p:spPr>
            <a:xfrm>
              <a:off x="1561400" y="2919352"/>
              <a:ext cx="221550" cy="307694"/>
            </a:xfrm>
            <a:prstGeom prst="rect">
              <a:avLst/>
            </a:prstGeom>
            <a:noFill/>
            <a:ln>
              <a:noFill/>
            </a:ln>
          </p:spPr>
        </p:pic>
        <p:pic>
          <p:nvPicPr>
            <p:cNvPr id="318" name="Google Shape;318;p29"/>
            <p:cNvPicPr preferRelativeResize="0"/>
            <p:nvPr/>
          </p:nvPicPr>
          <p:blipFill>
            <a:blip r:embed="rId5">
              <a:alphaModFix/>
            </a:blip>
            <a:stretch>
              <a:fillRect/>
            </a:stretch>
          </p:blipFill>
          <p:spPr>
            <a:xfrm>
              <a:off x="2036950" y="2919352"/>
              <a:ext cx="221550" cy="307694"/>
            </a:xfrm>
            <a:prstGeom prst="rect">
              <a:avLst/>
            </a:prstGeom>
            <a:noFill/>
            <a:ln>
              <a:noFill/>
            </a:ln>
          </p:spPr>
        </p:pic>
        <p:pic>
          <p:nvPicPr>
            <p:cNvPr id="319" name="Google Shape;319;p29"/>
            <p:cNvPicPr preferRelativeResize="0"/>
            <p:nvPr/>
          </p:nvPicPr>
          <p:blipFill>
            <a:blip r:embed="rId5">
              <a:alphaModFix/>
            </a:blip>
            <a:stretch>
              <a:fillRect/>
            </a:stretch>
          </p:blipFill>
          <p:spPr>
            <a:xfrm>
              <a:off x="1799175" y="2919352"/>
              <a:ext cx="221550" cy="307694"/>
            </a:xfrm>
            <a:prstGeom prst="rect">
              <a:avLst/>
            </a:prstGeom>
            <a:noFill/>
            <a:ln>
              <a:noFill/>
            </a:ln>
          </p:spPr>
        </p:pic>
        <p:pic>
          <p:nvPicPr>
            <p:cNvPr id="320" name="Google Shape;320;p29"/>
            <p:cNvPicPr preferRelativeResize="0"/>
            <p:nvPr/>
          </p:nvPicPr>
          <p:blipFill>
            <a:blip r:embed="rId5">
              <a:alphaModFix/>
            </a:blip>
            <a:stretch>
              <a:fillRect/>
            </a:stretch>
          </p:blipFill>
          <p:spPr>
            <a:xfrm>
              <a:off x="2258500" y="2919352"/>
              <a:ext cx="221550" cy="307694"/>
            </a:xfrm>
            <a:prstGeom prst="rect">
              <a:avLst/>
            </a:prstGeom>
            <a:noFill/>
            <a:ln>
              <a:noFill/>
            </a:ln>
          </p:spPr>
        </p:pic>
        <p:pic>
          <p:nvPicPr>
            <p:cNvPr id="321" name="Google Shape;321;p29"/>
            <p:cNvPicPr preferRelativeResize="0"/>
            <p:nvPr/>
          </p:nvPicPr>
          <p:blipFill>
            <a:blip r:embed="rId5">
              <a:alphaModFix/>
            </a:blip>
            <a:stretch>
              <a:fillRect/>
            </a:stretch>
          </p:blipFill>
          <p:spPr>
            <a:xfrm>
              <a:off x="880525" y="2919352"/>
              <a:ext cx="221550" cy="307694"/>
            </a:xfrm>
            <a:prstGeom prst="rect">
              <a:avLst/>
            </a:prstGeom>
            <a:noFill/>
            <a:ln>
              <a:noFill/>
            </a:ln>
          </p:spPr>
        </p:pic>
        <p:pic>
          <p:nvPicPr>
            <p:cNvPr id="322" name="Google Shape;322;p29"/>
            <p:cNvPicPr preferRelativeResize="0"/>
            <p:nvPr/>
          </p:nvPicPr>
          <p:blipFill>
            <a:blip r:embed="rId6">
              <a:alphaModFix/>
            </a:blip>
            <a:stretch>
              <a:fillRect/>
            </a:stretch>
          </p:blipFill>
          <p:spPr>
            <a:xfrm>
              <a:off x="2447600" y="2919350"/>
              <a:ext cx="256429" cy="307700"/>
            </a:xfrm>
            <a:prstGeom prst="rect">
              <a:avLst/>
            </a:prstGeom>
            <a:noFill/>
            <a:ln>
              <a:noFill/>
            </a:ln>
          </p:spPr>
        </p:pic>
        <p:pic>
          <p:nvPicPr>
            <p:cNvPr id="323" name="Google Shape;323;p29"/>
            <p:cNvPicPr preferRelativeResize="0"/>
            <p:nvPr/>
          </p:nvPicPr>
          <p:blipFill>
            <a:blip r:embed="rId5">
              <a:alphaModFix/>
            </a:blip>
            <a:stretch>
              <a:fillRect/>
            </a:stretch>
          </p:blipFill>
          <p:spPr>
            <a:xfrm>
              <a:off x="2717825" y="2919352"/>
              <a:ext cx="221550" cy="307694"/>
            </a:xfrm>
            <a:prstGeom prst="rect">
              <a:avLst/>
            </a:prstGeom>
            <a:noFill/>
            <a:ln>
              <a:noFill/>
            </a:ln>
          </p:spPr>
        </p:pic>
        <p:pic>
          <p:nvPicPr>
            <p:cNvPr id="324" name="Google Shape;324;p29"/>
            <p:cNvPicPr preferRelativeResize="0"/>
            <p:nvPr/>
          </p:nvPicPr>
          <p:blipFill>
            <a:blip r:embed="rId5">
              <a:alphaModFix/>
            </a:blip>
            <a:stretch>
              <a:fillRect/>
            </a:stretch>
          </p:blipFill>
          <p:spPr>
            <a:xfrm>
              <a:off x="3177150" y="2919352"/>
              <a:ext cx="221550" cy="307694"/>
            </a:xfrm>
            <a:prstGeom prst="rect">
              <a:avLst/>
            </a:prstGeom>
            <a:noFill/>
            <a:ln>
              <a:noFill/>
            </a:ln>
          </p:spPr>
        </p:pic>
        <p:pic>
          <p:nvPicPr>
            <p:cNvPr id="325" name="Google Shape;325;p29"/>
            <p:cNvPicPr preferRelativeResize="0"/>
            <p:nvPr/>
          </p:nvPicPr>
          <p:blipFill>
            <a:blip r:embed="rId5">
              <a:alphaModFix/>
            </a:blip>
            <a:stretch>
              <a:fillRect/>
            </a:stretch>
          </p:blipFill>
          <p:spPr>
            <a:xfrm>
              <a:off x="2955600" y="2919352"/>
              <a:ext cx="221550" cy="307694"/>
            </a:xfrm>
            <a:prstGeom prst="rect">
              <a:avLst/>
            </a:prstGeom>
            <a:noFill/>
            <a:ln>
              <a:noFill/>
            </a:ln>
          </p:spPr>
        </p:pic>
        <p:pic>
          <p:nvPicPr>
            <p:cNvPr id="326" name="Google Shape;326;p29"/>
            <p:cNvPicPr preferRelativeResize="0"/>
            <p:nvPr/>
          </p:nvPicPr>
          <p:blipFill>
            <a:blip r:embed="rId6">
              <a:alphaModFix/>
            </a:blip>
            <a:stretch>
              <a:fillRect/>
            </a:stretch>
          </p:blipFill>
          <p:spPr>
            <a:xfrm>
              <a:off x="3398700" y="2919350"/>
              <a:ext cx="256429" cy="307700"/>
            </a:xfrm>
            <a:prstGeom prst="rect">
              <a:avLst/>
            </a:prstGeom>
            <a:noFill/>
            <a:ln>
              <a:noFill/>
            </a:ln>
          </p:spPr>
        </p:pic>
        <p:pic>
          <p:nvPicPr>
            <p:cNvPr id="327" name="Google Shape;327;p29"/>
            <p:cNvPicPr preferRelativeResize="0"/>
            <p:nvPr/>
          </p:nvPicPr>
          <p:blipFill>
            <a:blip r:embed="rId5">
              <a:alphaModFix/>
            </a:blip>
            <a:stretch>
              <a:fillRect/>
            </a:stretch>
          </p:blipFill>
          <p:spPr>
            <a:xfrm>
              <a:off x="3636475" y="2919352"/>
              <a:ext cx="221550" cy="307694"/>
            </a:xfrm>
            <a:prstGeom prst="rect">
              <a:avLst/>
            </a:prstGeom>
            <a:noFill/>
            <a:ln>
              <a:noFill/>
            </a:ln>
          </p:spPr>
        </p:pic>
        <p:pic>
          <p:nvPicPr>
            <p:cNvPr id="328" name="Google Shape;328;p29"/>
            <p:cNvPicPr preferRelativeResize="0"/>
            <p:nvPr/>
          </p:nvPicPr>
          <p:blipFill>
            <a:blip r:embed="rId5">
              <a:alphaModFix/>
            </a:blip>
            <a:stretch>
              <a:fillRect/>
            </a:stretch>
          </p:blipFill>
          <p:spPr>
            <a:xfrm>
              <a:off x="4079575" y="2919352"/>
              <a:ext cx="221550" cy="307694"/>
            </a:xfrm>
            <a:prstGeom prst="rect">
              <a:avLst/>
            </a:prstGeom>
            <a:noFill/>
            <a:ln>
              <a:noFill/>
            </a:ln>
          </p:spPr>
        </p:pic>
        <p:pic>
          <p:nvPicPr>
            <p:cNvPr id="329" name="Google Shape;329;p29"/>
            <p:cNvPicPr preferRelativeResize="0"/>
            <p:nvPr/>
          </p:nvPicPr>
          <p:blipFill>
            <a:blip r:embed="rId5">
              <a:alphaModFix/>
            </a:blip>
            <a:stretch>
              <a:fillRect/>
            </a:stretch>
          </p:blipFill>
          <p:spPr>
            <a:xfrm>
              <a:off x="4301125" y="2919352"/>
              <a:ext cx="221550" cy="307694"/>
            </a:xfrm>
            <a:prstGeom prst="rect">
              <a:avLst/>
            </a:prstGeom>
            <a:noFill/>
            <a:ln>
              <a:noFill/>
            </a:ln>
          </p:spPr>
        </p:pic>
        <p:pic>
          <p:nvPicPr>
            <p:cNvPr id="330" name="Google Shape;330;p29"/>
            <p:cNvPicPr preferRelativeResize="0"/>
            <p:nvPr/>
          </p:nvPicPr>
          <p:blipFill>
            <a:blip r:embed="rId5">
              <a:alphaModFix/>
            </a:blip>
            <a:stretch>
              <a:fillRect/>
            </a:stretch>
          </p:blipFill>
          <p:spPr>
            <a:xfrm>
              <a:off x="4522675" y="2919352"/>
              <a:ext cx="221550" cy="307694"/>
            </a:xfrm>
            <a:prstGeom prst="rect">
              <a:avLst/>
            </a:prstGeom>
            <a:noFill/>
            <a:ln>
              <a:noFill/>
            </a:ln>
          </p:spPr>
        </p:pic>
        <p:pic>
          <p:nvPicPr>
            <p:cNvPr id="331" name="Google Shape;331;p29"/>
            <p:cNvPicPr preferRelativeResize="0"/>
            <p:nvPr/>
          </p:nvPicPr>
          <p:blipFill>
            <a:blip r:embed="rId5">
              <a:alphaModFix/>
            </a:blip>
            <a:stretch>
              <a:fillRect/>
            </a:stretch>
          </p:blipFill>
          <p:spPr>
            <a:xfrm>
              <a:off x="3841800" y="2919352"/>
              <a:ext cx="221550" cy="307694"/>
            </a:xfrm>
            <a:prstGeom prst="rect">
              <a:avLst/>
            </a:prstGeom>
            <a:noFill/>
            <a:ln>
              <a:noFill/>
            </a:ln>
          </p:spPr>
        </p:pic>
        <p:pic>
          <p:nvPicPr>
            <p:cNvPr id="332" name="Google Shape;332;p29"/>
            <p:cNvPicPr preferRelativeResize="0"/>
            <p:nvPr/>
          </p:nvPicPr>
          <p:blipFill>
            <a:blip r:embed="rId5">
              <a:alphaModFix/>
            </a:blip>
            <a:stretch>
              <a:fillRect/>
            </a:stretch>
          </p:blipFill>
          <p:spPr>
            <a:xfrm>
              <a:off x="4760450" y="2919352"/>
              <a:ext cx="221550" cy="307694"/>
            </a:xfrm>
            <a:prstGeom prst="rect">
              <a:avLst/>
            </a:prstGeom>
            <a:noFill/>
            <a:ln>
              <a:noFill/>
            </a:ln>
          </p:spPr>
        </p:pic>
        <p:pic>
          <p:nvPicPr>
            <p:cNvPr id="333" name="Google Shape;333;p29"/>
            <p:cNvPicPr preferRelativeResize="0"/>
            <p:nvPr/>
          </p:nvPicPr>
          <p:blipFill>
            <a:blip r:embed="rId6">
              <a:alphaModFix/>
            </a:blip>
            <a:stretch>
              <a:fillRect/>
            </a:stretch>
          </p:blipFill>
          <p:spPr>
            <a:xfrm>
              <a:off x="4965775" y="2919350"/>
              <a:ext cx="256429" cy="307700"/>
            </a:xfrm>
            <a:prstGeom prst="rect">
              <a:avLst/>
            </a:prstGeom>
            <a:noFill/>
            <a:ln>
              <a:noFill/>
            </a:ln>
          </p:spPr>
        </p:pic>
        <p:pic>
          <p:nvPicPr>
            <p:cNvPr id="334" name="Google Shape;334;p29"/>
            <p:cNvPicPr preferRelativeResize="0"/>
            <p:nvPr/>
          </p:nvPicPr>
          <p:blipFill>
            <a:blip r:embed="rId5">
              <a:alphaModFix/>
            </a:blip>
            <a:stretch>
              <a:fillRect/>
            </a:stretch>
          </p:blipFill>
          <p:spPr>
            <a:xfrm>
              <a:off x="5219775" y="2919352"/>
              <a:ext cx="221550" cy="307694"/>
            </a:xfrm>
            <a:prstGeom prst="rect">
              <a:avLst/>
            </a:prstGeom>
            <a:noFill/>
            <a:ln>
              <a:noFill/>
            </a:ln>
          </p:spPr>
        </p:pic>
        <p:pic>
          <p:nvPicPr>
            <p:cNvPr id="335" name="Google Shape;335;p29"/>
            <p:cNvPicPr preferRelativeResize="0"/>
            <p:nvPr/>
          </p:nvPicPr>
          <p:blipFill>
            <a:blip r:embed="rId6">
              <a:alphaModFix/>
            </a:blip>
            <a:stretch>
              <a:fillRect/>
            </a:stretch>
          </p:blipFill>
          <p:spPr>
            <a:xfrm>
              <a:off x="5443750" y="2919350"/>
              <a:ext cx="256429" cy="307700"/>
            </a:xfrm>
            <a:prstGeom prst="rect">
              <a:avLst/>
            </a:prstGeom>
            <a:noFill/>
            <a:ln>
              <a:noFill/>
            </a:ln>
          </p:spPr>
        </p:pic>
        <p:pic>
          <p:nvPicPr>
            <p:cNvPr id="336" name="Google Shape;336;p29"/>
            <p:cNvPicPr preferRelativeResize="0"/>
            <p:nvPr/>
          </p:nvPicPr>
          <p:blipFill>
            <a:blip r:embed="rId5">
              <a:alphaModFix/>
            </a:blip>
            <a:stretch>
              <a:fillRect/>
            </a:stretch>
          </p:blipFill>
          <p:spPr>
            <a:xfrm>
              <a:off x="5702600" y="2919352"/>
              <a:ext cx="221550" cy="307694"/>
            </a:xfrm>
            <a:prstGeom prst="rect">
              <a:avLst/>
            </a:prstGeom>
            <a:noFill/>
            <a:ln>
              <a:noFill/>
            </a:ln>
          </p:spPr>
        </p:pic>
        <p:pic>
          <p:nvPicPr>
            <p:cNvPr id="337" name="Google Shape;337;p29"/>
            <p:cNvPicPr preferRelativeResize="0"/>
            <p:nvPr/>
          </p:nvPicPr>
          <p:blipFill>
            <a:blip r:embed="rId5">
              <a:alphaModFix/>
            </a:blip>
            <a:stretch>
              <a:fillRect/>
            </a:stretch>
          </p:blipFill>
          <p:spPr>
            <a:xfrm>
              <a:off x="6145700" y="2919352"/>
              <a:ext cx="221550" cy="307694"/>
            </a:xfrm>
            <a:prstGeom prst="rect">
              <a:avLst/>
            </a:prstGeom>
            <a:noFill/>
            <a:ln>
              <a:noFill/>
            </a:ln>
          </p:spPr>
        </p:pic>
        <p:pic>
          <p:nvPicPr>
            <p:cNvPr id="338" name="Google Shape;338;p29"/>
            <p:cNvPicPr preferRelativeResize="0"/>
            <p:nvPr/>
          </p:nvPicPr>
          <p:blipFill>
            <a:blip r:embed="rId5">
              <a:alphaModFix/>
            </a:blip>
            <a:stretch>
              <a:fillRect/>
            </a:stretch>
          </p:blipFill>
          <p:spPr>
            <a:xfrm>
              <a:off x="6367250" y="2919352"/>
              <a:ext cx="221550" cy="307694"/>
            </a:xfrm>
            <a:prstGeom prst="rect">
              <a:avLst/>
            </a:prstGeom>
            <a:noFill/>
            <a:ln>
              <a:noFill/>
            </a:ln>
          </p:spPr>
        </p:pic>
        <p:pic>
          <p:nvPicPr>
            <p:cNvPr id="339" name="Google Shape;339;p29"/>
            <p:cNvPicPr preferRelativeResize="0"/>
            <p:nvPr/>
          </p:nvPicPr>
          <p:blipFill>
            <a:blip r:embed="rId5">
              <a:alphaModFix/>
            </a:blip>
            <a:stretch>
              <a:fillRect/>
            </a:stretch>
          </p:blipFill>
          <p:spPr>
            <a:xfrm>
              <a:off x="6588800" y="2919352"/>
              <a:ext cx="221550" cy="307694"/>
            </a:xfrm>
            <a:prstGeom prst="rect">
              <a:avLst/>
            </a:prstGeom>
            <a:noFill/>
            <a:ln>
              <a:noFill/>
            </a:ln>
          </p:spPr>
        </p:pic>
        <p:pic>
          <p:nvPicPr>
            <p:cNvPr id="340" name="Google Shape;340;p29"/>
            <p:cNvPicPr preferRelativeResize="0"/>
            <p:nvPr/>
          </p:nvPicPr>
          <p:blipFill>
            <a:blip r:embed="rId5">
              <a:alphaModFix/>
            </a:blip>
            <a:stretch>
              <a:fillRect/>
            </a:stretch>
          </p:blipFill>
          <p:spPr>
            <a:xfrm>
              <a:off x="7064350" y="2919352"/>
              <a:ext cx="221550" cy="307694"/>
            </a:xfrm>
            <a:prstGeom prst="rect">
              <a:avLst/>
            </a:prstGeom>
            <a:noFill/>
            <a:ln>
              <a:noFill/>
            </a:ln>
          </p:spPr>
        </p:pic>
        <p:pic>
          <p:nvPicPr>
            <p:cNvPr id="341" name="Google Shape;341;p29"/>
            <p:cNvPicPr preferRelativeResize="0"/>
            <p:nvPr/>
          </p:nvPicPr>
          <p:blipFill>
            <a:blip r:embed="rId5">
              <a:alphaModFix/>
            </a:blip>
            <a:stretch>
              <a:fillRect/>
            </a:stretch>
          </p:blipFill>
          <p:spPr>
            <a:xfrm>
              <a:off x="6826575" y="2919352"/>
              <a:ext cx="221550" cy="307694"/>
            </a:xfrm>
            <a:prstGeom prst="rect">
              <a:avLst/>
            </a:prstGeom>
            <a:noFill/>
            <a:ln>
              <a:noFill/>
            </a:ln>
          </p:spPr>
        </p:pic>
        <p:pic>
          <p:nvPicPr>
            <p:cNvPr id="342" name="Google Shape;342;p29"/>
            <p:cNvPicPr preferRelativeResize="0"/>
            <p:nvPr/>
          </p:nvPicPr>
          <p:blipFill>
            <a:blip r:embed="rId5">
              <a:alphaModFix/>
            </a:blip>
            <a:stretch>
              <a:fillRect/>
            </a:stretch>
          </p:blipFill>
          <p:spPr>
            <a:xfrm>
              <a:off x="5907925" y="2919352"/>
              <a:ext cx="221550" cy="307694"/>
            </a:xfrm>
            <a:prstGeom prst="rect">
              <a:avLst/>
            </a:prstGeom>
            <a:noFill/>
            <a:ln>
              <a:noFill/>
            </a:ln>
          </p:spPr>
        </p:pic>
        <p:pic>
          <p:nvPicPr>
            <p:cNvPr id="343" name="Google Shape;343;p29"/>
            <p:cNvPicPr preferRelativeResize="0"/>
            <p:nvPr/>
          </p:nvPicPr>
          <p:blipFill>
            <a:blip r:embed="rId5">
              <a:alphaModFix/>
            </a:blip>
            <a:stretch>
              <a:fillRect/>
            </a:stretch>
          </p:blipFill>
          <p:spPr>
            <a:xfrm>
              <a:off x="7288325" y="2919352"/>
              <a:ext cx="221550" cy="307694"/>
            </a:xfrm>
            <a:prstGeom prst="rect">
              <a:avLst/>
            </a:prstGeom>
            <a:noFill/>
            <a:ln>
              <a:noFill/>
            </a:ln>
          </p:spPr>
        </p:pic>
        <p:pic>
          <p:nvPicPr>
            <p:cNvPr id="344" name="Google Shape;344;p29"/>
            <p:cNvPicPr preferRelativeResize="0"/>
            <p:nvPr/>
          </p:nvPicPr>
          <p:blipFill>
            <a:blip r:embed="rId5">
              <a:alphaModFix/>
            </a:blip>
            <a:stretch>
              <a:fillRect/>
            </a:stretch>
          </p:blipFill>
          <p:spPr>
            <a:xfrm>
              <a:off x="7493650" y="2919352"/>
              <a:ext cx="221550" cy="307694"/>
            </a:xfrm>
            <a:prstGeom prst="rect">
              <a:avLst/>
            </a:prstGeom>
            <a:noFill/>
            <a:ln>
              <a:noFill/>
            </a:ln>
          </p:spPr>
        </p:pic>
      </p:grpSp>
      <p:pic>
        <p:nvPicPr>
          <p:cNvPr id="345" name="Google Shape;345;p29"/>
          <p:cNvPicPr preferRelativeResize="0"/>
          <p:nvPr/>
        </p:nvPicPr>
        <p:blipFill rotWithShape="1">
          <a:blip r:embed="rId4">
            <a:alphaModFix/>
          </a:blip>
          <a:srcRect t="54448" b="30622"/>
          <a:stretch/>
        </p:blipFill>
        <p:spPr>
          <a:xfrm>
            <a:off x="367325" y="3827577"/>
            <a:ext cx="8409351" cy="19673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0" name="Google Shape;350;p3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351" name="Google Shape;351;p30"/>
          <p:cNvSpPr txBox="1"/>
          <p:nvPr/>
        </p:nvSpPr>
        <p:spPr>
          <a:xfrm>
            <a:off x="151075" y="568125"/>
            <a:ext cx="77166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800">
                <a:solidFill>
                  <a:schemeClr val="lt1"/>
                </a:solidFill>
                <a:latin typeface="Lexend Thin"/>
                <a:ea typeface="Lexend Thin"/>
                <a:cs typeface="Lexend Thin"/>
                <a:sym typeface="Lexend Thin"/>
              </a:rPr>
              <a:t>Charting the signs of hormonal health</a:t>
            </a:r>
            <a:endParaRPr sz="1200">
              <a:solidFill>
                <a:schemeClr val="dk1"/>
              </a:solidFill>
              <a:latin typeface="Lexend Thin"/>
              <a:ea typeface="Lexend Thin"/>
              <a:cs typeface="Lexend Thin"/>
              <a:sym typeface="Lexend Thin"/>
            </a:endParaRPr>
          </a:p>
          <a:p>
            <a:pPr marL="0" lvl="0" indent="0" algn="l" rtl="0">
              <a:spcBef>
                <a:spcPts val="0"/>
              </a:spcBef>
              <a:spcAft>
                <a:spcPts val="0"/>
              </a:spcAft>
              <a:buClr>
                <a:srgbClr val="000000"/>
              </a:buClr>
              <a:buFont typeface="Arial"/>
              <a:buNone/>
            </a:pPr>
            <a:endParaRPr sz="3000">
              <a:solidFill>
                <a:schemeClr val="lt1"/>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FFFFFF"/>
              </a:buClr>
              <a:buSzPts val="3000"/>
              <a:buFont typeface="Calibri"/>
              <a:buNone/>
            </a:pPr>
            <a:endParaRPr sz="2600">
              <a:solidFill>
                <a:srgbClr val="FFFFFF"/>
              </a:solidFill>
              <a:latin typeface="Lexend Thin"/>
              <a:ea typeface="Lexend Thin"/>
              <a:cs typeface="Lexend Thin"/>
              <a:sym typeface="Lexend Thin"/>
            </a:endParaRPr>
          </a:p>
        </p:txBody>
      </p:sp>
      <p:pic>
        <p:nvPicPr>
          <p:cNvPr id="352" name="Google Shape;352;p30"/>
          <p:cNvPicPr preferRelativeResize="0"/>
          <p:nvPr/>
        </p:nvPicPr>
        <p:blipFill rotWithShape="1">
          <a:blip r:embed="rId4">
            <a:alphaModFix/>
          </a:blip>
          <a:srcRect t="51366" b="30622"/>
          <a:stretch/>
        </p:blipFill>
        <p:spPr>
          <a:xfrm>
            <a:off x="367325" y="1454075"/>
            <a:ext cx="8409351" cy="2373512"/>
          </a:xfrm>
          <a:prstGeom prst="rect">
            <a:avLst/>
          </a:prstGeom>
          <a:noFill/>
          <a:ln>
            <a:noFill/>
          </a:ln>
        </p:spPr>
      </p:pic>
      <p:grpSp>
        <p:nvGrpSpPr>
          <p:cNvPr id="353" name="Google Shape;353;p30"/>
          <p:cNvGrpSpPr/>
          <p:nvPr/>
        </p:nvGrpSpPr>
        <p:grpSpPr>
          <a:xfrm>
            <a:off x="675200" y="1831850"/>
            <a:ext cx="7040000" cy="307700"/>
            <a:chOff x="675200" y="2919350"/>
            <a:chExt cx="7040000" cy="307700"/>
          </a:xfrm>
        </p:grpSpPr>
        <p:pic>
          <p:nvPicPr>
            <p:cNvPr id="354" name="Google Shape;354;p30"/>
            <p:cNvPicPr preferRelativeResize="0"/>
            <p:nvPr/>
          </p:nvPicPr>
          <p:blipFill>
            <a:blip r:embed="rId5">
              <a:alphaModFix/>
            </a:blip>
            <a:stretch>
              <a:fillRect/>
            </a:stretch>
          </p:blipFill>
          <p:spPr>
            <a:xfrm>
              <a:off x="675200" y="2919352"/>
              <a:ext cx="221550" cy="307694"/>
            </a:xfrm>
            <a:prstGeom prst="rect">
              <a:avLst/>
            </a:prstGeom>
            <a:noFill/>
            <a:ln>
              <a:noFill/>
            </a:ln>
          </p:spPr>
        </p:pic>
        <p:pic>
          <p:nvPicPr>
            <p:cNvPr id="355" name="Google Shape;355;p30"/>
            <p:cNvPicPr preferRelativeResize="0"/>
            <p:nvPr/>
          </p:nvPicPr>
          <p:blipFill>
            <a:blip r:embed="rId5">
              <a:alphaModFix/>
            </a:blip>
            <a:stretch>
              <a:fillRect/>
            </a:stretch>
          </p:blipFill>
          <p:spPr>
            <a:xfrm>
              <a:off x="1118300" y="2919352"/>
              <a:ext cx="221550" cy="307694"/>
            </a:xfrm>
            <a:prstGeom prst="rect">
              <a:avLst/>
            </a:prstGeom>
            <a:noFill/>
            <a:ln>
              <a:noFill/>
            </a:ln>
          </p:spPr>
        </p:pic>
        <p:pic>
          <p:nvPicPr>
            <p:cNvPr id="356" name="Google Shape;356;p30"/>
            <p:cNvPicPr preferRelativeResize="0"/>
            <p:nvPr/>
          </p:nvPicPr>
          <p:blipFill>
            <a:blip r:embed="rId5">
              <a:alphaModFix/>
            </a:blip>
            <a:stretch>
              <a:fillRect/>
            </a:stretch>
          </p:blipFill>
          <p:spPr>
            <a:xfrm>
              <a:off x="1339850" y="2919352"/>
              <a:ext cx="221550" cy="307694"/>
            </a:xfrm>
            <a:prstGeom prst="rect">
              <a:avLst/>
            </a:prstGeom>
            <a:noFill/>
            <a:ln>
              <a:noFill/>
            </a:ln>
          </p:spPr>
        </p:pic>
        <p:pic>
          <p:nvPicPr>
            <p:cNvPr id="357" name="Google Shape;357;p30"/>
            <p:cNvPicPr preferRelativeResize="0"/>
            <p:nvPr/>
          </p:nvPicPr>
          <p:blipFill>
            <a:blip r:embed="rId5">
              <a:alphaModFix/>
            </a:blip>
            <a:stretch>
              <a:fillRect/>
            </a:stretch>
          </p:blipFill>
          <p:spPr>
            <a:xfrm>
              <a:off x="1561400" y="2919352"/>
              <a:ext cx="221550" cy="307694"/>
            </a:xfrm>
            <a:prstGeom prst="rect">
              <a:avLst/>
            </a:prstGeom>
            <a:noFill/>
            <a:ln>
              <a:noFill/>
            </a:ln>
          </p:spPr>
        </p:pic>
        <p:pic>
          <p:nvPicPr>
            <p:cNvPr id="358" name="Google Shape;358;p30"/>
            <p:cNvPicPr preferRelativeResize="0"/>
            <p:nvPr/>
          </p:nvPicPr>
          <p:blipFill>
            <a:blip r:embed="rId5">
              <a:alphaModFix/>
            </a:blip>
            <a:stretch>
              <a:fillRect/>
            </a:stretch>
          </p:blipFill>
          <p:spPr>
            <a:xfrm>
              <a:off x="2036950" y="2919352"/>
              <a:ext cx="221550" cy="307694"/>
            </a:xfrm>
            <a:prstGeom prst="rect">
              <a:avLst/>
            </a:prstGeom>
            <a:noFill/>
            <a:ln>
              <a:noFill/>
            </a:ln>
          </p:spPr>
        </p:pic>
        <p:pic>
          <p:nvPicPr>
            <p:cNvPr id="359" name="Google Shape;359;p30"/>
            <p:cNvPicPr preferRelativeResize="0"/>
            <p:nvPr/>
          </p:nvPicPr>
          <p:blipFill>
            <a:blip r:embed="rId5">
              <a:alphaModFix/>
            </a:blip>
            <a:stretch>
              <a:fillRect/>
            </a:stretch>
          </p:blipFill>
          <p:spPr>
            <a:xfrm>
              <a:off x="1799175" y="2919352"/>
              <a:ext cx="221550" cy="307694"/>
            </a:xfrm>
            <a:prstGeom prst="rect">
              <a:avLst/>
            </a:prstGeom>
            <a:noFill/>
            <a:ln>
              <a:noFill/>
            </a:ln>
          </p:spPr>
        </p:pic>
        <p:pic>
          <p:nvPicPr>
            <p:cNvPr id="360" name="Google Shape;360;p30"/>
            <p:cNvPicPr preferRelativeResize="0"/>
            <p:nvPr/>
          </p:nvPicPr>
          <p:blipFill>
            <a:blip r:embed="rId5">
              <a:alphaModFix/>
            </a:blip>
            <a:stretch>
              <a:fillRect/>
            </a:stretch>
          </p:blipFill>
          <p:spPr>
            <a:xfrm>
              <a:off x="2258500" y="2919352"/>
              <a:ext cx="221550" cy="307694"/>
            </a:xfrm>
            <a:prstGeom prst="rect">
              <a:avLst/>
            </a:prstGeom>
            <a:noFill/>
            <a:ln>
              <a:noFill/>
            </a:ln>
          </p:spPr>
        </p:pic>
        <p:pic>
          <p:nvPicPr>
            <p:cNvPr id="361" name="Google Shape;361;p30"/>
            <p:cNvPicPr preferRelativeResize="0"/>
            <p:nvPr/>
          </p:nvPicPr>
          <p:blipFill>
            <a:blip r:embed="rId5">
              <a:alphaModFix/>
            </a:blip>
            <a:stretch>
              <a:fillRect/>
            </a:stretch>
          </p:blipFill>
          <p:spPr>
            <a:xfrm>
              <a:off x="880525" y="2919352"/>
              <a:ext cx="221550" cy="307694"/>
            </a:xfrm>
            <a:prstGeom prst="rect">
              <a:avLst/>
            </a:prstGeom>
            <a:noFill/>
            <a:ln>
              <a:noFill/>
            </a:ln>
          </p:spPr>
        </p:pic>
        <p:pic>
          <p:nvPicPr>
            <p:cNvPr id="362" name="Google Shape;362;p30"/>
            <p:cNvPicPr preferRelativeResize="0"/>
            <p:nvPr/>
          </p:nvPicPr>
          <p:blipFill>
            <a:blip r:embed="rId6">
              <a:alphaModFix/>
            </a:blip>
            <a:stretch>
              <a:fillRect/>
            </a:stretch>
          </p:blipFill>
          <p:spPr>
            <a:xfrm>
              <a:off x="2447600" y="2919350"/>
              <a:ext cx="256429" cy="307700"/>
            </a:xfrm>
            <a:prstGeom prst="rect">
              <a:avLst/>
            </a:prstGeom>
            <a:noFill/>
            <a:ln>
              <a:noFill/>
            </a:ln>
          </p:spPr>
        </p:pic>
        <p:pic>
          <p:nvPicPr>
            <p:cNvPr id="363" name="Google Shape;363;p30"/>
            <p:cNvPicPr preferRelativeResize="0"/>
            <p:nvPr/>
          </p:nvPicPr>
          <p:blipFill>
            <a:blip r:embed="rId5">
              <a:alphaModFix/>
            </a:blip>
            <a:stretch>
              <a:fillRect/>
            </a:stretch>
          </p:blipFill>
          <p:spPr>
            <a:xfrm>
              <a:off x="2717825" y="2919352"/>
              <a:ext cx="221550" cy="307694"/>
            </a:xfrm>
            <a:prstGeom prst="rect">
              <a:avLst/>
            </a:prstGeom>
            <a:noFill/>
            <a:ln>
              <a:noFill/>
            </a:ln>
          </p:spPr>
        </p:pic>
        <p:pic>
          <p:nvPicPr>
            <p:cNvPr id="364" name="Google Shape;364;p30"/>
            <p:cNvPicPr preferRelativeResize="0"/>
            <p:nvPr/>
          </p:nvPicPr>
          <p:blipFill>
            <a:blip r:embed="rId5">
              <a:alphaModFix/>
            </a:blip>
            <a:stretch>
              <a:fillRect/>
            </a:stretch>
          </p:blipFill>
          <p:spPr>
            <a:xfrm>
              <a:off x="3177150" y="2919352"/>
              <a:ext cx="221550" cy="307694"/>
            </a:xfrm>
            <a:prstGeom prst="rect">
              <a:avLst/>
            </a:prstGeom>
            <a:noFill/>
            <a:ln>
              <a:noFill/>
            </a:ln>
          </p:spPr>
        </p:pic>
        <p:pic>
          <p:nvPicPr>
            <p:cNvPr id="365" name="Google Shape;365;p30"/>
            <p:cNvPicPr preferRelativeResize="0"/>
            <p:nvPr/>
          </p:nvPicPr>
          <p:blipFill>
            <a:blip r:embed="rId5">
              <a:alphaModFix/>
            </a:blip>
            <a:stretch>
              <a:fillRect/>
            </a:stretch>
          </p:blipFill>
          <p:spPr>
            <a:xfrm>
              <a:off x="2955600" y="2919352"/>
              <a:ext cx="221550" cy="307694"/>
            </a:xfrm>
            <a:prstGeom prst="rect">
              <a:avLst/>
            </a:prstGeom>
            <a:noFill/>
            <a:ln>
              <a:noFill/>
            </a:ln>
          </p:spPr>
        </p:pic>
        <p:pic>
          <p:nvPicPr>
            <p:cNvPr id="366" name="Google Shape;366;p30"/>
            <p:cNvPicPr preferRelativeResize="0"/>
            <p:nvPr/>
          </p:nvPicPr>
          <p:blipFill>
            <a:blip r:embed="rId6">
              <a:alphaModFix/>
            </a:blip>
            <a:stretch>
              <a:fillRect/>
            </a:stretch>
          </p:blipFill>
          <p:spPr>
            <a:xfrm>
              <a:off x="3398700" y="2919350"/>
              <a:ext cx="256429" cy="307700"/>
            </a:xfrm>
            <a:prstGeom prst="rect">
              <a:avLst/>
            </a:prstGeom>
            <a:noFill/>
            <a:ln>
              <a:noFill/>
            </a:ln>
          </p:spPr>
        </p:pic>
        <p:pic>
          <p:nvPicPr>
            <p:cNvPr id="367" name="Google Shape;367;p30"/>
            <p:cNvPicPr preferRelativeResize="0"/>
            <p:nvPr/>
          </p:nvPicPr>
          <p:blipFill>
            <a:blip r:embed="rId5">
              <a:alphaModFix/>
            </a:blip>
            <a:stretch>
              <a:fillRect/>
            </a:stretch>
          </p:blipFill>
          <p:spPr>
            <a:xfrm>
              <a:off x="3636475" y="2919352"/>
              <a:ext cx="221550" cy="307694"/>
            </a:xfrm>
            <a:prstGeom prst="rect">
              <a:avLst/>
            </a:prstGeom>
            <a:noFill/>
            <a:ln>
              <a:noFill/>
            </a:ln>
          </p:spPr>
        </p:pic>
        <p:pic>
          <p:nvPicPr>
            <p:cNvPr id="368" name="Google Shape;368;p30"/>
            <p:cNvPicPr preferRelativeResize="0"/>
            <p:nvPr/>
          </p:nvPicPr>
          <p:blipFill>
            <a:blip r:embed="rId5">
              <a:alphaModFix/>
            </a:blip>
            <a:stretch>
              <a:fillRect/>
            </a:stretch>
          </p:blipFill>
          <p:spPr>
            <a:xfrm>
              <a:off x="4079575" y="2919352"/>
              <a:ext cx="221550" cy="307694"/>
            </a:xfrm>
            <a:prstGeom prst="rect">
              <a:avLst/>
            </a:prstGeom>
            <a:noFill/>
            <a:ln>
              <a:noFill/>
            </a:ln>
          </p:spPr>
        </p:pic>
        <p:pic>
          <p:nvPicPr>
            <p:cNvPr id="369" name="Google Shape;369;p30"/>
            <p:cNvPicPr preferRelativeResize="0"/>
            <p:nvPr/>
          </p:nvPicPr>
          <p:blipFill>
            <a:blip r:embed="rId5">
              <a:alphaModFix/>
            </a:blip>
            <a:stretch>
              <a:fillRect/>
            </a:stretch>
          </p:blipFill>
          <p:spPr>
            <a:xfrm>
              <a:off x="4301125" y="2919352"/>
              <a:ext cx="221550" cy="307694"/>
            </a:xfrm>
            <a:prstGeom prst="rect">
              <a:avLst/>
            </a:prstGeom>
            <a:noFill/>
            <a:ln>
              <a:noFill/>
            </a:ln>
          </p:spPr>
        </p:pic>
        <p:pic>
          <p:nvPicPr>
            <p:cNvPr id="370" name="Google Shape;370;p30"/>
            <p:cNvPicPr preferRelativeResize="0"/>
            <p:nvPr/>
          </p:nvPicPr>
          <p:blipFill>
            <a:blip r:embed="rId5">
              <a:alphaModFix/>
            </a:blip>
            <a:stretch>
              <a:fillRect/>
            </a:stretch>
          </p:blipFill>
          <p:spPr>
            <a:xfrm>
              <a:off x="4522675" y="2919352"/>
              <a:ext cx="221550" cy="307694"/>
            </a:xfrm>
            <a:prstGeom prst="rect">
              <a:avLst/>
            </a:prstGeom>
            <a:noFill/>
            <a:ln>
              <a:noFill/>
            </a:ln>
          </p:spPr>
        </p:pic>
        <p:pic>
          <p:nvPicPr>
            <p:cNvPr id="371" name="Google Shape;371;p30"/>
            <p:cNvPicPr preferRelativeResize="0"/>
            <p:nvPr/>
          </p:nvPicPr>
          <p:blipFill>
            <a:blip r:embed="rId5">
              <a:alphaModFix/>
            </a:blip>
            <a:stretch>
              <a:fillRect/>
            </a:stretch>
          </p:blipFill>
          <p:spPr>
            <a:xfrm>
              <a:off x="3841800" y="2919352"/>
              <a:ext cx="221550" cy="307694"/>
            </a:xfrm>
            <a:prstGeom prst="rect">
              <a:avLst/>
            </a:prstGeom>
            <a:noFill/>
            <a:ln>
              <a:noFill/>
            </a:ln>
          </p:spPr>
        </p:pic>
        <p:pic>
          <p:nvPicPr>
            <p:cNvPr id="372" name="Google Shape;372;p30"/>
            <p:cNvPicPr preferRelativeResize="0"/>
            <p:nvPr/>
          </p:nvPicPr>
          <p:blipFill>
            <a:blip r:embed="rId5">
              <a:alphaModFix/>
            </a:blip>
            <a:stretch>
              <a:fillRect/>
            </a:stretch>
          </p:blipFill>
          <p:spPr>
            <a:xfrm>
              <a:off x="4760450" y="2919352"/>
              <a:ext cx="221550" cy="307694"/>
            </a:xfrm>
            <a:prstGeom prst="rect">
              <a:avLst/>
            </a:prstGeom>
            <a:noFill/>
            <a:ln>
              <a:noFill/>
            </a:ln>
          </p:spPr>
        </p:pic>
        <p:pic>
          <p:nvPicPr>
            <p:cNvPr id="373" name="Google Shape;373;p30"/>
            <p:cNvPicPr preferRelativeResize="0"/>
            <p:nvPr/>
          </p:nvPicPr>
          <p:blipFill>
            <a:blip r:embed="rId6">
              <a:alphaModFix/>
            </a:blip>
            <a:stretch>
              <a:fillRect/>
            </a:stretch>
          </p:blipFill>
          <p:spPr>
            <a:xfrm>
              <a:off x="4965775" y="2919350"/>
              <a:ext cx="256429" cy="307700"/>
            </a:xfrm>
            <a:prstGeom prst="rect">
              <a:avLst/>
            </a:prstGeom>
            <a:noFill/>
            <a:ln>
              <a:noFill/>
            </a:ln>
          </p:spPr>
        </p:pic>
        <p:pic>
          <p:nvPicPr>
            <p:cNvPr id="374" name="Google Shape;374;p30"/>
            <p:cNvPicPr preferRelativeResize="0"/>
            <p:nvPr/>
          </p:nvPicPr>
          <p:blipFill>
            <a:blip r:embed="rId5">
              <a:alphaModFix/>
            </a:blip>
            <a:stretch>
              <a:fillRect/>
            </a:stretch>
          </p:blipFill>
          <p:spPr>
            <a:xfrm>
              <a:off x="5219775" y="2919352"/>
              <a:ext cx="221550" cy="307694"/>
            </a:xfrm>
            <a:prstGeom prst="rect">
              <a:avLst/>
            </a:prstGeom>
            <a:noFill/>
            <a:ln>
              <a:noFill/>
            </a:ln>
          </p:spPr>
        </p:pic>
        <p:pic>
          <p:nvPicPr>
            <p:cNvPr id="375" name="Google Shape;375;p30"/>
            <p:cNvPicPr preferRelativeResize="0"/>
            <p:nvPr/>
          </p:nvPicPr>
          <p:blipFill>
            <a:blip r:embed="rId6">
              <a:alphaModFix/>
            </a:blip>
            <a:stretch>
              <a:fillRect/>
            </a:stretch>
          </p:blipFill>
          <p:spPr>
            <a:xfrm>
              <a:off x="5443750" y="2919350"/>
              <a:ext cx="256429" cy="307700"/>
            </a:xfrm>
            <a:prstGeom prst="rect">
              <a:avLst/>
            </a:prstGeom>
            <a:noFill/>
            <a:ln>
              <a:noFill/>
            </a:ln>
          </p:spPr>
        </p:pic>
        <p:pic>
          <p:nvPicPr>
            <p:cNvPr id="376" name="Google Shape;376;p30"/>
            <p:cNvPicPr preferRelativeResize="0"/>
            <p:nvPr/>
          </p:nvPicPr>
          <p:blipFill>
            <a:blip r:embed="rId5">
              <a:alphaModFix/>
            </a:blip>
            <a:stretch>
              <a:fillRect/>
            </a:stretch>
          </p:blipFill>
          <p:spPr>
            <a:xfrm>
              <a:off x="5702600" y="2919352"/>
              <a:ext cx="221550" cy="307694"/>
            </a:xfrm>
            <a:prstGeom prst="rect">
              <a:avLst/>
            </a:prstGeom>
            <a:noFill/>
            <a:ln>
              <a:noFill/>
            </a:ln>
          </p:spPr>
        </p:pic>
        <p:pic>
          <p:nvPicPr>
            <p:cNvPr id="377" name="Google Shape;377;p30"/>
            <p:cNvPicPr preferRelativeResize="0"/>
            <p:nvPr/>
          </p:nvPicPr>
          <p:blipFill>
            <a:blip r:embed="rId5">
              <a:alphaModFix/>
            </a:blip>
            <a:stretch>
              <a:fillRect/>
            </a:stretch>
          </p:blipFill>
          <p:spPr>
            <a:xfrm>
              <a:off x="6145700" y="2919352"/>
              <a:ext cx="221550" cy="307694"/>
            </a:xfrm>
            <a:prstGeom prst="rect">
              <a:avLst/>
            </a:prstGeom>
            <a:noFill/>
            <a:ln>
              <a:noFill/>
            </a:ln>
          </p:spPr>
        </p:pic>
        <p:pic>
          <p:nvPicPr>
            <p:cNvPr id="378" name="Google Shape;378;p30"/>
            <p:cNvPicPr preferRelativeResize="0"/>
            <p:nvPr/>
          </p:nvPicPr>
          <p:blipFill>
            <a:blip r:embed="rId5">
              <a:alphaModFix/>
            </a:blip>
            <a:stretch>
              <a:fillRect/>
            </a:stretch>
          </p:blipFill>
          <p:spPr>
            <a:xfrm>
              <a:off x="6367250" y="2919352"/>
              <a:ext cx="221550" cy="307694"/>
            </a:xfrm>
            <a:prstGeom prst="rect">
              <a:avLst/>
            </a:prstGeom>
            <a:noFill/>
            <a:ln>
              <a:noFill/>
            </a:ln>
          </p:spPr>
        </p:pic>
        <p:pic>
          <p:nvPicPr>
            <p:cNvPr id="379" name="Google Shape;379;p30"/>
            <p:cNvPicPr preferRelativeResize="0"/>
            <p:nvPr/>
          </p:nvPicPr>
          <p:blipFill>
            <a:blip r:embed="rId5">
              <a:alphaModFix/>
            </a:blip>
            <a:stretch>
              <a:fillRect/>
            </a:stretch>
          </p:blipFill>
          <p:spPr>
            <a:xfrm>
              <a:off x="6588800" y="2919352"/>
              <a:ext cx="221550" cy="307694"/>
            </a:xfrm>
            <a:prstGeom prst="rect">
              <a:avLst/>
            </a:prstGeom>
            <a:noFill/>
            <a:ln>
              <a:noFill/>
            </a:ln>
          </p:spPr>
        </p:pic>
        <p:pic>
          <p:nvPicPr>
            <p:cNvPr id="380" name="Google Shape;380;p30"/>
            <p:cNvPicPr preferRelativeResize="0"/>
            <p:nvPr/>
          </p:nvPicPr>
          <p:blipFill>
            <a:blip r:embed="rId5">
              <a:alphaModFix/>
            </a:blip>
            <a:stretch>
              <a:fillRect/>
            </a:stretch>
          </p:blipFill>
          <p:spPr>
            <a:xfrm>
              <a:off x="7064350" y="2919352"/>
              <a:ext cx="221550" cy="307694"/>
            </a:xfrm>
            <a:prstGeom prst="rect">
              <a:avLst/>
            </a:prstGeom>
            <a:noFill/>
            <a:ln>
              <a:noFill/>
            </a:ln>
          </p:spPr>
        </p:pic>
        <p:pic>
          <p:nvPicPr>
            <p:cNvPr id="381" name="Google Shape;381;p30"/>
            <p:cNvPicPr preferRelativeResize="0"/>
            <p:nvPr/>
          </p:nvPicPr>
          <p:blipFill>
            <a:blip r:embed="rId5">
              <a:alphaModFix/>
            </a:blip>
            <a:stretch>
              <a:fillRect/>
            </a:stretch>
          </p:blipFill>
          <p:spPr>
            <a:xfrm>
              <a:off x="6826575" y="2919352"/>
              <a:ext cx="221550" cy="307694"/>
            </a:xfrm>
            <a:prstGeom prst="rect">
              <a:avLst/>
            </a:prstGeom>
            <a:noFill/>
            <a:ln>
              <a:noFill/>
            </a:ln>
          </p:spPr>
        </p:pic>
        <p:pic>
          <p:nvPicPr>
            <p:cNvPr id="382" name="Google Shape;382;p30"/>
            <p:cNvPicPr preferRelativeResize="0"/>
            <p:nvPr/>
          </p:nvPicPr>
          <p:blipFill>
            <a:blip r:embed="rId5">
              <a:alphaModFix/>
            </a:blip>
            <a:stretch>
              <a:fillRect/>
            </a:stretch>
          </p:blipFill>
          <p:spPr>
            <a:xfrm>
              <a:off x="5907925" y="2919352"/>
              <a:ext cx="221550" cy="307694"/>
            </a:xfrm>
            <a:prstGeom prst="rect">
              <a:avLst/>
            </a:prstGeom>
            <a:noFill/>
            <a:ln>
              <a:noFill/>
            </a:ln>
          </p:spPr>
        </p:pic>
        <p:pic>
          <p:nvPicPr>
            <p:cNvPr id="383" name="Google Shape;383;p30"/>
            <p:cNvPicPr preferRelativeResize="0"/>
            <p:nvPr/>
          </p:nvPicPr>
          <p:blipFill>
            <a:blip r:embed="rId5">
              <a:alphaModFix/>
            </a:blip>
            <a:stretch>
              <a:fillRect/>
            </a:stretch>
          </p:blipFill>
          <p:spPr>
            <a:xfrm>
              <a:off x="7288325" y="2919352"/>
              <a:ext cx="221550" cy="307694"/>
            </a:xfrm>
            <a:prstGeom prst="rect">
              <a:avLst/>
            </a:prstGeom>
            <a:noFill/>
            <a:ln>
              <a:noFill/>
            </a:ln>
          </p:spPr>
        </p:pic>
        <p:pic>
          <p:nvPicPr>
            <p:cNvPr id="384" name="Google Shape;384;p30"/>
            <p:cNvPicPr preferRelativeResize="0"/>
            <p:nvPr/>
          </p:nvPicPr>
          <p:blipFill>
            <a:blip r:embed="rId5">
              <a:alphaModFix/>
            </a:blip>
            <a:stretch>
              <a:fillRect/>
            </a:stretch>
          </p:blipFill>
          <p:spPr>
            <a:xfrm>
              <a:off x="7493650" y="2919352"/>
              <a:ext cx="221550" cy="307694"/>
            </a:xfrm>
            <a:prstGeom prst="rect">
              <a:avLst/>
            </a:prstGeom>
            <a:noFill/>
            <a:ln>
              <a:noFill/>
            </a:ln>
          </p:spPr>
        </p:pic>
      </p:grpSp>
      <p:pic>
        <p:nvPicPr>
          <p:cNvPr id="385" name="Google Shape;385;p30"/>
          <p:cNvPicPr preferRelativeResize="0"/>
          <p:nvPr/>
        </p:nvPicPr>
        <p:blipFill rotWithShape="1">
          <a:blip r:embed="rId4">
            <a:alphaModFix/>
          </a:blip>
          <a:srcRect t="54448" b="30622"/>
          <a:stretch/>
        </p:blipFill>
        <p:spPr>
          <a:xfrm>
            <a:off x="367325" y="3827577"/>
            <a:ext cx="8409351" cy="1967324"/>
          </a:xfrm>
          <a:prstGeom prst="rect">
            <a:avLst/>
          </a:prstGeom>
          <a:noFill/>
          <a:ln>
            <a:noFill/>
          </a:ln>
        </p:spPr>
      </p:pic>
      <p:pic>
        <p:nvPicPr>
          <p:cNvPr id="386" name="Google Shape;386;p30"/>
          <p:cNvPicPr preferRelativeResize="0"/>
          <p:nvPr/>
        </p:nvPicPr>
        <p:blipFill>
          <a:blip r:embed="rId7">
            <a:alphaModFix/>
          </a:blip>
          <a:stretch>
            <a:fillRect/>
          </a:stretch>
        </p:blipFill>
        <p:spPr>
          <a:xfrm>
            <a:off x="675200" y="3827575"/>
            <a:ext cx="204300" cy="307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0"/>
        <p:cNvGrpSpPr/>
        <p:nvPr/>
      </p:nvGrpSpPr>
      <p:grpSpPr>
        <a:xfrm>
          <a:off x="0" y="0"/>
          <a:ext cx="0" cy="0"/>
          <a:chOff x="0" y="0"/>
          <a:chExt cx="0" cy="0"/>
        </a:xfrm>
      </p:grpSpPr>
      <p:sp>
        <p:nvSpPr>
          <p:cNvPr id="391" name="Google Shape;391;p31"/>
          <p:cNvSpPr txBox="1"/>
          <p:nvPr/>
        </p:nvSpPr>
        <p:spPr>
          <a:xfrm>
            <a:off x="243600" y="1452250"/>
            <a:ext cx="8189100" cy="58599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457200" marR="0" lvl="0" indent="-400050" algn="l" rtl="0">
              <a:lnSpc>
                <a:spcPct val="100000"/>
              </a:lnSpc>
              <a:spcBef>
                <a:spcPts val="0"/>
              </a:spcBef>
              <a:spcAft>
                <a:spcPts val="0"/>
              </a:spcAft>
              <a:buClr>
                <a:srgbClr val="FF00FF"/>
              </a:buClr>
              <a:buSzPts val="2700"/>
              <a:buFont typeface="Annie Use Your Telescope"/>
              <a:buChar char="●"/>
            </a:pPr>
            <a:r>
              <a:rPr lang="en-US" sz="2500">
                <a:solidFill>
                  <a:srgbClr val="595959"/>
                </a:solidFill>
                <a:latin typeface="Annie Use Your Telescope"/>
                <a:ea typeface="Annie Use Your Telescope"/>
                <a:cs typeface="Annie Use Your Telescope"/>
                <a:sym typeface="Annie Use Your Telescope"/>
              </a:rPr>
              <a:t>Charting helps YOU to create </a:t>
            </a:r>
            <a:br>
              <a:rPr lang="en-US" sz="2500">
                <a:solidFill>
                  <a:srgbClr val="595959"/>
                </a:solidFill>
                <a:latin typeface="Annie Use Your Telescope"/>
                <a:ea typeface="Annie Use Your Telescope"/>
                <a:cs typeface="Annie Use Your Telescope"/>
                <a:sym typeface="Annie Use Your Telescope"/>
              </a:rPr>
            </a:br>
            <a:r>
              <a:rPr lang="en-US" sz="2500">
                <a:solidFill>
                  <a:srgbClr val="595959"/>
                </a:solidFill>
                <a:latin typeface="Annie Use Your Telescope"/>
                <a:ea typeface="Annie Use Your Telescope"/>
                <a:cs typeface="Annie Use Your Telescope"/>
                <a:sym typeface="Annie Use Your Telescope"/>
              </a:rPr>
              <a:t>your very own health record.</a:t>
            </a:r>
            <a:endParaRPr sz="2500">
              <a:solidFill>
                <a:srgbClr val="595959"/>
              </a:solidFill>
              <a:latin typeface="Annie Use Your Telescope"/>
              <a:ea typeface="Annie Use Your Telescope"/>
              <a:cs typeface="Annie Use Your Telescope"/>
              <a:sym typeface="Annie Use Your Telescope"/>
            </a:endParaRPr>
          </a:p>
          <a:p>
            <a:pPr marL="457200" marR="0" lvl="0" indent="0" algn="l" rtl="0">
              <a:lnSpc>
                <a:spcPct val="100000"/>
              </a:lnSpc>
              <a:spcBef>
                <a:spcPts val="0"/>
              </a:spcBef>
              <a:spcAft>
                <a:spcPts val="0"/>
              </a:spcAft>
              <a:buNone/>
            </a:pPr>
            <a:endParaRPr sz="2500">
              <a:solidFill>
                <a:srgbClr val="595959"/>
              </a:solidFill>
              <a:latin typeface="Annie Use Your Telescope"/>
              <a:ea typeface="Annie Use Your Telescope"/>
              <a:cs typeface="Annie Use Your Telescope"/>
              <a:sym typeface="Annie Use Your Telescope"/>
            </a:endParaRPr>
          </a:p>
          <a:p>
            <a:pPr marL="914400" marR="0" lvl="1" indent="-387350" algn="l" rtl="0">
              <a:lnSpc>
                <a:spcPct val="100000"/>
              </a:lnSpc>
              <a:spcBef>
                <a:spcPts val="0"/>
              </a:spcBef>
              <a:spcAft>
                <a:spcPts val="0"/>
              </a:spcAft>
              <a:buClr>
                <a:srgbClr val="FF00FF"/>
              </a:buClr>
              <a:buSzPts val="2500"/>
              <a:buFont typeface="Annie Use Your Telescope"/>
              <a:buChar char="○"/>
            </a:pPr>
            <a:r>
              <a:rPr lang="en-US" sz="2500">
                <a:solidFill>
                  <a:srgbClr val="595959"/>
                </a:solidFill>
                <a:latin typeface="Annie Use Your Telescope"/>
                <a:ea typeface="Annie Use Your Telescope"/>
                <a:cs typeface="Annie Use Your Telescope"/>
                <a:sym typeface="Annie Use Your Telescope"/>
              </a:rPr>
              <a:t>This helps you see </a:t>
            </a:r>
            <a:br>
              <a:rPr lang="en-US" sz="2500">
                <a:solidFill>
                  <a:srgbClr val="595959"/>
                </a:solidFill>
                <a:latin typeface="Annie Use Your Telescope"/>
                <a:ea typeface="Annie Use Your Telescope"/>
                <a:cs typeface="Annie Use Your Telescope"/>
                <a:sym typeface="Annie Use Your Telescope"/>
              </a:rPr>
            </a:br>
            <a:r>
              <a:rPr lang="en-US" sz="2500">
                <a:solidFill>
                  <a:srgbClr val="595959"/>
                </a:solidFill>
                <a:latin typeface="Annie Use Your Telescope"/>
                <a:ea typeface="Annie Use Your Telescope"/>
                <a:cs typeface="Annie Use Your Telescope"/>
                <a:sym typeface="Annie Use Your Telescope"/>
              </a:rPr>
              <a:t>what your </a:t>
            </a:r>
            <a:r>
              <a:rPr lang="en-US" sz="2500" u="sng">
                <a:solidFill>
                  <a:srgbClr val="595959"/>
                </a:solidFill>
                <a:latin typeface="Annie Use Your Telescope"/>
                <a:ea typeface="Annie Use Your Telescope"/>
                <a:cs typeface="Annie Use Your Telescope"/>
                <a:sym typeface="Annie Use Your Telescope"/>
              </a:rPr>
              <a:t>hormones</a:t>
            </a:r>
            <a:r>
              <a:rPr lang="en-US" sz="2500">
                <a:solidFill>
                  <a:srgbClr val="595959"/>
                </a:solidFill>
                <a:latin typeface="Annie Use Your Telescope"/>
                <a:ea typeface="Annie Use Your Telescope"/>
                <a:cs typeface="Annie Use Your Telescope"/>
                <a:sym typeface="Annie Use Your Telescope"/>
              </a:rPr>
              <a:t> are doing</a:t>
            </a:r>
            <a:br>
              <a:rPr lang="en-US" sz="2500">
                <a:solidFill>
                  <a:srgbClr val="595959"/>
                </a:solidFill>
                <a:latin typeface="Annie Use Your Telescope"/>
                <a:ea typeface="Annie Use Your Telescope"/>
                <a:cs typeface="Annie Use Your Telescope"/>
                <a:sym typeface="Annie Use Your Telescope"/>
              </a:rPr>
            </a:br>
            <a:r>
              <a:rPr lang="en-US" sz="2500">
                <a:solidFill>
                  <a:srgbClr val="595959"/>
                </a:solidFill>
                <a:latin typeface="Annie Use Your Telescope"/>
                <a:ea typeface="Annie Use Your Telescope"/>
                <a:cs typeface="Annie Use Your Telescope"/>
                <a:sym typeface="Annie Use Your Telescope"/>
              </a:rPr>
              <a:t>inside of your body!</a:t>
            </a:r>
            <a:br>
              <a:rPr lang="en-US" sz="2500">
                <a:solidFill>
                  <a:srgbClr val="595959"/>
                </a:solidFill>
                <a:latin typeface="Annie Use Your Telescope"/>
                <a:ea typeface="Annie Use Your Telescope"/>
                <a:cs typeface="Annie Use Your Telescope"/>
                <a:sym typeface="Annie Use Your Telescope"/>
              </a:rPr>
            </a:br>
            <a:endParaRPr sz="2500">
              <a:solidFill>
                <a:srgbClr val="595959"/>
              </a:solidFill>
              <a:latin typeface="Annie Use Your Telescope"/>
              <a:ea typeface="Annie Use Your Telescope"/>
              <a:cs typeface="Annie Use Your Telescope"/>
              <a:sym typeface="Annie Use Your Telescope"/>
            </a:endParaRPr>
          </a:p>
          <a:p>
            <a:pPr marL="457200" marR="0" lvl="0" indent="-387350" algn="l" rtl="0">
              <a:lnSpc>
                <a:spcPct val="100000"/>
              </a:lnSpc>
              <a:spcBef>
                <a:spcPts val="0"/>
              </a:spcBef>
              <a:spcAft>
                <a:spcPts val="0"/>
              </a:spcAft>
              <a:buClr>
                <a:srgbClr val="FF00FF"/>
              </a:buClr>
              <a:buSzPts val="2500"/>
              <a:buFont typeface="Annie Use Your Telescope"/>
              <a:buChar char="●"/>
            </a:pPr>
            <a:r>
              <a:rPr lang="en-US" sz="2500">
                <a:solidFill>
                  <a:srgbClr val="595959"/>
                </a:solidFill>
                <a:latin typeface="Annie Use Your Telescope"/>
                <a:ea typeface="Annie Use Your Telescope"/>
                <a:cs typeface="Annie Use Your Telescope"/>
                <a:sym typeface="Annie Use Your Telescope"/>
              </a:rPr>
              <a:t>Taking time to learn to track your biomarkers helps you to understand your body, feel confident in your body and support your emotional and physical health.</a:t>
            </a:r>
            <a:br>
              <a:rPr lang="en-US" sz="2500">
                <a:solidFill>
                  <a:srgbClr val="595959"/>
                </a:solidFill>
                <a:latin typeface="Annie Use Your Telescope"/>
                <a:ea typeface="Annie Use Your Telescope"/>
                <a:cs typeface="Annie Use Your Telescope"/>
                <a:sym typeface="Annie Use Your Telescope"/>
              </a:rPr>
            </a:br>
            <a:br>
              <a:rPr lang="en-US" sz="2500">
                <a:solidFill>
                  <a:srgbClr val="595959"/>
                </a:solidFill>
                <a:latin typeface="Annie Use Your Telescope"/>
                <a:ea typeface="Annie Use Your Telescope"/>
                <a:cs typeface="Annie Use Your Telescope"/>
                <a:sym typeface="Annie Use Your Telescope"/>
              </a:rPr>
            </a:br>
            <a:endParaRPr sz="2500">
              <a:solidFill>
                <a:srgbClr val="595959"/>
              </a:solidFill>
              <a:latin typeface="Annie Use Your Telescope"/>
              <a:ea typeface="Annie Use Your Telescope"/>
              <a:cs typeface="Annie Use Your Telescope"/>
              <a:sym typeface="Annie Use Your Telescope"/>
            </a:endParaRPr>
          </a:p>
        </p:txBody>
      </p:sp>
      <p:pic>
        <p:nvPicPr>
          <p:cNvPr id="392" name="Google Shape;392;p31"/>
          <p:cNvPicPr preferRelativeResize="0"/>
          <p:nvPr/>
        </p:nvPicPr>
        <p:blipFill rotWithShape="1">
          <a:blip r:embed="rId4">
            <a:alphaModFix/>
          </a:blip>
          <a:srcRect t="2037"/>
          <a:stretch/>
        </p:blipFill>
        <p:spPr>
          <a:xfrm>
            <a:off x="5162662" y="1388575"/>
            <a:ext cx="3781024" cy="2640875"/>
          </a:xfrm>
          <a:prstGeom prst="rect">
            <a:avLst/>
          </a:prstGeom>
          <a:noFill/>
          <a:ln>
            <a:noFill/>
          </a:ln>
          <a:effectLst>
            <a:outerShdw blurRad="57150" dist="19050" dir="5400000" algn="bl" rotWithShape="0">
              <a:srgbClr val="000000">
                <a:alpha val="50000"/>
              </a:srgbClr>
            </a:outerShdw>
          </a:effectLst>
        </p:spPr>
      </p:pic>
      <p:sp>
        <p:nvSpPr>
          <p:cNvPr id="393" name="Google Shape;393;p3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394" name="Google Shape;394;p31"/>
          <p:cNvSpPr txBox="1"/>
          <p:nvPr/>
        </p:nvSpPr>
        <p:spPr>
          <a:xfrm>
            <a:off x="152400" y="588950"/>
            <a:ext cx="6289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800">
                <a:solidFill>
                  <a:srgbClr val="FFFFFF"/>
                </a:solidFill>
                <a:latin typeface="Lexend Thin"/>
                <a:ea typeface="Lexend Thin"/>
                <a:cs typeface="Lexend Thin"/>
                <a:sym typeface="Lexend Thin"/>
              </a:rPr>
              <a:t>Review | </a:t>
            </a:r>
            <a:r>
              <a:rPr lang="en-US" sz="2800" b="1">
                <a:solidFill>
                  <a:srgbClr val="FFFFFF"/>
                </a:solidFill>
                <a:latin typeface="Lexend"/>
                <a:ea typeface="Lexend"/>
                <a:cs typeface="Lexend"/>
                <a:sym typeface="Lexend"/>
              </a:rPr>
              <a:t>Chart Your Health</a:t>
            </a:r>
            <a:endParaRPr sz="1200" b="1">
              <a:latin typeface="Lexend"/>
              <a:ea typeface="Lexend"/>
              <a:cs typeface="Lexend"/>
              <a:sym typeface="Lexend"/>
            </a:endParaRPr>
          </a:p>
        </p:txBody>
      </p:sp>
      <p:sp>
        <p:nvSpPr>
          <p:cNvPr id="395" name="Google Shape;395;p31"/>
          <p:cNvSpPr/>
          <p:nvPr/>
        </p:nvSpPr>
        <p:spPr>
          <a:xfrm>
            <a:off x="6906325" y="1520450"/>
            <a:ext cx="293700" cy="293400"/>
          </a:xfrm>
          <a:prstGeom prst="ellipse">
            <a:avLst/>
          </a:prstGeom>
          <a:solidFill>
            <a:srgbClr val="FF00FF"/>
          </a:solidFill>
          <a:ln w="9525" cap="flat" cmpd="sng">
            <a:solidFill>
              <a:srgbClr val="A64D79"/>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96" name="Google Shape;396;p31"/>
          <p:cNvSpPr/>
          <p:nvPr/>
        </p:nvSpPr>
        <p:spPr>
          <a:xfrm>
            <a:off x="6963169" y="1577144"/>
            <a:ext cx="180000" cy="180000"/>
          </a:xfrm>
          <a:prstGeom prst="ellipse">
            <a:avLst/>
          </a:prstGeom>
          <a:solidFill>
            <a:srgbClr val="FF00FF"/>
          </a:solidFill>
          <a:ln w="9525" cap="flat" cmpd="sng">
            <a:solidFill>
              <a:srgbClr val="A64D79"/>
            </a:solidFill>
            <a:prstDash val="solid"/>
            <a:round/>
            <a:headEnd type="none" w="sm" len="sm"/>
            <a:tailEnd type="none" w="sm" len="sm"/>
          </a:ln>
          <a:effectLst>
            <a:outerShdw blurRad="57150" dist="19050" dir="5400000" algn="bl" rotWithShape="0">
              <a:srgbClr val="000000">
                <a:alpha val="7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397" name="Google Shape;397;p31"/>
          <p:cNvCxnSpPr/>
          <p:nvPr/>
        </p:nvCxnSpPr>
        <p:spPr>
          <a:xfrm rot="10800000" flipH="1">
            <a:off x="3262725" y="1989350"/>
            <a:ext cx="2299200" cy="15696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401"/>
        <p:cNvGrpSpPr/>
        <p:nvPr/>
      </p:nvGrpSpPr>
      <p:grpSpPr>
        <a:xfrm>
          <a:off x="0" y="0"/>
          <a:ext cx="0" cy="0"/>
          <a:chOff x="0" y="0"/>
          <a:chExt cx="0" cy="0"/>
        </a:xfrm>
      </p:grpSpPr>
      <p:sp>
        <p:nvSpPr>
          <p:cNvPr id="402" name="Google Shape;402;p3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03" name="Google Shape;403;p3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404" name="Google Shape;404;p3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2023 FEMM Foundation, Inc. All rights reserved.</a:t>
            </a:r>
            <a:endParaRPr sz="1000">
              <a:solidFill>
                <a:schemeClr val="lt1"/>
              </a:solidFill>
            </a:endParaRPr>
          </a:p>
        </p:txBody>
      </p:sp>
      <p:sp>
        <p:nvSpPr>
          <p:cNvPr id="405" name="Google Shape;405;p3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06" name="Google Shape;406;p32"/>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407" name="Google Shape;407;p3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2414</Words>
  <Application>Microsoft Office PowerPoint</Application>
  <PresentationFormat>On-screen Show (4:3)</PresentationFormat>
  <Paragraphs>116</Paragraphs>
  <Slides>18</Slides>
  <Notes>18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18</vt:i4>
      </vt:variant>
    </vt:vector>
  </HeadingPairs>
  <TitlesOfParts>
    <vt:vector size="29" baseType="lpstr">
      <vt:lpstr>Annie Use Your Telescope</vt:lpstr>
      <vt:lpstr>Lexend</vt:lpstr>
      <vt:lpstr>Caveat</vt:lpstr>
      <vt:lpstr>Lexend Thin</vt:lpstr>
      <vt:lpstr>Arial</vt:lpstr>
      <vt:lpstr>Calibri</vt:lpstr>
      <vt:lpstr>Lexend Medium</vt:lpstr>
      <vt:lpstr>3_femmtrial</vt:lpstr>
      <vt:lpstr>4_FEMM Powerpoint_VER02</vt:lpstr>
      <vt:lpstr>5_femmtrial</vt:lpstr>
      <vt:lpstr>6_femmtrial</vt:lpstr>
      <vt:lpstr>Grade 8</vt:lpstr>
      <vt:lpstr>Puzzled about the _________cycle? </vt:lpstr>
      <vt:lpstr>PowerPoint Presentation</vt:lpstr>
      <vt:lpstr>PowerPoint Presentation</vt:lpstr>
      <vt:lpstr>Hormonal health | Biomarkers</vt:lpstr>
      <vt:lpstr>Worksheet | Biomarker Symbols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2024-11-16T06:14:38Z</dcterms:modified>
</cp:coreProperties>
</file>