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 id="2147483659" r:id="rId2"/>
    <p:sldMasterId id="2147483660" r:id="rId3"/>
    <p:sldMasterId id="2147483661" r:id="rId4"/>
    <p:sldMasterId id="2147483662" r:id="rId5"/>
  </p:sldMasterIdLst>
  <p:notesMasterIdLst>
    <p:notesMasterId r:id="rId2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9144000" cy="6858000" type="screen4x3"/>
  <p:notesSz cx="6858000" cy="9144000"/>
  <p:embeddedFontLst>
    <p:embeddedFont>
      <p:font typeface="Annie Use Your Telescope" panose="02000000000000000000" pitchFamily="2" charset="0"/>
      <p:regular r:id="rId23"/>
    </p:embeddedFont>
    <p:embeddedFont>
      <p:font typeface="Indie Flower" panose="02000000000000000000" pitchFamily="2" charset="0"/>
      <p:regular r:id="rId24"/>
    </p:embeddedFont>
    <p:embeddedFont>
      <p:font typeface="Lexend" pitchFamily="2" charset="0"/>
      <p:regular r:id="rId25"/>
      <p:bold r:id="rId26"/>
    </p:embeddedFont>
    <p:embeddedFont>
      <p:font typeface="Lexend ExtraLight" pitchFamily="2" charset="0"/>
      <p:regular r:id="rId27"/>
      <p:bold r:id="rId28"/>
    </p:embeddedFont>
    <p:embeddedFont>
      <p:font typeface="Lexend Medium" pitchFamily="2" charset="0"/>
      <p:regular r:id="rId29"/>
      <p:bold r:id="rId30"/>
    </p:embeddedFont>
    <p:embeddedFont>
      <p:font typeface="Lexend Thin" pitchFamily="2" charset="0"/>
      <p:regular r:id="rId31"/>
      <p:bold r:id="rId32"/>
    </p:embeddedFont>
    <p:embeddedFont>
      <p:font typeface="Roboto Serif"/>
      <p:regular r:id="rId33"/>
      <p:bold r:id="rId34"/>
      <p:italic r:id="rId35"/>
      <p:boldItalic r:id="rId36"/>
    </p:embeddedFont>
    <p:embeddedFont>
      <p:font typeface="Rochester" panose="02000504000000020002" pitchFamily="2" charset="0"/>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12.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00b46a43f4_0_1: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300b46a43f4_0_1: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Last lesson, we talked about how charting can help you to “see” on paper what is going on with your hormones inside your body. We also assigned the </a:t>
            </a:r>
            <a:r>
              <a:rPr lang="en-US" sz="1300" b="1" i="1">
                <a:solidFill>
                  <a:srgbClr val="757AA8"/>
                </a:solidFill>
                <a:latin typeface="Calibri"/>
                <a:ea typeface="Calibri"/>
                <a:cs typeface="Calibri"/>
                <a:sym typeface="Calibri"/>
              </a:rPr>
              <a:t>Healthy Habits Challenge</a:t>
            </a:r>
            <a:r>
              <a:rPr lang="en-US" sz="1300">
                <a:solidFill>
                  <a:schemeClr val="dk1"/>
                </a:solidFill>
                <a:latin typeface="Calibri"/>
                <a:ea typeface="Calibri"/>
                <a:cs typeface="Calibri"/>
                <a:sym typeface="Calibri"/>
              </a:rPr>
              <a:t>! How did it go? Did you notice any connections between your nutrition, exercise, sleep and how you felt emotionally or physically?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Discuss the </a:t>
            </a:r>
            <a:r>
              <a:rPr lang="en-US" sz="1300" b="1" i="1">
                <a:solidFill>
                  <a:srgbClr val="757AA8"/>
                </a:solidFill>
                <a:latin typeface="Calibri"/>
                <a:ea typeface="Calibri"/>
                <a:cs typeface="Calibri"/>
                <a:sym typeface="Calibri"/>
              </a:rPr>
              <a:t>Healthy Habits Challenge</a:t>
            </a:r>
            <a:r>
              <a:rPr lang="en-US" sz="1300" i="1">
                <a:solidFill>
                  <a:schemeClr val="dk1"/>
                </a:solidFill>
                <a:latin typeface="Calibri"/>
                <a:ea typeface="Calibri"/>
                <a:cs typeface="Calibri"/>
                <a:sym typeface="Calibri"/>
              </a:rPr>
              <a:t> from the previous week. If there was a prize associated with the assignment, award the winner. Otherwise, help students to reflect on the challenge. Possible prompts: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Was it difficult or easy? Which part was the most difficult for you? What were some of the obstacles you faced in trying to complete the challenge? What is something you learned from the activity? </a:t>
            </a:r>
            <a:br>
              <a:rPr lang="en-US" sz="1300" i="1">
                <a:solidFill>
                  <a:schemeClr val="dk1"/>
                </a:solidFill>
                <a:latin typeface="Calibri"/>
                <a:ea typeface="Calibri"/>
                <a:cs typeface="Calibri"/>
                <a:sym typeface="Calibri"/>
              </a:rPr>
            </a:b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13" name="Google Shape;113;g300b46a43f4_0_1: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00c94ef0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(10 minutes): Worksheet: Sienna’s Health + Cycle Chart</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Let’s look at the cycle of another 8th grade girl named Sienna who is friends with Addison.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a:solidFill>
                  <a:srgbClr val="757AA8"/>
                </a:solidFill>
                <a:latin typeface="Calibri"/>
                <a:ea typeface="Calibri"/>
                <a:cs typeface="Calibri"/>
                <a:sym typeface="Calibri"/>
              </a:rPr>
              <a:t>Worksheet: Sienna’s Health + Cycle Chart </a:t>
            </a:r>
            <a:r>
              <a:rPr lang="en-US" sz="1300" i="1">
                <a:solidFill>
                  <a:schemeClr val="dk1"/>
                </a:solidFill>
                <a:latin typeface="Calibri"/>
                <a:ea typeface="Calibri"/>
                <a:cs typeface="Calibri"/>
                <a:sym typeface="Calibri"/>
              </a:rPr>
              <a:t>to  each student in the class. Answers to the Worksheet are on the following slides or can be found in the materials.</a:t>
            </a:r>
            <a:br>
              <a:rPr lang="en-US" sz="1300" b="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123" name="Google Shape;123;g300c94ef0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d3e8399ea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Sienna is on the cross country team and her family has a dog, a black lab named Riley. She is not ovulating yet, but she has been charting for 6 months. As you can see from her chart, Sienna’s </a:t>
            </a:r>
            <a:r>
              <a:rPr lang="en-US" sz="1300" b="1">
                <a:solidFill>
                  <a:srgbClr val="757AA8"/>
                </a:solidFill>
                <a:latin typeface="Calibri"/>
                <a:ea typeface="Calibri"/>
                <a:cs typeface="Calibri"/>
                <a:sym typeface="Calibri"/>
              </a:rPr>
              <a:t>hormonal axis</a:t>
            </a:r>
            <a:r>
              <a:rPr lang="en-US" sz="1300" b="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is continuing to wake up and she is, like Addison, getting closer to having an ovulatory cycle. Let’s take a couple of minutes to fill in the answers to Question 1. on your worksheet. </a:t>
            </a:r>
            <a:endParaRPr sz="1300">
              <a:solidFill>
                <a:schemeClr val="dk1"/>
              </a:solidFill>
              <a:latin typeface="Calibri"/>
              <a:ea typeface="Calibri"/>
              <a:cs typeface="Calibri"/>
              <a:sym typeface="Calibri"/>
            </a:endParaRPr>
          </a:p>
        </p:txBody>
      </p:sp>
      <p:sp>
        <p:nvSpPr>
          <p:cNvPr id="131" name="Google Shape;131;g1d3e8399ea7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cfd643ab1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Questions can be displayed and read aloud from the following slide. Once students have answered the questions individually on their worksheet, go through the following answers together.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Sienna’s period lasted four days. Then her brain sent Follicle Stimulating Hormone to the ovaries to begin to develop an egg. As that egg started to develop, it produced which hormone….? That’s right, </a:t>
            </a:r>
            <a:r>
              <a:rPr lang="en-US" sz="1300" i="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This is where we see the</a:t>
            </a:r>
            <a:r>
              <a:rPr lang="en-US" sz="1300" i="1">
                <a:solidFill>
                  <a:schemeClr val="dk1"/>
                </a:solidFill>
                <a:latin typeface="Calibri"/>
                <a:ea typeface="Calibri"/>
                <a:cs typeface="Calibri"/>
                <a:sym typeface="Calibri"/>
              </a:rPr>
              <a:t> light blue on day 8</a:t>
            </a:r>
            <a:r>
              <a:rPr lang="en-US" sz="1300">
                <a:solidFill>
                  <a:schemeClr val="dk1"/>
                </a:solidFill>
                <a:latin typeface="Calibri"/>
                <a:ea typeface="Calibri"/>
                <a:cs typeface="Calibri"/>
                <a:sym typeface="Calibri"/>
              </a:rPr>
              <a:t> on Sienna’s chart. Light blue for rising estrogen and blue for high estrogen. “</a:t>
            </a:r>
            <a:r>
              <a:rPr lang="en-US" sz="1300" b="1">
                <a:solidFill>
                  <a:schemeClr val="dk1"/>
                </a:solidFill>
                <a:latin typeface="Calibri"/>
                <a:ea typeface="Calibri"/>
                <a:cs typeface="Calibri"/>
                <a:sym typeface="Calibri"/>
              </a:rPr>
              <a:t>Which hormone is dominant during this part of the cycle?” Estrogen!</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Even though the egg grew, and produced estrogen which is great for Sienna’s growth and development, it didn’t mature enough to trigger LH and Sienna didn’t ovulate. Progesterone took over after the egg stopped progressing towards ovulation (this is why she experienced dryness). “</a:t>
            </a:r>
            <a:r>
              <a:rPr lang="en-US" sz="1300" b="1">
                <a:solidFill>
                  <a:schemeClr val="dk1"/>
                </a:solidFill>
                <a:latin typeface="Calibri"/>
                <a:ea typeface="Calibri"/>
                <a:cs typeface="Calibri"/>
                <a:sym typeface="Calibri"/>
              </a:rPr>
              <a:t>Which hormone is dominant during this part of the cycle?” Progesterone! </a:t>
            </a:r>
            <a:br>
              <a:rPr lang="en-US" sz="1300" b="1">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Bonus: </a:t>
            </a:r>
            <a:r>
              <a:rPr lang="en-US" sz="1300" b="1">
                <a:solidFill>
                  <a:schemeClr val="dk1"/>
                </a:solidFill>
                <a:latin typeface="Calibri"/>
                <a:ea typeface="Calibri"/>
                <a:cs typeface="Calibri"/>
                <a:sym typeface="Calibri"/>
              </a:rPr>
              <a:t>this phase of the cycle is called the </a:t>
            </a:r>
            <a:r>
              <a:rPr lang="en-US" sz="1300" b="1" i="1">
                <a:solidFill>
                  <a:schemeClr val="dk1"/>
                </a:solidFill>
                <a:latin typeface="Calibri"/>
                <a:ea typeface="Calibri"/>
                <a:cs typeface="Calibri"/>
                <a:sym typeface="Calibri"/>
              </a:rPr>
              <a:t>luteal phase</a:t>
            </a:r>
            <a:r>
              <a:rPr lang="en-US" sz="1300" b="1">
                <a:solidFill>
                  <a:schemeClr val="dk1"/>
                </a:solidFill>
                <a:latin typeface="Calibri"/>
                <a:ea typeface="Calibri"/>
                <a:cs typeface="Calibri"/>
                <a:sym typeface="Calibri"/>
              </a:rPr>
              <a:t>.</a:t>
            </a:r>
            <a:r>
              <a:rPr lang="en-US" sz="1300" i="1">
                <a:solidFill>
                  <a:schemeClr val="dk1"/>
                </a:solidFill>
                <a:latin typeface="Calibri"/>
                <a:ea typeface="Calibri"/>
                <a:cs typeface="Calibri"/>
                <a:sym typeface="Calibri"/>
              </a:rPr>
              <a:t>  Show the next slide to reveal the answers.</a:t>
            </a:r>
            <a:r>
              <a:rPr lang="en-US" sz="1300" b="1">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145" name="Google Shape;145;g1cfd643ab1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ceef99da6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Answers.</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200" i="1">
              <a:solidFill>
                <a:schemeClr val="dk1"/>
              </a:solidFill>
              <a:latin typeface="Calibri"/>
              <a:ea typeface="Calibri"/>
              <a:cs typeface="Calibri"/>
              <a:sym typeface="Calibri"/>
            </a:endParaRPr>
          </a:p>
          <a:p>
            <a:pPr marL="0" lvl="0" indent="0" algn="l" rtl="0">
              <a:spcBef>
                <a:spcPts val="0"/>
              </a:spcBef>
              <a:spcAft>
                <a:spcPts val="0"/>
              </a:spcAft>
              <a:buNone/>
            </a:pPr>
            <a:endParaRPr sz="1300" i="1" u="sng">
              <a:solidFill>
                <a:schemeClr val="dk1"/>
              </a:solidFill>
              <a:latin typeface="Calibri"/>
              <a:ea typeface="Calibri"/>
              <a:cs typeface="Calibri"/>
              <a:sym typeface="Calibri"/>
            </a:endParaRPr>
          </a:p>
        </p:txBody>
      </p:sp>
      <p:sp>
        <p:nvSpPr>
          <p:cNvPr id="167" name="Google Shape;167;g1ceef99da62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0c94ef0a5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(10 minutes): </a:t>
            </a:r>
            <a:r>
              <a:rPr lang="en-US" sz="1300" i="1">
                <a:solidFill>
                  <a:srgbClr val="757AA8"/>
                </a:solidFill>
                <a:latin typeface="Calibri"/>
                <a:ea typeface="Calibri"/>
                <a:cs typeface="Calibri"/>
                <a:sym typeface="Calibri"/>
              </a:rPr>
              <a:t>Mature Ovulatory Cycles</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 few months later, Sienna began to take notice of the link between the types of food she was eating and how she felt during her period. She tried to eat less candy, especially before her period. From this, she noticed less cramping and overall tiredness during her period. The next cycle, Sienna also noticed that if she prioritized getting 9 hours of sleep each night, she was less worn out during her period and her cramps weren’t as bad. It was exciting for her to notice these correlations and be able to see how changing her habits really helped her to be more self-aware and feel better about herself.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About 6 months later, Sienna noticed her cycles getting longer and longer. Question number two on your worksheet is a blank chart, so we’ll help Sienna fill in her chart. </a:t>
            </a:r>
            <a:r>
              <a:rPr lang="en-US" sz="1300" i="1">
                <a:solidFill>
                  <a:schemeClr val="dk1"/>
                </a:solidFill>
                <a:latin typeface="Calibri"/>
                <a:ea typeface="Calibri"/>
                <a:cs typeface="Calibri"/>
                <a:sym typeface="Calibri"/>
              </a:rPr>
              <a:t>Have students use their pencil crayons to fill in the chart for Sienna’s cycle. </a:t>
            </a: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Day 1- Sienna had moderate bleeding, day 2- heavy bleeding, day 3- moderate bleeding, day 4- light bleeding, day 5- light bleeding. Days 6-10- dry, day 11- she felt a change to moisture, day 12- that moisture continued, day 13 she felt wetness and noticed some clear mucus, days 14-15 same, day 16- she saw more of the clear mucus, day 17- she noticed clear, stretchy, slippery mucus, days 18-31- she felt dry. </a:t>
            </a:r>
            <a:r>
              <a:rPr lang="en-US" sz="1300" i="1">
                <a:solidFill>
                  <a:schemeClr val="dk1"/>
                </a:solidFill>
                <a:latin typeface="Calibri"/>
                <a:ea typeface="Calibri"/>
                <a:cs typeface="Calibri"/>
                <a:sym typeface="Calibri"/>
              </a:rPr>
              <a:t>Have students check their charting with the following slide.</a:t>
            </a:r>
            <a:br>
              <a:rPr lang="en-US" sz="1300" i="1">
                <a:solidFill>
                  <a:schemeClr val="dk1"/>
                </a:solidFill>
                <a:latin typeface="Calibri"/>
                <a:ea typeface="Calibri"/>
                <a:cs typeface="Calibri"/>
                <a:sym typeface="Calibri"/>
              </a:rPr>
            </a:br>
            <a:endParaRPr sz="1300" b="1">
              <a:solidFill>
                <a:srgbClr val="757AA8"/>
              </a:solidFill>
              <a:latin typeface="Calibri"/>
              <a:ea typeface="Calibri"/>
              <a:cs typeface="Calibri"/>
              <a:sym typeface="Calibri"/>
            </a:endParaRPr>
          </a:p>
        </p:txBody>
      </p:sp>
      <p:sp>
        <p:nvSpPr>
          <p:cNvPr id="191" name="Google Shape;191;g300c94ef0a5_0_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d3eb05fcef_1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9" name="Google Shape;199;g1d3eb05fcef_1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Do you remember how long the luteal phase should be in a healthy and mature ovulatory cycle?</a:t>
            </a:r>
            <a:r>
              <a:rPr lang="en-US" sz="1300" b="1">
                <a:solidFill>
                  <a:schemeClr val="dk1"/>
                </a:solidFill>
                <a:latin typeface="Calibri"/>
                <a:ea typeface="Calibri"/>
                <a:cs typeface="Calibri"/>
                <a:sym typeface="Calibri"/>
              </a:rPr>
              <a:t> 9-18 days.</a:t>
            </a:r>
            <a:r>
              <a:rPr lang="en-US" sz="1300">
                <a:solidFill>
                  <a:schemeClr val="dk1"/>
                </a:solidFill>
                <a:latin typeface="Calibri"/>
                <a:ea typeface="Calibri"/>
                <a:cs typeface="Calibri"/>
                <a:sym typeface="Calibri"/>
              </a:rPr>
              <a:t> How long is Sienna’s luteal phase? </a:t>
            </a:r>
            <a:r>
              <a:rPr lang="en-US" sz="1300" b="1">
                <a:solidFill>
                  <a:schemeClr val="dk1"/>
                </a:solidFill>
                <a:latin typeface="Calibri"/>
                <a:ea typeface="Calibri"/>
                <a:cs typeface="Calibri"/>
                <a:sym typeface="Calibri"/>
              </a:rPr>
              <a:t>14 days</a:t>
            </a:r>
            <a:r>
              <a:rPr lang="en-US" sz="1300">
                <a:solidFill>
                  <a:schemeClr val="dk1"/>
                </a:solidFill>
                <a:latin typeface="Calibri"/>
                <a:ea typeface="Calibri"/>
                <a:cs typeface="Calibri"/>
                <a:sym typeface="Calibri"/>
              </a:rPr>
              <a:t>.</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Sienna’s chart shows a very normal and healthy </a:t>
            </a:r>
            <a:r>
              <a:rPr lang="en-US" sz="1300" i="1">
                <a:solidFill>
                  <a:schemeClr val="dk1"/>
                </a:solidFill>
                <a:latin typeface="Calibri"/>
                <a:ea typeface="Calibri"/>
                <a:cs typeface="Calibri"/>
                <a:sym typeface="Calibri"/>
              </a:rPr>
              <a:t>ovulatory cycle</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endParaRPr sz="1200" b="1">
              <a:solidFill>
                <a:schemeClr val="dk1"/>
              </a:solidFill>
              <a:latin typeface="Calibri"/>
              <a:ea typeface="Calibri"/>
              <a:cs typeface="Calibri"/>
              <a:sym typeface="Calibri"/>
            </a:endParaRPr>
          </a:p>
        </p:txBody>
      </p:sp>
      <p:sp>
        <p:nvSpPr>
          <p:cNvPr id="200" name="Google Shape;200;g1d3eb05fcef_1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8</a:t>
            </a:fld>
            <a:endParaRPr sz="120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d3eb05fcef_1_1255: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g1d3eb05fcef_1_12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(5 minutes):</a:t>
            </a:r>
            <a:r>
              <a:rPr lang="en-US" sz="1300" i="1">
                <a:solidFill>
                  <a:srgbClr val="757AA8"/>
                </a:solidFill>
                <a:latin typeface="Calibri"/>
                <a:ea typeface="Calibri"/>
                <a:cs typeface="Calibri"/>
                <a:sym typeface="Calibri"/>
              </a:rPr>
              <a:t> Normal + Healthy Cycles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that we have journeyed first with Addison and now Sienna as they charted the healthy progression of their cycle, you might be wondering how to know if a cycle is healthy, and if every girl’s chart will look the same? There is a healthy range of normal for mature cycles. A healthy cycle looks like this…</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Day 1 of each cycle starts on the first day of your period or menstruation; this will be lighter now, but last a little bit longer and be a little bit heavier as you begin to ovulate. A healthy menstruation should be 3-7 days.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endParaRPr sz="1300" b="1">
              <a:solidFill>
                <a:srgbClr val="757AA8"/>
              </a:solidFill>
              <a:latin typeface="Calibri"/>
              <a:ea typeface="Calibri"/>
              <a:cs typeface="Calibri"/>
              <a:sym typeface="Calibri"/>
            </a:endParaRPr>
          </a:p>
        </p:txBody>
      </p:sp>
      <p:sp>
        <p:nvSpPr>
          <p:cNvPr id="218" name="Google Shape;218;g1d3eb05fcef_1_1255: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9</a:t>
            </a:fld>
            <a:endParaRPr sz="120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d3eb05fcef_1_1271: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4" name="Google Shape;234;g1d3eb05fcef_1_127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Then, some girls experience dryness before the onset of mucus. The number of days of dryness can be different for each woman. Some might have a day or two, others might notice mucus right away after bleeding slows. Totally normal. </a:t>
            </a:r>
            <a:br>
              <a:rPr lang="en-US" sz="1300">
                <a:solidFill>
                  <a:schemeClr val="dk1"/>
                </a:solidFill>
                <a:latin typeface="Calibri"/>
                <a:ea typeface="Calibri"/>
                <a:cs typeface="Calibri"/>
                <a:sym typeface="Calibri"/>
              </a:rPr>
            </a:br>
            <a:endParaRPr/>
          </a:p>
        </p:txBody>
      </p:sp>
      <p:sp>
        <p:nvSpPr>
          <p:cNvPr id="235" name="Google Shape;235;g1d3eb05fcef_1_1271: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10</a:t>
            </a:fld>
            <a:endParaRPr sz="120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d3eb05fcef_1_1287: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1" name="Google Shape;251;g1d3eb05fcef_1_128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If you are ovulating and your cycles become regular, you will notice the first day that you see and/or sense mucus that will increase in quantity and quality (become more stretchy, clear, and slippery). Then, ovulation will occur.  </a:t>
            </a:r>
            <a:endParaRPr/>
          </a:p>
        </p:txBody>
      </p:sp>
      <p:sp>
        <p:nvSpPr>
          <p:cNvPr id="252" name="Google Shape;252;g1d3eb05fcef_1_1287: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11</a:t>
            </a:fld>
            <a:endParaRPr sz="120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d3eb05fcef_1_1485: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9" name="Google Shape;269;g1d3eb05fcef_1_148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After ovulation, it is normal to experience dryness, because the empty follicle (which contained the egg as it developed) turns into the corpus luteum and produces progesterone.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you’ve seen an example of a healthy, ovulatory cycle. As you continue to chart, you can pay attention to your nutrition, the type of physical movement and exercise you do, how much sleep you get, and try to notice how these relate to how you feel, both emotionally and physically, at different parts of your cycle.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270" name="Google Shape;270;g1d3eb05fcef_1_1485: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12</a:t>
            </a:fld>
            <a:endParaRPr sz="120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00c94ef0a5_0_185: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6" name="Google Shape;286;g300c94ef0a5_0_18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Maintaining a healthy lifestyle and forming positive habits will support your health, but if you don’t see your cycle regulating by the age of 14 or you are already experiencing pain, irregular bleeding, or mood-related issues like anxiety or depression, you can talk to your parents about seeing a FEMM doctor. A FEMM medical doctor will look at your charting and help treat the underlying hormonal health issue. </a:t>
            </a:r>
            <a:r>
              <a:rPr lang="en-US" sz="1300" i="1">
                <a:solidFill>
                  <a:schemeClr val="dk1"/>
                </a:solidFill>
                <a:latin typeface="Calibri"/>
                <a:ea typeface="Calibri"/>
                <a:cs typeface="Calibri"/>
                <a:sym typeface="Calibri"/>
              </a:rPr>
              <a:t>Appointments can be made online by visiting femmhealth.org</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287" name="Google Shape;287;g300c94ef0a5_0_185: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13</a:t>
            </a:fld>
            <a:endParaRPr sz="12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00c94ef0a5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 Review Rush Relay Race</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Divide students into two teams. Depending on the class size, teams can consist of three students, three pairs, three small groups, etc.  Have the questions for each team printed, cut and ready to hand each group. Pen or pencils will be needed. </a:t>
            </a: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teenFEMM Relay Race, each team will need to correctly complete six questions to finish the race. There are three legs of the race, with two questions each. To start, the first group from each team will come forward and receive their questions. When they have answered the questions, each team will need to have me check their answers. If they are correct, they will return to their team and tag the next group to come forward. However, if both answers are not correct, they have to stay until they get the answers correct before they can tag the next group on their team. The first team to finish with all of their questions correct, wins!</a:t>
            </a:r>
            <a:br>
              <a:rPr lang="en-US" sz="1300" b="1">
                <a:solidFill>
                  <a:srgbClr val="757AA8"/>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297" name="Google Shape;297;g300c94ef0a5_0_1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rgbClr val="757AA8"/>
                </a:solidFill>
                <a:latin typeface="Calibri"/>
                <a:ea typeface="Calibri"/>
                <a:cs typeface="Calibri"/>
                <a:sym typeface="Calibri"/>
              </a:rPr>
              <a:t>CONCLUSION</a:t>
            </a:r>
            <a:br>
              <a:rPr lang="en-US" sz="1300" b="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Hand out a </a:t>
            </a:r>
            <a:r>
              <a:rPr lang="en-US" sz="1300" b="1" i="1">
                <a:solidFill>
                  <a:srgbClr val="757AA8"/>
                </a:solidFill>
                <a:latin typeface="Calibri"/>
                <a:ea typeface="Calibri"/>
                <a:cs typeface="Calibri"/>
                <a:sym typeface="Calibri"/>
              </a:rPr>
              <a:t>Social Media Journal</a:t>
            </a:r>
            <a:r>
              <a:rPr lang="en-US" sz="1300" i="1">
                <a:solidFill>
                  <a:schemeClr val="dk1"/>
                </a:solidFill>
                <a:latin typeface="Calibri"/>
                <a:ea typeface="Calibri"/>
                <a:cs typeface="Calibri"/>
                <a:sym typeface="Calibri"/>
              </a:rPr>
              <a:t> booklet for each student.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This week, we’re going to take on a different kind of health challenge: we’re going to pay attention to our social media use. At the end of each day, check your phone settings to see how much time you were on your phone and fill in the journaling prompts. We’ll discuss this next class!</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310" name="Google Shape;310;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7" name="Google Shape;47;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3" name="Google Shape;53;p8"/>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4" name="Google Shape;54;p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9" name="Google Shape;59;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1" name="Google Shape;71;p1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p1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3" name="Google Shape;73;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5" name="Google Shape;75;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9" name="Google Shape;79;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0" name="Google Shape;80;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9" name="Google Shape;89;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95" name="Google Shape;95;p15"/>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6" name="Google Shape;96;p15"/>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7" name="Google Shape;97;p1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1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5" name="Google Shape;65;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 name="Google Shape;66;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7" name="Google Shape;67;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3" name="Google Shape;83;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6" name="Google Shape;86;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jp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g"/><Relationship Id="rId9" Type="http://schemas.openxmlformats.org/officeDocument/2006/relationships/image" Target="../media/image19.jp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103"/>
        <p:cNvGrpSpPr/>
        <p:nvPr/>
      </p:nvGrpSpPr>
      <p:grpSpPr>
        <a:xfrm>
          <a:off x="0" y="0"/>
          <a:ext cx="0" cy="0"/>
          <a:chOff x="0" y="0"/>
          <a:chExt cx="0" cy="0"/>
        </a:xfrm>
      </p:grpSpPr>
      <p:sp>
        <p:nvSpPr>
          <p:cNvPr id="104" name="Google Shape;104;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5" name="Google Shape;105;p16"/>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106" name="Google Shape;106;p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107" name="Google Shape;107;p16"/>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8" name="Google Shape;108;p16"/>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109" name="Google Shape;109;p1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p:nvPr/>
        </p:nvSpPr>
        <p:spPr>
          <a:xfrm>
            <a:off x="290200" y="534600"/>
            <a:ext cx="7630200" cy="597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Healthy Habits Challenge</a:t>
            </a:r>
            <a:endParaRPr sz="1200">
              <a:latin typeface="Lexend Thin"/>
              <a:ea typeface="Lexend Thin"/>
              <a:cs typeface="Lexend Thin"/>
              <a:sym typeface="Lexend Thin"/>
            </a:endParaRPr>
          </a:p>
        </p:txBody>
      </p:sp>
      <p:sp>
        <p:nvSpPr>
          <p:cNvPr id="116" name="Google Shape;116;p17"/>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117" name="Google Shape;117;p17"/>
          <p:cNvPicPr preferRelativeResize="0"/>
          <p:nvPr/>
        </p:nvPicPr>
        <p:blipFill>
          <a:blip r:embed="rId3">
            <a:alphaModFix/>
          </a:blip>
          <a:stretch>
            <a:fillRect/>
          </a:stretch>
        </p:blipFill>
        <p:spPr>
          <a:xfrm>
            <a:off x="459463" y="1132475"/>
            <a:ext cx="4741179" cy="5424926"/>
          </a:xfrm>
          <a:prstGeom prst="rect">
            <a:avLst/>
          </a:prstGeom>
          <a:noFill/>
          <a:ln>
            <a:noFill/>
          </a:ln>
        </p:spPr>
      </p:pic>
      <p:pic>
        <p:nvPicPr>
          <p:cNvPr id="118" name="Google Shape;118;p17"/>
          <p:cNvPicPr preferRelativeResize="0"/>
          <p:nvPr/>
        </p:nvPicPr>
        <p:blipFill rotWithShape="1">
          <a:blip r:embed="rId4">
            <a:alphaModFix/>
          </a:blip>
          <a:srcRect t="15347"/>
          <a:stretch/>
        </p:blipFill>
        <p:spPr>
          <a:xfrm>
            <a:off x="5547650" y="1541525"/>
            <a:ext cx="3136875" cy="2066500"/>
          </a:xfrm>
          <a:prstGeom prst="rect">
            <a:avLst/>
          </a:prstGeom>
          <a:noFill/>
          <a:ln>
            <a:noFill/>
          </a:ln>
        </p:spPr>
      </p:pic>
      <p:cxnSp>
        <p:nvCxnSpPr>
          <p:cNvPr id="119" name="Google Shape;119;p17"/>
          <p:cNvCxnSpPr>
            <a:stCxn id="118" idx="2"/>
          </p:cNvCxnSpPr>
          <p:nvPr/>
        </p:nvCxnSpPr>
        <p:spPr>
          <a:xfrm rot="5400000">
            <a:off x="5706088" y="3410325"/>
            <a:ext cx="1212300" cy="1607700"/>
          </a:xfrm>
          <a:prstGeom prst="bentConnector2">
            <a:avLst/>
          </a:prstGeom>
          <a:noFill/>
          <a:ln w="9525" cap="flat" cmpd="sng">
            <a:solidFill>
              <a:schemeClr val="dk2"/>
            </a:solidFill>
            <a:prstDash val="solid"/>
            <a:round/>
            <a:headEnd type="none" w="med" len="med"/>
            <a:tailEnd type="triangle" w="med" len="med"/>
          </a:ln>
        </p:spPr>
      </p:cxnSp>
      <p:sp>
        <p:nvSpPr>
          <p:cNvPr id="120" name="Google Shape;120;p17"/>
          <p:cNvSpPr txBox="1"/>
          <p:nvPr/>
        </p:nvSpPr>
        <p:spPr>
          <a:xfrm>
            <a:off x="5605700" y="4895025"/>
            <a:ext cx="2538900" cy="70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rgbClr val="FF00FF"/>
                </a:solidFill>
                <a:latin typeface="Indie Flower"/>
                <a:ea typeface="Indie Flower"/>
                <a:cs typeface="Indie Flower"/>
                <a:sym typeface="Indie Flower"/>
              </a:rPr>
              <a:t>How did it go?</a:t>
            </a:r>
            <a:endParaRPr sz="2500">
              <a:solidFill>
                <a:srgbClr val="FF00FF"/>
              </a:solidFill>
              <a:latin typeface="Indie Flower"/>
              <a:ea typeface="Indie Flower"/>
              <a:cs typeface="Indie Flower"/>
              <a:sym typeface="Indie Flow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6" name="Google Shape;126;p1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7" name="Google Shape;127;p18"/>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800">
                <a:latin typeface="Lexend Thin"/>
                <a:ea typeface="Lexend Thin"/>
                <a:cs typeface="Lexend Thin"/>
                <a:sym typeface="Lexend Thin"/>
              </a:rPr>
              <a:t>Worksheet | Sienna</a:t>
            </a:r>
            <a:r>
              <a:rPr lang="en-US" sz="2900">
                <a:latin typeface="Lexend Thin"/>
                <a:ea typeface="Lexend Thin"/>
                <a:cs typeface="Lexend Thin"/>
                <a:sym typeface="Lexend Thin"/>
              </a:rPr>
              <a:t>  </a:t>
            </a:r>
            <a:endParaRPr sz="2900">
              <a:latin typeface="Lexend Thin"/>
              <a:ea typeface="Lexend Thin"/>
              <a:cs typeface="Lexend Thin"/>
              <a:sym typeface="Lexend Thin"/>
            </a:endParaRPr>
          </a:p>
        </p:txBody>
      </p:sp>
      <p:pic>
        <p:nvPicPr>
          <p:cNvPr id="128" name="Google Shape;128;p18"/>
          <p:cNvPicPr preferRelativeResize="0"/>
          <p:nvPr/>
        </p:nvPicPr>
        <p:blipFill>
          <a:blip r:embed="rId3">
            <a:alphaModFix/>
          </a:blip>
          <a:stretch>
            <a:fillRect/>
          </a:stretch>
        </p:blipFill>
        <p:spPr>
          <a:xfrm>
            <a:off x="1294788" y="1196675"/>
            <a:ext cx="6689415" cy="5655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34" name="Google Shape;134;p1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5" name="Google Shape;135;p19"/>
          <p:cNvSpPr txBox="1"/>
          <p:nvPr/>
        </p:nvSpPr>
        <p:spPr>
          <a:xfrm>
            <a:off x="1257675" y="1427075"/>
            <a:ext cx="6028500" cy="48024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She’s also 13.</a:t>
            </a:r>
            <a:br>
              <a:rPr lang="en-US" sz="2500">
                <a:solidFill>
                  <a:srgbClr val="595959"/>
                </a:solidFill>
                <a:latin typeface="Annie Use Your Telescope"/>
                <a:ea typeface="Annie Use Your Telescope"/>
                <a:cs typeface="Annie Use Your Telescope"/>
                <a:sym typeface="Annie Use Your Telescope"/>
              </a:rPr>
            </a:b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is in 8th grade.</a:t>
            </a: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has been charting for about 6 months </a:t>
            </a:r>
            <a:br>
              <a:rPr lang="en-US" sz="2500">
                <a:solidFill>
                  <a:srgbClr val="595959"/>
                </a:solidFill>
                <a:latin typeface="Annie Use Your Telescope"/>
                <a:ea typeface="Annie Use Your Telescope"/>
                <a:cs typeface="Annie Use Your Telescope"/>
                <a:sym typeface="Annie Use Your Telescope"/>
              </a:rPr>
            </a:br>
            <a:r>
              <a:rPr lang="en-US" sz="2500" i="1">
                <a:solidFill>
                  <a:srgbClr val="595959"/>
                </a:solidFill>
                <a:latin typeface="Annie Use Your Telescope"/>
                <a:ea typeface="Annie Use Your Telescope"/>
                <a:cs typeface="Annie Use Your Telescope"/>
                <a:sym typeface="Annie Use Your Telescope"/>
              </a:rPr>
              <a:t>(she started at the same time as Addison).</a:t>
            </a:r>
            <a:br>
              <a:rPr lang="en-US" sz="2500" i="1">
                <a:solidFill>
                  <a:srgbClr val="595959"/>
                </a:solidFill>
                <a:latin typeface="Annie Use Your Telescope"/>
                <a:ea typeface="Annie Use Your Telescope"/>
                <a:cs typeface="Annie Use Your Telescope"/>
                <a:sym typeface="Annie Use Your Telescope"/>
              </a:rPr>
            </a:br>
            <a:endParaRPr sz="2500" i="1">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is not ovulating yet.</a:t>
            </a:r>
            <a:br>
              <a:rPr lang="en-US" sz="2500">
                <a:solidFill>
                  <a:srgbClr val="595959"/>
                </a:solidFill>
                <a:latin typeface="Annie Use Your Telescope"/>
                <a:ea typeface="Annie Use Your Telescope"/>
                <a:cs typeface="Annie Use Your Telescope"/>
                <a:sym typeface="Annie Use Your Telescope"/>
              </a:rPr>
            </a:b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runs on the cross-country team.</a:t>
            </a:r>
            <a:br>
              <a:rPr lang="en-US" sz="2500">
                <a:solidFill>
                  <a:srgbClr val="595959"/>
                </a:solidFill>
                <a:latin typeface="Annie Use Your Telescope"/>
                <a:ea typeface="Annie Use Your Telescope"/>
                <a:cs typeface="Annie Use Your Telescope"/>
                <a:sym typeface="Annie Use Your Telescope"/>
              </a:rPr>
            </a:br>
            <a:endParaRPr sz="2500">
              <a:solidFill>
                <a:srgbClr val="595959"/>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r>
              <a:rPr lang="en-US" sz="2500">
                <a:solidFill>
                  <a:srgbClr val="595959"/>
                </a:solidFill>
                <a:latin typeface="Annie Use Your Telescope"/>
                <a:ea typeface="Annie Use Your Telescope"/>
                <a:cs typeface="Annie Use Your Telescope"/>
                <a:sym typeface="Annie Use Your Telescope"/>
              </a:rPr>
              <a:t>She has a dog named Riley.</a:t>
            </a:r>
            <a:endParaRPr sz="2500">
              <a:solidFill>
                <a:srgbClr val="595959"/>
              </a:solidFill>
              <a:latin typeface="Annie Use Your Telescope"/>
              <a:ea typeface="Annie Use Your Telescope"/>
              <a:cs typeface="Annie Use Your Telescope"/>
              <a:sym typeface="Annie Use Your Telescope"/>
            </a:endParaRPr>
          </a:p>
        </p:txBody>
      </p:sp>
      <p:sp>
        <p:nvSpPr>
          <p:cNvPr id="136" name="Google Shape;136;p1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800">
                <a:latin typeface="Lexend Thin"/>
                <a:ea typeface="Lexend Thin"/>
                <a:cs typeface="Lexend Thin"/>
                <a:sym typeface="Lexend Thin"/>
              </a:rPr>
              <a:t>Meet Sienna!</a:t>
            </a:r>
            <a:endParaRPr sz="2800">
              <a:latin typeface="Lexend Thin"/>
              <a:ea typeface="Lexend Thin"/>
              <a:cs typeface="Lexend Thin"/>
              <a:sym typeface="Lexend Thin"/>
            </a:endParaRPr>
          </a:p>
        </p:txBody>
      </p:sp>
      <p:sp>
        <p:nvSpPr>
          <p:cNvPr id="137" name="Google Shape;137;p19"/>
          <p:cNvSpPr txBox="1"/>
          <p:nvPr/>
        </p:nvSpPr>
        <p:spPr>
          <a:xfrm>
            <a:off x="829875" y="2098925"/>
            <a:ext cx="732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solidFill>
                  <a:srgbClr val="000000"/>
                </a:solidFill>
              </a:rPr>
              <a:t>📚</a:t>
            </a:r>
            <a:endParaRPr/>
          </a:p>
        </p:txBody>
      </p:sp>
      <p:pic>
        <p:nvPicPr>
          <p:cNvPr id="138" name="Google Shape;138;p19"/>
          <p:cNvPicPr preferRelativeResize="0"/>
          <p:nvPr/>
        </p:nvPicPr>
        <p:blipFill>
          <a:blip r:embed="rId3">
            <a:alphaModFix/>
          </a:blip>
          <a:stretch>
            <a:fillRect/>
          </a:stretch>
        </p:blipFill>
        <p:spPr>
          <a:xfrm>
            <a:off x="796125" y="3120242"/>
            <a:ext cx="800100" cy="769907"/>
          </a:xfrm>
          <a:prstGeom prst="rect">
            <a:avLst/>
          </a:prstGeom>
          <a:noFill/>
          <a:ln>
            <a:noFill/>
          </a:ln>
        </p:spPr>
      </p:pic>
      <p:pic>
        <p:nvPicPr>
          <p:cNvPr id="139" name="Google Shape;139;p19"/>
          <p:cNvPicPr preferRelativeResize="0"/>
          <p:nvPr/>
        </p:nvPicPr>
        <p:blipFill>
          <a:blip r:embed="rId4">
            <a:alphaModFix/>
          </a:blip>
          <a:stretch>
            <a:fillRect/>
          </a:stretch>
        </p:blipFill>
        <p:spPr>
          <a:xfrm>
            <a:off x="458525" y="4182732"/>
            <a:ext cx="1346950" cy="423468"/>
          </a:xfrm>
          <a:prstGeom prst="rect">
            <a:avLst/>
          </a:prstGeom>
          <a:noFill/>
          <a:ln>
            <a:noFill/>
          </a:ln>
        </p:spPr>
      </p:pic>
      <p:sp>
        <p:nvSpPr>
          <p:cNvPr id="140" name="Google Shape;140;p19"/>
          <p:cNvSpPr txBox="1"/>
          <p:nvPr/>
        </p:nvSpPr>
        <p:spPr>
          <a:xfrm>
            <a:off x="829875" y="1333250"/>
            <a:ext cx="7326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100"/>
              <a:t>👩🏽</a:t>
            </a:r>
            <a:endParaRPr sz="4100"/>
          </a:p>
        </p:txBody>
      </p:sp>
      <p:sp>
        <p:nvSpPr>
          <p:cNvPr id="141" name="Google Shape;141;p19"/>
          <p:cNvSpPr txBox="1"/>
          <p:nvPr/>
        </p:nvSpPr>
        <p:spPr>
          <a:xfrm>
            <a:off x="857325" y="4775863"/>
            <a:ext cx="677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t>🏃🏽‍♀️‍</a:t>
            </a:r>
            <a:endParaRPr sz="4200"/>
          </a:p>
        </p:txBody>
      </p:sp>
      <p:sp>
        <p:nvSpPr>
          <p:cNvPr id="142" name="Google Shape;142;p19"/>
          <p:cNvSpPr txBox="1"/>
          <p:nvPr/>
        </p:nvSpPr>
        <p:spPr>
          <a:xfrm>
            <a:off x="934725" y="5607175"/>
            <a:ext cx="522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t>🐕‍🦺</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p:nvPr/>
        </p:nvSpPr>
        <p:spPr>
          <a:xfrm>
            <a:off x="5938325" y="5424525"/>
            <a:ext cx="2974500" cy="983400"/>
          </a:xfrm>
          <a:prstGeom prst="roundRect">
            <a:avLst>
              <a:gd name="adj" fmla="val 16667"/>
            </a:avLst>
          </a:prstGeom>
          <a:noFill/>
          <a:ln w="28575" cap="flat" cmpd="sng">
            <a:solidFill>
              <a:srgbClr val="888888"/>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149" name="Google Shape;149;p20"/>
          <p:cNvPicPr preferRelativeResize="0"/>
          <p:nvPr/>
        </p:nvPicPr>
        <p:blipFill>
          <a:blip r:embed="rId3">
            <a:alphaModFix/>
          </a:blip>
          <a:stretch>
            <a:fillRect/>
          </a:stretch>
        </p:blipFill>
        <p:spPr>
          <a:xfrm>
            <a:off x="0" y="2393900"/>
            <a:ext cx="9144002" cy="926850"/>
          </a:xfrm>
          <a:prstGeom prst="rect">
            <a:avLst/>
          </a:prstGeom>
          <a:noFill/>
          <a:ln>
            <a:noFill/>
          </a:ln>
        </p:spPr>
      </p:pic>
      <p:pic>
        <p:nvPicPr>
          <p:cNvPr id="150" name="Google Shape;150;p20"/>
          <p:cNvPicPr preferRelativeResize="0"/>
          <p:nvPr/>
        </p:nvPicPr>
        <p:blipFill rotWithShape="1">
          <a:blip r:embed="rId4">
            <a:alphaModFix/>
          </a:blip>
          <a:srcRect b="-5842"/>
          <a:stretch/>
        </p:blipFill>
        <p:spPr>
          <a:xfrm>
            <a:off x="3477025" y="2757300"/>
            <a:ext cx="386550" cy="384900"/>
          </a:xfrm>
          <a:prstGeom prst="rect">
            <a:avLst/>
          </a:prstGeom>
          <a:noFill/>
          <a:ln>
            <a:noFill/>
          </a:ln>
        </p:spPr>
      </p:pic>
      <p:pic>
        <p:nvPicPr>
          <p:cNvPr id="151" name="Google Shape;151;p20"/>
          <p:cNvPicPr preferRelativeResize="0"/>
          <p:nvPr/>
        </p:nvPicPr>
        <p:blipFill>
          <a:blip r:embed="rId5">
            <a:alphaModFix/>
          </a:blip>
          <a:stretch>
            <a:fillRect/>
          </a:stretch>
        </p:blipFill>
        <p:spPr>
          <a:xfrm>
            <a:off x="1588300" y="2758800"/>
            <a:ext cx="364337" cy="359550"/>
          </a:xfrm>
          <a:prstGeom prst="rect">
            <a:avLst/>
          </a:prstGeom>
          <a:noFill/>
          <a:ln>
            <a:noFill/>
          </a:ln>
        </p:spPr>
      </p:pic>
      <p:pic>
        <p:nvPicPr>
          <p:cNvPr id="152" name="Google Shape;152;p20"/>
          <p:cNvPicPr preferRelativeResize="0"/>
          <p:nvPr/>
        </p:nvPicPr>
        <p:blipFill>
          <a:blip r:embed="rId5">
            <a:alphaModFix/>
          </a:blip>
          <a:stretch>
            <a:fillRect/>
          </a:stretch>
        </p:blipFill>
        <p:spPr>
          <a:xfrm>
            <a:off x="5719025" y="2758799"/>
            <a:ext cx="386550" cy="359550"/>
          </a:xfrm>
          <a:prstGeom prst="rect">
            <a:avLst/>
          </a:prstGeom>
          <a:noFill/>
          <a:ln>
            <a:noFill/>
          </a:ln>
        </p:spPr>
      </p:pic>
      <p:pic>
        <p:nvPicPr>
          <p:cNvPr id="153" name="Google Shape;153;p20"/>
          <p:cNvPicPr preferRelativeResize="0"/>
          <p:nvPr/>
        </p:nvPicPr>
        <p:blipFill>
          <a:blip r:embed="rId5">
            <a:alphaModFix/>
          </a:blip>
          <a:stretch>
            <a:fillRect/>
          </a:stretch>
        </p:blipFill>
        <p:spPr>
          <a:xfrm>
            <a:off x="6105575" y="2758800"/>
            <a:ext cx="386550" cy="359550"/>
          </a:xfrm>
          <a:prstGeom prst="rect">
            <a:avLst/>
          </a:prstGeom>
          <a:noFill/>
          <a:ln>
            <a:noFill/>
          </a:ln>
        </p:spPr>
      </p:pic>
      <p:sp>
        <p:nvSpPr>
          <p:cNvPr id="154" name="Google Shape;154;p20"/>
          <p:cNvSpPr txBox="1"/>
          <p:nvPr/>
        </p:nvSpPr>
        <p:spPr>
          <a:xfrm>
            <a:off x="11201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5" name="Google Shape;155;p20"/>
          <p:cNvSpPr/>
          <p:nvPr/>
        </p:nvSpPr>
        <p:spPr>
          <a:xfrm rot="-5400000">
            <a:off x="2757150" y="1556425"/>
            <a:ext cx="2850300" cy="2974500"/>
          </a:xfrm>
          <a:prstGeom prst="bracePair">
            <a:avLst/>
          </a:prstGeom>
          <a:noFill/>
          <a:ln w="38100" cap="flat" cmpd="sng">
            <a:solidFill>
              <a:srgbClr val="7C7D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0"/>
          <p:cNvSpPr/>
          <p:nvPr/>
        </p:nvSpPr>
        <p:spPr>
          <a:xfrm rot="-5400000">
            <a:off x="6011550" y="1382125"/>
            <a:ext cx="2850300" cy="3323100"/>
          </a:xfrm>
          <a:prstGeom prst="bracePair">
            <a:avLst/>
          </a:prstGeom>
          <a:noFill/>
          <a:ln w="38100" cap="flat" cmpd="sng">
            <a:solidFill>
              <a:srgbClr val="7C7D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txBox="1"/>
          <p:nvPr/>
        </p:nvSpPr>
        <p:spPr>
          <a:xfrm>
            <a:off x="3107075" y="4565075"/>
            <a:ext cx="2187000" cy="585000"/>
          </a:xfrm>
          <a:prstGeom prst="rect">
            <a:avLst/>
          </a:prstGeom>
          <a:noFill/>
          <a:ln w="38100" cap="flat" cmpd="sng">
            <a:solidFill>
              <a:srgbClr val="59595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sz="2600" b="1">
              <a:solidFill>
                <a:srgbClr val="1155CC"/>
              </a:solidFill>
              <a:latin typeface="Calibri"/>
              <a:ea typeface="Calibri"/>
              <a:cs typeface="Calibri"/>
              <a:sym typeface="Calibri"/>
            </a:endParaRPr>
          </a:p>
        </p:txBody>
      </p:sp>
      <p:sp>
        <p:nvSpPr>
          <p:cNvPr id="158" name="Google Shape;158;p20"/>
          <p:cNvSpPr txBox="1"/>
          <p:nvPr/>
        </p:nvSpPr>
        <p:spPr>
          <a:xfrm>
            <a:off x="5949450" y="4565075"/>
            <a:ext cx="2974500" cy="585000"/>
          </a:xfrm>
          <a:prstGeom prst="rect">
            <a:avLst/>
          </a:prstGeom>
          <a:noFill/>
          <a:ln w="38100" cap="flat" cmpd="sng">
            <a:solidFill>
              <a:srgbClr val="59595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sz="2600" b="1">
              <a:solidFill>
                <a:srgbClr val="898989"/>
              </a:solidFill>
              <a:latin typeface="Calibri"/>
              <a:ea typeface="Calibri"/>
              <a:cs typeface="Calibri"/>
              <a:sym typeface="Calibri"/>
            </a:endParaRPr>
          </a:p>
        </p:txBody>
      </p:sp>
      <p:sp>
        <p:nvSpPr>
          <p:cNvPr id="159" name="Google Shape;159;p20"/>
          <p:cNvSpPr txBox="1"/>
          <p:nvPr/>
        </p:nvSpPr>
        <p:spPr>
          <a:xfrm>
            <a:off x="2713325" y="1987150"/>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1300" b="1" dirty="0">
                <a:solidFill>
                  <a:srgbClr val="3C78D8"/>
                </a:solidFill>
                <a:latin typeface="Calibri"/>
                <a:ea typeface="Calibri"/>
                <a:cs typeface="Calibri"/>
                <a:sym typeface="Calibri"/>
              </a:rPr>
              <a:t>Which hormone is dominant here?</a:t>
            </a:r>
            <a:endParaRPr sz="1300" b="1" dirty="0">
              <a:solidFill>
                <a:srgbClr val="3C78D8"/>
              </a:solidFill>
              <a:latin typeface="Calibri"/>
              <a:ea typeface="Calibri"/>
              <a:cs typeface="Calibri"/>
              <a:sym typeface="Calibri"/>
            </a:endParaRPr>
          </a:p>
        </p:txBody>
      </p:sp>
      <p:sp>
        <p:nvSpPr>
          <p:cNvPr id="160" name="Google Shape;160;p20"/>
          <p:cNvSpPr txBox="1"/>
          <p:nvPr/>
        </p:nvSpPr>
        <p:spPr>
          <a:xfrm>
            <a:off x="5991000" y="1987150"/>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solidFill>
                  <a:srgbClr val="888888"/>
                </a:solidFill>
                <a:latin typeface="Calibri"/>
                <a:ea typeface="Calibri"/>
                <a:cs typeface="Calibri"/>
                <a:sym typeface="Calibri"/>
              </a:rPr>
              <a:t>Which hormone is dominant here?</a:t>
            </a:r>
            <a:endParaRPr sz="1300" b="1">
              <a:solidFill>
                <a:srgbClr val="888888"/>
              </a:solidFill>
              <a:latin typeface="Calibri"/>
              <a:ea typeface="Calibri"/>
              <a:cs typeface="Calibri"/>
              <a:sym typeface="Calibri"/>
            </a:endParaRPr>
          </a:p>
        </p:txBody>
      </p:sp>
      <p:sp>
        <p:nvSpPr>
          <p:cNvPr id="161" name="Google Shape;161;p20"/>
          <p:cNvSpPr txBox="1"/>
          <p:nvPr/>
        </p:nvSpPr>
        <p:spPr>
          <a:xfrm>
            <a:off x="5991000" y="5592975"/>
            <a:ext cx="2891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dirty="0">
                <a:solidFill>
                  <a:schemeClr val="dk1"/>
                </a:solidFill>
                <a:latin typeface="Calibri"/>
                <a:ea typeface="Calibri"/>
                <a:cs typeface="Calibri"/>
                <a:sym typeface="Calibri"/>
              </a:rPr>
              <a:t>Bonus! Can you remember what this phase of the cycle is called?</a:t>
            </a:r>
            <a:endParaRPr sz="1600" dirty="0"/>
          </a:p>
        </p:txBody>
      </p:sp>
      <p:pic>
        <p:nvPicPr>
          <p:cNvPr id="162" name="Google Shape;162;p20"/>
          <p:cNvPicPr preferRelativeResize="0"/>
          <p:nvPr/>
        </p:nvPicPr>
        <p:blipFill rotWithShape="1">
          <a:blip r:embed="rId4">
            <a:alphaModFix/>
          </a:blip>
          <a:srcRect b="-5842"/>
          <a:stretch/>
        </p:blipFill>
        <p:spPr>
          <a:xfrm>
            <a:off x="3090475" y="2757300"/>
            <a:ext cx="404825" cy="384900"/>
          </a:xfrm>
          <a:prstGeom prst="rect">
            <a:avLst/>
          </a:prstGeom>
          <a:noFill/>
          <a:ln>
            <a:noFill/>
          </a:ln>
        </p:spPr>
      </p:pic>
      <p:pic>
        <p:nvPicPr>
          <p:cNvPr id="163" name="Google Shape;163;p20"/>
          <p:cNvPicPr preferRelativeResize="0"/>
          <p:nvPr/>
        </p:nvPicPr>
        <p:blipFill rotWithShape="1">
          <a:blip r:embed="rId4">
            <a:alphaModFix/>
          </a:blip>
          <a:srcRect b="-5842"/>
          <a:stretch/>
        </p:blipFill>
        <p:spPr>
          <a:xfrm>
            <a:off x="2695050" y="2757300"/>
            <a:ext cx="404825" cy="384900"/>
          </a:xfrm>
          <a:prstGeom prst="rect">
            <a:avLst/>
          </a:prstGeom>
          <a:noFill/>
          <a:ln>
            <a:noFill/>
          </a:ln>
        </p:spPr>
      </p:pic>
      <p:sp>
        <p:nvSpPr>
          <p:cNvPr id="164" name="Google Shape;164;p20"/>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800" dirty="0">
                <a:latin typeface="Lexend Thin"/>
                <a:ea typeface="Lexend Thin"/>
                <a:cs typeface="Lexend Thin"/>
                <a:sym typeface="Lexend Thin"/>
              </a:rPr>
              <a:t>Worksheet | Sienna</a:t>
            </a:r>
            <a:r>
              <a:rPr lang="en-US" sz="2900" dirty="0">
                <a:latin typeface="Lexend Thin"/>
                <a:ea typeface="Lexend Thin"/>
                <a:cs typeface="Lexend Thin"/>
                <a:sym typeface="Lexend Thin"/>
              </a:rPr>
              <a:t>  </a:t>
            </a:r>
            <a:endParaRPr sz="2900" dirty="0">
              <a:latin typeface="Lexend Thin"/>
              <a:ea typeface="Lexend Thin"/>
              <a:cs typeface="Lexend Thin"/>
              <a:sym typeface="Lexend Th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1"/>
          <p:cNvSpPr/>
          <p:nvPr/>
        </p:nvSpPr>
        <p:spPr>
          <a:xfrm>
            <a:off x="5949450" y="4924475"/>
            <a:ext cx="2974500" cy="1568400"/>
          </a:xfrm>
          <a:prstGeom prst="roundRect">
            <a:avLst>
              <a:gd name="adj" fmla="val 16667"/>
            </a:avLst>
          </a:prstGeom>
          <a:noFill/>
          <a:ln w="28575" cap="flat" cmpd="sng">
            <a:solidFill>
              <a:srgbClr val="888888"/>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71" name="Google Shape;171;p2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172" name="Google Shape;172;p21"/>
          <p:cNvPicPr preferRelativeResize="0"/>
          <p:nvPr/>
        </p:nvPicPr>
        <p:blipFill>
          <a:blip r:embed="rId3">
            <a:alphaModFix/>
          </a:blip>
          <a:stretch>
            <a:fillRect/>
          </a:stretch>
        </p:blipFill>
        <p:spPr>
          <a:xfrm>
            <a:off x="0" y="2523885"/>
            <a:ext cx="9144002" cy="926840"/>
          </a:xfrm>
          <a:prstGeom prst="rect">
            <a:avLst/>
          </a:prstGeom>
          <a:noFill/>
          <a:ln>
            <a:noFill/>
          </a:ln>
        </p:spPr>
      </p:pic>
      <p:pic>
        <p:nvPicPr>
          <p:cNvPr id="173" name="Google Shape;173;p21"/>
          <p:cNvPicPr preferRelativeResize="0"/>
          <p:nvPr/>
        </p:nvPicPr>
        <p:blipFill>
          <a:blip r:embed="rId4">
            <a:alphaModFix/>
          </a:blip>
          <a:stretch>
            <a:fillRect/>
          </a:stretch>
        </p:blipFill>
        <p:spPr>
          <a:xfrm>
            <a:off x="2703925" y="2898375"/>
            <a:ext cx="386550" cy="339700"/>
          </a:xfrm>
          <a:prstGeom prst="rect">
            <a:avLst/>
          </a:prstGeom>
          <a:noFill/>
          <a:ln>
            <a:noFill/>
          </a:ln>
        </p:spPr>
      </p:pic>
      <p:pic>
        <p:nvPicPr>
          <p:cNvPr id="174" name="Google Shape;174;p21"/>
          <p:cNvPicPr preferRelativeResize="0"/>
          <p:nvPr/>
        </p:nvPicPr>
        <p:blipFill>
          <a:blip r:embed="rId4">
            <a:alphaModFix/>
          </a:blip>
          <a:stretch>
            <a:fillRect/>
          </a:stretch>
        </p:blipFill>
        <p:spPr>
          <a:xfrm>
            <a:off x="3090475" y="2898375"/>
            <a:ext cx="386550" cy="339700"/>
          </a:xfrm>
          <a:prstGeom prst="rect">
            <a:avLst/>
          </a:prstGeom>
          <a:noFill/>
          <a:ln>
            <a:noFill/>
          </a:ln>
        </p:spPr>
      </p:pic>
      <p:pic>
        <p:nvPicPr>
          <p:cNvPr id="175" name="Google Shape;175;p21"/>
          <p:cNvPicPr preferRelativeResize="0"/>
          <p:nvPr/>
        </p:nvPicPr>
        <p:blipFill>
          <a:blip r:embed="rId4">
            <a:alphaModFix/>
          </a:blip>
          <a:stretch>
            <a:fillRect/>
          </a:stretch>
        </p:blipFill>
        <p:spPr>
          <a:xfrm>
            <a:off x="3477025" y="2898375"/>
            <a:ext cx="386550" cy="339700"/>
          </a:xfrm>
          <a:prstGeom prst="rect">
            <a:avLst/>
          </a:prstGeom>
          <a:noFill/>
          <a:ln>
            <a:noFill/>
          </a:ln>
        </p:spPr>
      </p:pic>
      <p:pic>
        <p:nvPicPr>
          <p:cNvPr id="176" name="Google Shape;176;p21"/>
          <p:cNvPicPr preferRelativeResize="0"/>
          <p:nvPr/>
        </p:nvPicPr>
        <p:blipFill>
          <a:blip r:embed="rId5">
            <a:alphaModFix/>
          </a:blip>
          <a:stretch>
            <a:fillRect/>
          </a:stretch>
        </p:blipFill>
        <p:spPr>
          <a:xfrm>
            <a:off x="1583750" y="2899887"/>
            <a:ext cx="386550" cy="336675"/>
          </a:xfrm>
          <a:prstGeom prst="rect">
            <a:avLst/>
          </a:prstGeom>
          <a:noFill/>
          <a:ln>
            <a:noFill/>
          </a:ln>
        </p:spPr>
      </p:pic>
      <p:pic>
        <p:nvPicPr>
          <p:cNvPr id="177" name="Google Shape;177;p21"/>
          <p:cNvPicPr preferRelativeResize="0"/>
          <p:nvPr/>
        </p:nvPicPr>
        <p:blipFill>
          <a:blip r:embed="rId5">
            <a:alphaModFix/>
          </a:blip>
          <a:stretch>
            <a:fillRect/>
          </a:stretch>
        </p:blipFill>
        <p:spPr>
          <a:xfrm>
            <a:off x="5719025" y="2899887"/>
            <a:ext cx="386550" cy="336675"/>
          </a:xfrm>
          <a:prstGeom prst="rect">
            <a:avLst/>
          </a:prstGeom>
          <a:noFill/>
          <a:ln>
            <a:noFill/>
          </a:ln>
        </p:spPr>
      </p:pic>
      <p:pic>
        <p:nvPicPr>
          <p:cNvPr id="178" name="Google Shape;178;p21"/>
          <p:cNvPicPr preferRelativeResize="0"/>
          <p:nvPr/>
        </p:nvPicPr>
        <p:blipFill>
          <a:blip r:embed="rId5">
            <a:alphaModFix/>
          </a:blip>
          <a:stretch>
            <a:fillRect/>
          </a:stretch>
        </p:blipFill>
        <p:spPr>
          <a:xfrm>
            <a:off x="6105575" y="2899887"/>
            <a:ext cx="386550" cy="336675"/>
          </a:xfrm>
          <a:prstGeom prst="rect">
            <a:avLst/>
          </a:prstGeom>
          <a:noFill/>
          <a:ln>
            <a:noFill/>
          </a:ln>
        </p:spPr>
      </p:pic>
      <p:sp>
        <p:nvSpPr>
          <p:cNvPr id="179" name="Google Shape;179;p21"/>
          <p:cNvSpPr txBox="1"/>
          <p:nvPr/>
        </p:nvSpPr>
        <p:spPr>
          <a:xfrm>
            <a:off x="1120175" y="3520700"/>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80" name="Google Shape;180;p21"/>
          <p:cNvSpPr/>
          <p:nvPr/>
        </p:nvSpPr>
        <p:spPr>
          <a:xfrm rot="-5400000">
            <a:off x="2775425" y="1697500"/>
            <a:ext cx="2850300" cy="2974500"/>
          </a:xfrm>
          <a:prstGeom prst="bracePair">
            <a:avLst/>
          </a:prstGeom>
          <a:noFill/>
          <a:ln w="38100" cap="flat" cmpd="sng">
            <a:solidFill>
              <a:srgbClr val="7C7D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1"/>
          <p:cNvSpPr/>
          <p:nvPr/>
        </p:nvSpPr>
        <p:spPr>
          <a:xfrm rot="-5400000">
            <a:off x="6011550" y="1523200"/>
            <a:ext cx="2850300" cy="3323100"/>
          </a:xfrm>
          <a:prstGeom prst="bracePair">
            <a:avLst/>
          </a:prstGeom>
          <a:noFill/>
          <a:ln w="38100" cap="flat" cmpd="sng">
            <a:solidFill>
              <a:srgbClr val="7C7D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1"/>
          <p:cNvSpPr txBox="1"/>
          <p:nvPr/>
        </p:nvSpPr>
        <p:spPr>
          <a:xfrm>
            <a:off x="2724450" y="21083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1300" b="1">
                <a:solidFill>
                  <a:srgbClr val="3C78D8"/>
                </a:solidFill>
                <a:latin typeface="Calibri"/>
                <a:ea typeface="Calibri"/>
                <a:cs typeface="Calibri"/>
                <a:sym typeface="Calibri"/>
              </a:rPr>
              <a:t>Which hormone is dominant here?</a:t>
            </a:r>
            <a:endParaRPr sz="1300" b="1">
              <a:solidFill>
                <a:srgbClr val="3C78D8"/>
              </a:solidFill>
              <a:latin typeface="Calibri"/>
              <a:ea typeface="Calibri"/>
              <a:cs typeface="Calibri"/>
              <a:sym typeface="Calibri"/>
            </a:endParaRPr>
          </a:p>
        </p:txBody>
      </p:sp>
      <p:sp>
        <p:nvSpPr>
          <p:cNvPr id="183" name="Google Shape;183;p21"/>
          <p:cNvSpPr txBox="1"/>
          <p:nvPr/>
        </p:nvSpPr>
        <p:spPr>
          <a:xfrm>
            <a:off x="5949450" y="211912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solidFill>
                  <a:srgbClr val="888888"/>
                </a:solidFill>
                <a:latin typeface="Calibri"/>
                <a:ea typeface="Calibri"/>
                <a:cs typeface="Calibri"/>
                <a:sym typeface="Calibri"/>
              </a:rPr>
              <a:t>Which hormone is dominant here?</a:t>
            </a:r>
            <a:endParaRPr sz="1300" b="1">
              <a:solidFill>
                <a:srgbClr val="888888"/>
              </a:solidFill>
              <a:latin typeface="Calibri"/>
              <a:ea typeface="Calibri"/>
              <a:cs typeface="Calibri"/>
              <a:sym typeface="Calibri"/>
            </a:endParaRPr>
          </a:p>
        </p:txBody>
      </p:sp>
      <p:sp>
        <p:nvSpPr>
          <p:cNvPr id="184" name="Google Shape;184;p21"/>
          <p:cNvSpPr txBox="1"/>
          <p:nvPr/>
        </p:nvSpPr>
        <p:spPr>
          <a:xfrm>
            <a:off x="3107075" y="3595800"/>
            <a:ext cx="2187000" cy="585000"/>
          </a:xfrm>
          <a:prstGeom prst="rect">
            <a:avLst/>
          </a:prstGeom>
          <a:noFill/>
          <a:ln w="38100" cap="flat" cmpd="sng">
            <a:solidFill>
              <a:srgbClr val="59595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2600" b="1" dirty="0">
                <a:solidFill>
                  <a:srgbClr val="1155CC"/>
                </a:solidFill>
                <a:latin typeface="Calibri"/>
                <a:ea typeface="Calibri"/>
                <a:cs typeface="Calibri"/>
                <a:sym typeface="Calibri"/>
              </a:rPr>
              <a:t>Estrogen</a:t>
            </a:r>
            <a:endParaRPr sz="2600" b="1" dirty="0">
              <a:solidFill>
                <a:srgbClr val="1155CC"/>
              </a:solidFill>
              <a:latin typeface="Calibri"/>
              <a:ea typeface="Calibri"/>
              <a:cs typeface="Calibri"/>
              <a:sym typeface="Calibri"/>
            </a:endParaRPr>
          </a:p>
        </p:txBody>
      </p:sp>
      <p:sp>
        <p:nvSpPr>
          <p:cNvPr id="185" name="Google Shape;185;p21"/>
          <p:cNvSpPr txBox="1"/>
          <p:nvPr/>
        </p:nvSpPr>
        <p:spPr>
          <a:xfrm>
            <a:off x="5949450" y="3595800"/>
            <a:ext cx="2974500" cy="585000"/>
          </a:xfrm>
          <a:prstGeom prst="rect">
            <a:avLst/>
          </a:prstGeom>
          <a:noFill/>
          <a:ln w="38100" cap="flat" cmpd="sng">
            <a:solidFill>
              <a:srgbClr val="59595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2600" b="1" dirty="0">
                <a:solidFill>
                  <a:srgbClr val="898989"/>
                </a:solidFill>
                <a:latin typeface="Calibri"/>
                <a:ea typeface="Calibri"/>
                <a:cs typeface="Calibri"/>
                <a:sym typeface="Calibri"/>
              </a:rPr>
              <a:t>Progesterone</a:t>
            </a:r>
            <a:endParaRPr sz="2600" b="1" dirty="0">
              <a:solidFill>
                <a:srgbClr val="898989"/>
              </a:solidFill>
              <a:latin typeface="Calibri"/>
              <a:ea typeface="Calibri"/>
              <a:cs typeface="Calibri"/>
              <a:sym typeface="Calibri"/>
            </a:endParaRPr>
          </a:p>
        </p:txBody>
      </p:sp>
      <p:sp>
        <p:nvSpPr>
          <p:cNvPr id="186" name="Google Shape;186;p21"/>
          <p:cNvSpPr txBox="1"/>
          <p:nvPr/>
        </p:nvSpPr>
        <p:spPr>
          <a:xfrm>
            <a:off x="408225" y="5306775"/>
            <a:ext cx="3333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87" name="Google Shape;187;p21"/>
          <p:cNvSpPr txBox="1"/>
          <p:nvPr/>
        </p:nvSpPr>
        <p:spPr>
          <a:xfrm>
            <a:off x="5991000" y="5154575"/>
            <a:ext cx="2891400" cy="1154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b="1">
                <a:solidFill>
                  <a:schemeClr val="dk1"/>
                </a:solidFill>
                <a:latin typeface="Calibri"/>
                <a:ea typeface="Calibri"/>
                <a:cs typeface="Calibri"/>
                <a:sym typeface="Calibri"/>
              </a:rPr>
              <a:t>Bonus! Can you remember what this phase of the cycle is called?</a:t>
            </a:r>
            <a:br>
              <a:rPr lang="en-US" sz="1500" b="1">
                <a:solidFill>
                  <a:schemeClr val="dk1"/>
                </a:solidFill>
                <a:latin typeface="Calibri"/>
                <a:ea typeface="Calibri"/>
                <a:cs typeface="Calibri"/>
                <a:sym typeface="Calibri"/>
              </a:rPr>
            </a:br>
            <a:br>
              <a:rPr lang="en-US" sz="1500" b="1">
                <a:solidFill>
                  <a:schemeClr val="dk1"/>
                </a:solidFill>
                <a:latin typeface="Calibri"/>
                <a:ea typeface="Calibri"/>
                <a:cs typeface="Calibri"/>
                <a:sym typeface="Calibri"/>
              </a:rPr>
            </a:br>
            <a:r>
              <a:rPr lang="en-US" sz="1800" b="1">
                <a:solidFill>
                  <a:schemeClr val="dk1"/>
                </a:solidFill>
                <a:highlight>
                  <a:srgbClr val="F2F2F2"/>
                </a:highlight>
                <a:latin typeface="Calibri"/>
                <a:ea typeface="Calibri"/>
                <a:cs typeface="Calibri"/>
                <a:sym typeface="Calibri"/>
              </a:rPr>
              <a:t>The Luteal Phase!</a:t>
            </a:r>
            <a:endParaRPr sz="1900">
              <a:highlight>
                <a:srgbClr val="F2F2F2"/>
              </a:highlight>
            </a:endParaRPr>
          </a:p>
        </p:txBody>
      </p:sp>
      <p:sp>
        <p:nvSpPr>
          <p:cNvPr id="188" name="Google Shape;188;p21"/>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800">
                <a:latin typeface="Lexend Thin"/>
                <a:ea typeface="Lexend Thin"/>
                <a:cs typeface="Lexend Thin"/>
                <a:sym typeface="Lexend Thin"/>
              </a:rPr>
              <a:t>Worksheet </a:t>
            </a:r>
            <a:r>
              <a:rPr lang="en-US" sz="2800" b="1">
                <a:latin typeface="Lexend"/>
                <a:ea typeface="Lexend"/>
                <a:cs typeface="Lexend"/>
                <a:sym typeface="Lexend"/>
              </a:rPr>
              <a:t>Answers</a:t>
            </a:r>
            <a:r>
              <a:rPr lang="en-US" sz="2800">
                <a:latin typeface="Lexend Thin"/>
                <a:ea typeface="Lexend Thin"/>
                <a:cs typeface="Lexend Thin"/>
                <a:sym typeface="Lexend Thin"/>
              </a:rPr>
              <a:t> | Sienna</a:t>
            </a:r>
            <a:r>
              <a:rPr lang="en-US" sz="2900">
                <a:latin typeface="Lexend Thin"/>
                <a:ea typeface="Lexend Thin"/>
                <a:cs typeface="Lexend Thin"/>
                <a:sym typeface="Lexend Thin"/>
              </a:rPr>
              <a:t>  </a:t>
            </a:r>
            <a:endParaRPr sz="2900">
              <a:latin typeface="Lexend Thin"/>
              <a:ea typeface="Lexend Thin"/>
              <a:cs typeface="Lexend Thin"/>
              <a:sym typeface="Lexend Thi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94" name="Google Shape;194;p2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95" name="Google Shape;195;p22"/>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800">
                <a:latin typeface="Lexend Thin"/>
                <a:ea typeface="Lexend Thin"/>
                <a:cs typeface="Lexend Thin"/>
                <a:sym typeface="Lexend Thin"/>
              </a:rPr>
              <a:t>Worksheet | Sienna</a:t>
            </a:r>
            <a:r>
              <a:rPr lang="en-US" sz="2900">
                <a:latin typeface="Lexend Thin"/>
                <a:ea typeface="Lexend Thin"/>
                <a:cs typeface="Lexend Thin"/>
                <a:sym typeface="Lexend Thin"/>
              </a:rPr>
              <a:t>  </a:t>
            </a:r>
            <a:endParaRPr sz="2900">
              <a:latin typeface="Lexend Thin"/>
              <a:ea typeface="Lexend Thin"/>
              <a:cs typeface="Lexend Thin"/>
              <a:sym typeface="Lexend Thin"/>
            </a:endParaRPr>
          </a:p>
        </p:txBody>
      </p:sp>
      <p:pic>
        <p:nvPicPr>
          <p:cNvPr id="196" name="Google Shape;196;p22"/>
          <p:cNvPicPr preferRelativeResize="0"/>
          <p:nvPr/>
        </p:nvPicPr>
        <p:blipFill rotWithShape="1">
          <a:blip r:embed="rId3">
            <a:alphaModFix/>
          </a:blip>
          <a:srcRect l="16845" t="15817" r="16094"/>
          <a:stretch/>
        </p:blipFill>
        <p:spPr>
          <a:xfrm>
            <a:off x="977050" y="1115975"/>
            <a:ext cx="7189887" cy="5680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23" descr="Charts_ppt look-revEL2_chartcervix copy 12.png"/>
          <p:cNvPicPr preferRelativeResize="0"/>
          <p:nvPr/>
        </p:nvPicPr>
        <p:blipFill rotWithShape="1">
          <a:blip r:embed="rId3">
            <a:alphaModFix/>
          </a:blip>
          <a:srcRect l="1655" r="5364" b="19048"/>
          <a:stretch/>
        </p:blipFill>
        <p:spPr>
          <a:xfrm>
            <a:off x="89250" y="5756500"/>
            <a:ext cx="8776500" cy="666600"/>
          </a:xfrm>
          <a:prstGeom prst="rect">
            <a:avLst/>
          </a:prstGeom>
          <a:noFill/>
          <a:ln>
            <a:noFill/>
          </a:ln>
        </p:spPr>
      </p:pic>
      <p:sp>
        <p:nvSpPr>
          <p:cNvPr id="203" name="Google Shape;203;p23"/>
          <p:cNvSpPr txBox="1"/>
          <p:nvPr/>
        </p:nvSpPr>
        <p:spPr>
          <a:xfrm>
            <a:off x="-644769" y="3770923"/>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204" name="Google Shape;204;p23" descr="1 normal.jpg"/>
          <p:cNvPicPr preferRelativeResize="0"/>
          <p:nvPr/>
        </p:nvPicPr>
        <p:blipFill rotWithShape="1">
          <a:blip r:embed="rId4">
            <a:alphaModFix/>
          </a:blip>
          <a:srcRect t="25604" b="34307"/>
          <a:stretch/>
        </p:blipFill>
        <p:spPr>
          <a:xfrm>
            <a:off x="102375" y="2233725"/>
            <a:ext cx="8965500" cy="2418900"/>
          </a:xfrm>
          <a:prstGeom prst="rect">
            <a:avLst/>
          </a:prstGeom>
          <a:noFill/>
          <a:ln>
            <a:noFill/>
          </a:ln>
        </p:spPr>
      </p:pic>
      <p:pic>
        <p:nvPicPr>
          <p:cNvPr id="205" name="Google Shape;205;p23"/>
          <p:cNvPicPr preferRelativeResize="0"/>
          <p:nvPr/>
        </p:nvPicPr>
        <p:blipFill rotWithShape="1">
          <a:blip r:embed="rId5">
            <a:alphaModFix/>
          </a:blip>
          <a:srcRect/>
          <a:stretch/>
        </p:blipFill>
        <p:spPr>
          <a:xfrm>
            <a:off x="2885803" y="4607508"/>
            <a:ext cx="461400" cy="1149000"/>
          </a:xfrm>
          <a:prstGeom prst="rect">
            <a:avLst/>
          </a:prstGeom>
          <a:noFill/>
          <a:ln>
            <a:noFill/>
          </a:ln>
        </p:spPr>
      </p:pic>
      <p:pic>
        <p:nvPicPr>
          <p:cNvPr id="206" name="Google Shape;206;p23" descr="menses #1 lining.jpg"/>
          <p:cNvPicPr preferRelativeResize="0"/>
          <p:nvPr/>
        </p:nvPicPr>
        <p:blipFill rotWithShape="1">
          <a:blip r:embed="rId6">
            <a:alphaModFix/>
          </a:blip>
          <a:srcRect l="38020" t="36699" r="32105" b="14589"/>
          <a:stretch/>
        </p:blipFill>
        <p:spPr>
          <a:xfrm>
            <a:off x="152530" y="4607494"/>
            <a:ext cx="815400" cy="1149000"/>
          </a:xfrm>
          <a:prstGeom prst="rect">
            <a:avLst/>
          </a:prstGeom>
          <a:noFill/>
          <a:ln>
            <a:noFill/>
          </a:ln>
        </p:spPr>
      </p:pic>
      <p:pic>
        <p:nvPicPr>
          <p:cNvPr id="207" name="Google Shape;207;p23" descr="G- #1 lining.jpg"/>
          <p:cNvPicPr preferRelativeResize="0"/>
          <p:nvPr/>
        </p:nvPicPr>
        <p:blipFill rotWithShape="1">
          <a:blip r:embed="rId7">
            <a:alphaModFix/>
          </a:blip>
          <a:srcRect l="38214" t="36701" r="31911" b="14808"/>
          <a:stretch/>
        </p:blipFill>
        <p:spPr>
          <a:xfrm>
            <a:off x="1786443" y="4625869"/>
            <a:ext cx="818700" cy="1149000"/>
          </a:xfrm>
          <a:prstGeom prst="rect">
            <a:avLst/>
          </a:prstGeom>
          <a:noFill/>
          <a:ln>
            <a:noFill/>
          </a:ln>
        </p:spPr>
      </p:pic>
      <p:pic>
        <p:nvPicPr>
          <p:cNvPr id="208" name="Google Shape;208;p23" descr="ES #3 lining.jpg"/>
          <p:cNvPicPr preferRelativeResize="0"/>
          <p:nvPr/>
        </p:nvPicPr>
        <p:blipFill rotWithShape="1">
          <a:blip r:embed="rId8">
            <a:alphaModFix/>
          </a:blip>
          <a:srcRect l="38056" t="36699" r="32069" b="14589"/>
          <a:stretch/>
        </p:blipFill>
        <p:spPr>
          <a:xfrm>
            <a:off x="3779782" y="4607494"/>
            <a:ext cx="815400" cy="1149000"/>
          </a:xfrm>
          <a:prstGeom prst="rect">
            <a:avLst/>
          </a:prstGeom>
          <a:noFill/>
          <a:ln>
            <a:noFill/>
          </a:ln>
        </p:spPr>
      </p:pic>
      <p:pic>
        <p:nvPicPr>
          <p:cNvPr id="209" name="Google Shape;209;p23" descr="G+ #4 lining secretions.jpg"/>
          <p:cNvPicPr preferRelativeResize="0"/>
          <p:nvPr/>
        </p:nvPicPr>
        <p:blipFill rotWithShape="1">
          <a:blip r:embed="rId9">
            <a:alphaModFix/>
          </a:blip>
          <a:srcRect l="37980" t="36666" r="32004" b="14742"/>
          <a:stretch/>
        </p:blipFill>
        <p:spPr>
          <a:xfrm>
            <a:off x="5027743" y="4607493"/>
            <a:ext cx="821100" cy="1149000"/>
          </a:xfrm>
          <a:prstGeom prst="rect">
            <a:avLst/>
          </a:prstGeom>
          <a:noFill/>
          <a:ln>
            <a:noFill/>
          </a:ln>
        </p:spPr>
      </p:pic>
      <p:pic>
        <p:nvPicPr>
          <p:cNvPr id="210" name="Google Shape;210;p23" descr="1 normal.jpg"/>
          <p:cNvPicPr preferRelativeResize="0"/>
          <p:nvPr/>
        </p:nvPicPr>
        <p:blipFill rotWithShape="1">
          <a:blip r:embed="rId4">
            <a:alphaModFix/>
          </a:blip>
          <a:srcRect t="1717" b="80046"/>
          <a:stretch/>
        </p:blipFill>
        <p:spPr>
          <a:xfrm>
            <a:off x="89250" y="1121788"/>
            <a:ext cx="8965500" cy="1100100"/>
          </a:xfrm>
          <a:prstGeom prst="rect">
            <a:avLst/>
          </a:prstGeom>
          <a:noFill/>
          <a:ln>
            <a:noFill/>
          </a:ln>
        </p:spPr>
      </p:pic>
      <p:sp>
        <p:nvSpPr>
          <p:cNvPr id="211" name="Google Shape;211;p23"/>
          <p:cNvSpPr/>
          <p:nvPr/>
        </p:nvSpPr>
        <p:spPr>
          <a:xfrm>
            <a:off x="81650" y="5851075"/>
            <a:ext cx="8885400" cy="884400"/>
          </a:xfrm>
          <a:prstGeom prst="roundRect">
            <a:avLst>
              <a:gd name="adj" fmla="val 16667"/>
            </a:avLst>
          </a:prstGeom>
          <a:noFill/>
          <a:ln w="2857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3"/>
          <p:cNvSpPr txBox="1"/>
          <p:nvPr/>
        </p:nvSpPr>
        <p:spPr>
          <a:xfrm>
            <a:off x="40000" y="5808300"/>
            <a:ext cx="9014700" cy="9996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13" name="Google Shape;213;p23"/>
          <p:cNvPicPr preferRelativeResize="0"/>
          <p:nvPr/>
        </p:nvPicPr>
        <p:blipFill>
          <a:blip r:embed="rId10">
            <a:alphaModFix/>
          </a:blip>
          <a:stretch>
            <a:fillRect/>
          </a:stretch>
        </p:blipFill>
        <p:spPr>
          <a:xfrm>
            <a:off x="104650" y="5852566"/>
            <a:ext cx="8885402" cy="993534"/>
          </a:xfrm>
          <a:prstGeom prst="rect">
            <a:avLst/>
          </a:prstGeom>
          <a:noFill/>
          <a:ln>
            <a:noFill/>
          </a:ln>
        </p:spPr>
      </p:pic>
      <p:sp>
        <p:nvSpPr>
          <p:cNvPr id="214" name="Google Shape;214;p23"/>
          <p:cNvSpPr txBox="1"/>
          <p:nvPr/>
        </p:nvSpPr>
        <p:spPr>
          <a:xfrm>
            <a:off x="336025" y="498650"/>
            <a:ext cx="55107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Worksheet </a:t>
            </a:r>
            <a:r>
              <a:rPr lang="en-US" sz="2800" b="1">
                <a:solidFill>
                  <a:schemeClr val="lt1"/>
                </a:solidFill>
                <a:latin typeface="Lexend"/>
                <a:ea typeface="Lexend"/>
                <a:cs typeface="Lexend"/>
                <a:sym typeface="Lexend"/>
              </a:rPr>
              <a:t>Answers</a:t>
            </a:r>
            <a:r>
              <a:rPr lang="en-US" sz="2800">
                <a:solidFill>
                  <a:schemeClr val="lt1"/>
                </a:solidFill>
                <a:latin typeface="Lexend Thin"/>
                <a:ea typeface="Lexend Thin"/>
                <a:cs typeface="Lexend Thin"/>
                <a:sym typeface="Lexend Thin"/>
              </a:rPr>
              <a:t> | Sienna</a:t>
            </a:r>
            <a:r>
              <a:rPr lang="en-US" sz="2900">
                <a:solidFill>
                  <a:schemeClr val="lt1"/>
                </a:solidFill>
                <a:latin typeface="Lexend Thin"/>
                <a:ea typeface="Lexend Thin"/>
                <a:cs typeface="Lexend Thin"/>
                <a:sym typeface="Lexend Thin"/>
              </a:rPr>
              <a:t>  </a:t>
            </a:r>
            <a:endParaRPr sz="2900" b="1">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24"/>
          <p:cNvPicPr preferRelativeResize="0"/>
          <p:nvPr/>
        </p:nvPicPr>
        <p:blipFill rotWithShape="1">
          <a:blip r:embed="rId3">
            <a:alphaModFix/>
          </a:blip>
          <a:srcRect b="1768"/>
          <a:stretch/>
        </p:blipFill>
        <p:spPr>
          <a:xfrm>
            <a:off x="183507" y="1917721"/>
            <a:ext cx="1503934" cy="2181261"/>
          </a:xfrm>
          <a:prstGeom prst="rect">
            <a:avLst/>
          </a:prstGeom>
          <a:noFill/>
          <a:ln w="12700" cap="flat" cmpd="sng">
            <a:solidFill>
              <a:srgbClr val="7C7B84"/>
            </a:solidFill>
            <a:prstDash val="solid"/>
            <a:round/>
            <a:headEnd type="none" w="sm" len="sm"/>
            <a:tailEnd type="none" w="sm" len="sm"/>
          </a:ln>
        </p:spPr>
      </p:pic>
      <p:pic>
        <p:nvPicPr>
          <p:cNvPr id="221" name="Google Shape;221;p24"/>
          <p:cNvPicPr preferRelativeResize="0"/>
          <p:nvPr/>
        </p:nvPicPr>
        <p:blipFill rotWithShape="1">
          <a:blip r:embed="rId4">
            <a:alphaModFix amt="22000"/>
          </a:blip>
          <a:srcRect t="370" b="2258"/>
          <a:stretch/>
        </p:blipFill>
        <p:spPr>
          <a:xfrm>
            <a:off x="1990501" y="1917721"/>
            <a:ext cx="1532462" cy="2181263"/>
          </a:xfrm>
          <a:prstGeom prst="rect">
            <a:avLst/>
          </a:prstGeom>
          <a:noFill/>
          <a:ln>
            <a:noFill/>
          </a:ln>
        </p:spPr>
      </p:pic>
      <p:pic>
        <p:nvPicPr>
          <p:cNvPr id="222" name="Google Shape;222;p24"/>
          <p:cNvPicPr preferRelativeResize="0"/>
          <p:nvPr/>
        </p:nvPicPr>
        <p:blipFill rotWithShape="1">
          <a:blip r:embed="rId5">
            <a:alphaModFix amt="22000"/>
          </a:blip>
          <a:srcRect b="1999"/>
          <a:stretch/>
        </p:blipFill>
        <p:spPr>
          <a:xfrm>
            <a:off x="5636702" y="1903584"/>
            <a:ext cx="1517166" cy="2195400"/>
          </a:xfrm>
          <a:prstGeom prst="rect">
            <a:avLst/>
          </a:prstGeom>
          <a:noFill/>
          <a:ln>
            <a:noFill/>
          </a:ln>
        </p:spPr>
      </p:pic>
      <p:pic>
        <p:nvPicPr>
          <p:cNvPr id="223" name="Google Shape;223;p24"/>
          <p:cNvPicPr preferRelativeResize="0"/>
          <p:nvPr/>
        </p:nvPicPr>
        <p:blipFill rotWithShape="1">
          <a:blip r:embed="rId6">
            <a:alphaModFix amt="22000"/>
          </a:blip>
          <a:srcRect t="370" b="2258"/>
          <a:stretch/>
        </p:blipFill>
        <p:spPr>
          <a:xfrm>
            <a:off x="3842214" y="1917720"/>
            <a:ext cx="1488981" cy="2181263"/>
          </a:xfrm>
          <a:prstGeom prst="rect">
            <a:avLst/>
          </a:prstGeom>
          <a:noFill/>
          <a:ln>
            <a:noFill/>
          </a:ln>
        </p:spPr>
      </p:pic>
      <p:pic>
        <p:nvPicPr>
          <p:cNvPr id="224" name="Google Shape;224;p24"/>
          <p:cNvPicPr preferRelativeResize="0"/>
          <p:nvPr/>
        </p:nvPicPr>
        <p:blipFill rotWithShape="1">
          <a:blip r:embed="rId7">
            <a:alphaModFix amt="22000"/>
          </a:blip>
          <a:srcRect b="1999"/>
          <a:stretch/>
        </p:blipFill>
        <p:spPr>
          <a:xfrm>
            <a:off x="7465598" y="1903582"/>
            <a:ext cx="1485900" cy="2195401"/>
          </a:xfrm>
          <a:prstGeom prst="rect">
            <a:avLst/>
          </a:prstGeom>
          <a:noFill/>
          <a:ln>
            <a:noFill/>
          </a:ln>
        </p:spPr>
      </p:pic>
      <p:sp>
        <p:nvSpPr>
          <p:cNvPr id="225" name="Google Shape;225;p24"/>
          <p:cNvSpPr txBox="1">
            <a:spLocks noGrp="1"/>
          </p:cNvSpPr>
          <p:nvPr>
            <p:ph type="title"/>
          </p:nvPr>
        </p:nvSpPr>
        <p:spPr>
          <a:xfrm>
            <a:off x="283875" y="228600"/>
            <a:ext cx="8129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A healthy cycle looks like this…</a:t>
            </a:r>
            <a:endParaRPr sz="1200">
              <a:latin typeface="Lexend Thin"/>
              <a:ea typeface="Lexend Thin"/>
              <a:cs typeface="Lexend Thin"/>
              <a:sym typeface="Lexend Thin"/>
            </a:endParaRPr>
          </a:p>
        </p:txBody>
      </p:sp>
      <p:sp>
        <p:nvSpPr>
          <p:cNvPr id="226" name="Google Shape;226;p24"/>
          <p:cNvSpPr txBox="1"/>
          <p:nvPr/>
        </p:nvSpPr>
        <p:spPr>
          <a:xfrm>
            <a:off x="452087" y="1162281"/>
            <a:ext cx="8503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C7DAD"/>
              </a:buClr>
              <a:buSzPts val="3000"/>
              <a:buFont typeface="Arial"/>
              <a:buNone/>
            </a:pPr>
            <a:r>
              <a:rPr lang="en-US" sz="3000" b="1">
                <a:solidFill>
                  <a:srgbClr val="7C7DAD"/>
                </a:solidFill>
                <a:latin typeface="Calibri"/>
                <a:ea typeface="Calibri"/>
                <a:cs typeface="Calibri"/>
                <a:sym typeface="Calibri"/>
              </a:rPr>
              <a:t>Menstruation</a:t>
            </a:r>
            <a:endParaRPr sz="3000" b="1">
              <a:solidFill>
                <a:srgbClr val="7C7DAD"/>
              </a:solidFill>
              <a:latin typeface="Calibri"/>
              <a:ea typeface="Calibri"/>
              <a:cs typeface="Calibri"/>
              <a:sym typeface="Calibri"/>
            </a:endParaRPr>
          </a:p>
        </p:txBody>
      </p:sp>
      <p:sp>
        <p:nvSpPr>
          <p:cNvPr id="227" name="Google Shape;227;p2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Calibri"/>
                <a:ea typeface="Calibri"/>
                <a:cs typeface="Calibri"/>
                <a:sym typeface="Calibri"/>
              </a:rPr>
              <a:t>© FEMM</a:t>
            </a:r>
            <a:endParaRPr/>
          </a:p>
        </p:txBody>
      </p:sp>
      <p:sp>
        <p:nvSpPr>
          <p:cNvPr id="228" name="Google Shape;228;p24"/>
          <p:cNvSpPr txBox="1"/>
          <p:nvPr/>
        </p:nvSpPr>
        <p:spPr>
          <a:xfrm>
            <a:off x="2176027" y="2131291"/>
            <a:ext cx="6542700" cy="1385100"/>
          </a:xfrm>
          <a:prstGeom prst="rect">
            <a:avLst/>
          </a:prstGeom>
          <a:solidFill>
            <a:srgbClr val="E4E6E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2000" dirty="0">
              <a:solidFill>
                <a:srgbClr val="595959"/>
              </a:solidFill>
            </a:endParaRPr>
          </a:p>
          <a:p>
            <a:pPr marL="0" marR="0" lvl="0" indent="0" algn="ctr" rtl="0">
              <a:spcBef>
                <a:spcPts val="0"/>
              </a:spcBef>
              <a:spcAft>
                <a:spcPts val="0"/>
              </a:spcAft>
              <a:buNone/>
            </a:pPr>
            <a:r>
              <a:rPr lang="en-US" sz="2500" b="1" dirty="0">
                <a:solidFill>
                  <a:srgbClr val="595959"/>
                </a:solidFill>
                <a:latin typeface="Calibri"/>
                <a:ea typeface="Calibri"/>
                <a:cs typeface="Calibri"/>
                <a:sym typeface="Calibri"/>
              </a:rPr>
              <a:t>Healthy menstruation is 3-7 days</a:t>
            </a:r>
            <a:endParaRPr sz="1900" b="1" dirty="0">
              <a:latin typeface="Calibri"/>
              <a:ea typeface="Calibri"/>
              <a:cs typeface="Calibri"/>
              <a:sym typeface="Calibri"/>
            </a:endParaRPr>
          </a:p>
          <a:p>
            <a:pPr marL="0" marR="0" lvl="0" indent="0" algn="ctr" rtl="0">
              <a:spcBef>
                <a:spcPts val="0"/>
              </a:spcBef>
              <a:spcAft>
                <a:spcPts val="0"/>
              </a:spcAft>
              <a:buNone/>
            </a:pPr>
            <a:endParaRPr sz="2200" i="1" dirty="0">
              <a:solidFill>
                <a:srgbClr val="595959"/>
              </a:solidFill>
              <a:latin typeface="Calibri"/>
              <a:ea typeface="Calibri"/>
              <a:cs typeface="Calibri"/>
              <a:sym typeface="Calibri"/>
            </a:endParaRPr>
          </a:p>
        </p:txBody>
      </p:sp>
      <p:pic>
        <p:nvPicPr>
          <p:cNvPr id="229" name="Google Shape;229;p24" descr="Charts_ppt look-rev-82.png"/>
          <p:cNvPicPr preferRelativeResize="0"/>
          <p:nvPr/>
        </p:nvPicPr>
        <p:blipFill rotWithShape="1">
          <a:blip r:embed="rId8">
            <a:alphaModFix/>
          </a:blip>
          <a:srcRect/>
          <a:stretch/>
        </p:blipFill>
        <p:spPr>
          <a:xfrm>
            <a:off x="303286" y="4144624"/>
            <a:ext cx="8366760" cy="610830"/>
          </a:xfrm>
          <a:prstGeom prst="rect">
            <a:avLst/>
          </a:prstGeom>
          <a:noFill/>
          <a:ln>
            <a:noFill/>
          </a:ln>
        </p:spPr>
      </p:pic>
      <p:sp>
        <p:nvSpPr>
          <p:cNvPr id="230" name="Google Shape;230;p24"/>
          <p:cNvSpPr txBox="1"/>
          <p:nvPr/>
        </p:nvSpPr>
        <p:spPr>
          <a:xfrm>
            <a:off x="452086" y="4755454"/>
            <a:ext cx="8691900" cy="164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a:p>
        </p:txBody>
      </p:sp>
      <p:sp>
        <p:nvSpPr>
          <p:cNvPr id="231" name="Google Shape;231;p24"/>
          <p:cNvSpPr/>
          <p:nvPr/>
        </p:nvSpPr>
        <p:spPr>
          <a:xfrm>
            <a:off x="436287" y="4261701"/>
            <a:ext cx="1359000" cy="387300"/>
          </a:xfrm>
          <a:prstGeom prst="rect">
            <a:avLst/>
          </a:prstGeom>
          <a:noFill/>
          <a:ln w="38100"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25"/>
          <p:cNvPicPr preferRelativeResize="0"/>
          <p:nvPr/>
        </p:nvPicPr>
        <p:blipFill rotWithShape="1">
          <a:blip r:embed="rId3">
            <a:alphaModFix amt="22000"/>
          </a:blip>
          <a:srcRect b="1768"/>
          <a:stretch/>
        </p:blipFill>
        <p:spPr>
          <a:xfrm>
            <a:off x="183507" y="1917721"/>
            <a:ext cx="1503934" cy="2181261"/>
          </a:xfrm>
          <a:prstGeom prst="rect">
            <a:avLst/>
          </a:prstGeom>
          <a:noFill/>
          <a:ln>
            <a:noFill/>
          </a:ln>
        </p:spPr>
      </p:pic>
      <p:pic>
        <p:nvPicPr>
          <p:cNvPr id="238" name="Google Shape;238;p25"/>
          <p:cNvPicPr preferRelativeResize="0"/>
          <p:nvPr/>
        </p:nvPicPr>
        <p:blipFill rotWithShape="1">
          <a:blip r:embed="rId4">
            <a:alphaModFix/>
          </a:blip>
          <a:srcRect t="370" b="2258"/>
          <a:stretch/>
        </p:blipFill>
        <p:spPr>
          <a:xfrm>
            <a:off x="1990501" y="1917721"/>
            <a:ext cx="1532462" cy="2181263"/>
          </a:xfrm>
          <a:prstGeom prst="rect">
            <a:avLst/>
          </a:prstGeom>
          <a:noFill/>
          <a:ln w="12700" cap="flat" cmpd="sng">
            <a:solidFill>
              <a:srgbClr val="7C7B84"/>
            </a:solidFill>
            <a:prstDash val="solid"/>
            <a:round/>
            <a:headEnd type="none" w="sm" len="sm"/>
            <a:tailEnd type="none" w="sm" len="sm"/>
          </a:ln>
        </p:spPr>
      </p:pic>
      <p:pic>
        <p:nvPicPr>
          <p:cNvPr id="239" name="Google Shape;239;p25"/>
          <p:cNvPicPr preferRelativeResize="0"/>
          <p:nvPr/>
        </p:nvPicPr>
        <p:blipFill rotWithShape="1">
          <a:blip r:embed="rId5">
            <a:alphaModFix amt="22000"/>
          </a:blip>
          <a:srcRect b="1999"/>
          <a:stretch/>
        </p:blipFill>
        <p:spPr>
          <a:xfrm>
            <a:off x="5636702" y="1903584"/>
            <a:ext cx="1517166" cy="2195400"/>
          </a:xfrm>
          <a:prstGeom prst="rect">
            <a:avLst/>
          </a:prstGeom>
          <a:noFill/>
          <a:ln>
            <a:noFill/>
          </a:ln>
        </p:spPr>
      </p:pic>
      <p:pic>
        <p:nvPicPr>
          <p:cNvPr id="240" name="Google Shape;240;p25"/>
          <p:cNvPicPr preferRelativeResize="0"/>
          <p:nvPr/>
        </p:nvPicPr>
        <p:blipFill rotWithShape="1">
          <a:blip r:embed="rId6">
            <a:alphaModFix amt="22000"/>
          </a:blip>
          <a:srcRect t="370" b="2258"/>
          <a:stretch/>
        </p:blipFill>
        <p:spPr>
          <a:xfrm>
            <a:off x="3842214" y="1917720"/>
            <a:ext cx="1488981" cy="2181263"/>
          </a:xfrm>
          <a:prstGeom prst="rect">
            <a:avLst/>
          </a:prstGeom>
          <a:noFill/>
          <a:ln>
            <a:noFill/>
          </a:ln>
        </p:spPr>
      </p:pic>
      <p:pic>
        <p:nvPicPr>
          <p:cNvPr id="241" name="Google Shape;241;p25"/>
          <p:cNvPicPr preferRelativeResize="0"/>
          <p:nvPr/>
        </p:nvPicPr>
        <p:blipFill rotWithShape="1">
          <a:blip r:embed="rId7">
            <a:alphaModFix amt="50000"/>
          </a:blip>
          <a:srcRect b="1999"/>
          <a:stretch/>
        </p:blipFill>
        <p:spPr>
          <a:xfrm>
            <a:off x="7465598" y="1903582"/>
            <a:ext cx="1485900" cy="2195401"/>
          </a:xfrm>
          <a:prstGeom prst="rect">
            <a:avLst/>
          </a:prstGeom>
          <a:noFill/>
          <a:ln>
            <a:noFill/>
          </a:ln>
        </p:spPr>
      </p:pic>
      <p:sp>
        <p:nvSpPr>
          <p:cNvPr id="242" name="Google Shape;242;p25"/>
          <p:cNvSpPr txBox="1"/>
          <p:nvPr/>
        </p:nvSpPr>
        <p:spPr>
          <a:xfrm>
            <a:off x="452087" y="1162281"/>
            <a:ext cx="8503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C7DAD"/>
              </a:buClr>
              <a:buSzPts val="3000"/>
              <a:buFont typeface="Arial"/>
              <a:buNone/>
            </a:pPr>
            <a:r>
              <a:rPr lang="en-US" sz="3000" b="1">
                <a:solidFill>
                  <a:srgbClr val="7C7DAD"/>
                </a:solidFill>
                <a:latin typeface="Calibri"/>
                <a:ea typeface="Calibri"/>
                <a:cs typeface="Calibri"/>
                <a:sym typeface="Calibri"/>
              </a:rPr>
              <a:t>Dryness</a:t>
            </a:r>
            <a:endParaRPr sz="3000" b="1">
              <a:solidFill>
                <a:srgbClr val="7C7DAD"/>
              </a:solidFill>
              <a:latin typeface="Calibri"/>
              <a:ea typeface="Calibri"/>
              <a:cs typeface="Calibri"/>
              <a:sym typeface="Calibri"/>
            </a:endParaRPr>
          </a:p>
        </p:txBody>
      </p:sp>
      <p:sp>
        <p:nvSpPr>
          <p:cNvPr id="243" name="Google Shape;243;p25"/>
          <p:cNvSpPr txBox="1"/>
          <p:nvPr/>
        </p:nvSpPr>
        <p:spPr>
          <a:xfrm>
            <a:off x="452086" y="4755454"/>
            <a:ext cx="8848200" cy="138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rgbClr val="595959"/>
                </a:solidFill>
                <a:latin typeface="Calibri"/>
                <a:ea typeface="Calibri"/>
                <a:cs typeface="Calibri"/>
                <a:sym typeface="Calibri"/>
              </a:rPr>
              <a:t>You may see days of dryness after your period.</a:t>
            </a:r>
            <a:endParaRPr/>
          </a:p>
          <a:p>
            <a:pPr marL="0" marR="0" lvl="0" indent="0" algn="l" rtl="0">
              <a:spcBef>
                <a:spcPts val="0"/>
              </a:spcBef>
              <a:spcAft>
                <a:spcPts val="0"/>
              </a:spcAft>
              <a:buNone/>
            </a:pPr>
            <a:endParaRPr sz="2400" b="1">
              <a:solidFill>
                <a:srgbClr val="595959"/>
              </a:solidFill>
              <a:latin typeface="Calibri"/>
              <a:ea typeface="Calibri"/>
              <a:cs typeface="Calibri"/>
              <a:sym typeface="Calibri"/>
            </a:endParaRPr>
          </a:p>
          <a:p>
            <a:pPr marL="0" marR="0" lvl="0" indent="0" algn="l" rtl="0">
              <a:spcBef>
                <a:spcPts val="0"/>
              </a:spcBef>
              <a:spcAft>
                <a:spcPts val="0"/>
              </a:spcAft>
              <a:buNone/>
            </a:pPr>
            <a:endParaRPr sz="1800" i="1">
              <a:solidFill>
                <a:srgbClr val="595959"/>
              </a:solidFill>
              <a:latin typeface="Calibri"/>
              <a:ea typeface="Calibri"/>
              <a:cs typeface="Calibri"/>
              <a:sym typeface="Calibri"/>
            </a:endParaRPr>
          </a:p>
        </p:txBody>
      </p:sp>
      <p:sp>
        <p:nvSpPr>
          <p:cNvPr id="244" name="Google Shape;244;p2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Calibri"/>
                <a:ea typeface="Calibri"/>
                <a:cs typeface="Calibri"/>
                <a:sym typeface="Calibri"/>
              </a:rPr>
              <a:t>© FEMM</a:t>
            </a:r>
            <a:endParaRPr/>
          </a:p>
        </p:txBody>
      </p:sp>
      <p:sp>
        <p:nvSpPr>
          <p:cNvPr id="245" name="Google Shape;245;p25"/>
          <p:cNvSpPr txBox="1"/>
          <p:nvPr/>
        </p:nvSpPr>
        <p:spPr>
          <a:xfrm>
            <a:off x="4006704" y="2647861"/>
            <a:ext cx="4777500" cy="1107900"/>
          </a:xfrm>
          <a:prstGeom prst="rect">
            <a:avLst/>
          </a:prstGeom>
          <a:solidFill>
            <a:srgbClr val="E4E6E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a:solidFill>
                  <a:srgbClr val="595959"/>
                </a:solidFill>
                <a:latin typeface="Calibri"/>
                <a:ea typeface="Calibri"/>
                <a:cs typeface="Calibri"/>
                <a:sym typeface="Calibri"/>
              </a:rPr>
              <a:t>Dryness after your period means hormones are low because your ovary is not yet developing an egg</a:t>
            </a:r>
            <a:endParaRPr b="1">
              <a:latin typeface="Calibri"/>
              <a:ea typeface="Calibri"/>
              <a:cs typeface="Calibri"/>
              <a:sym typeface="Calibri"/>
            </a:endParaRPr>
          </a:p>
        </p:txBody>
      </p:sp>
      <p:pic>
        <p:nvPicPr>
          <p:cNvPr id="246" name="Google Shape;246;p25" descr="Charts_ppt look-rev-82.png"/>
          <p:cNvPicPr preferRelativeResize="0"/>
          <p:nvPr/>
        </p:nvPicPr>
        <p:blipFill rotWithShape="1">
          <a:blip r:embed="rId8">
            <a:alphaModFix/>
          </a:blip>
          <a:srcRect/>
          <a:stretch/>
        </p:blipFill>
        <p:spPr>
          <a:xfrm>
            <a:off x="303286" y="4144624"/>
            <a:ext cx="8366760" cy="610830"/>
          </a:xfrm>
          <a:prstGeom prst="rect">
            <a:avLst/>
          </a:prstGeom>
          <a:noFill/>
          <a:ln>
            <a:noFill/>
          </a:ln>
        </p:spPr>
      </p:pic>
      <p:sp>
        <p:nvSpPr>
          <p:cNvPr id="247" name="Google Shape;247;p25"/>
          <p:cNvSpPr/>
          <p:nvPr/>
        </p:nvSpPr>
        <p:spPr>
          <a:xfrm>
            <a:off x="1771023" y="4261701"/>
            <a:ext cx="1359000" cy="387300"/>
          </a:xfrm>
          <a:prstGeom prst="rect">
            <a:avLst/>
          </a:prstGeom>
          <a:noFill/>
          <a:ln w="38100"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248" name="Google Shape;248;p25"/>
          <p:cNvSpPr txBox="1">
            <a:spLocks noGrp="1"/>
          </p:cNvSpPr>
          <p:nvPr>
            <p:ph type="title"/>
          </p:nvPr>
        </p:nvSpPr>
        <p:spPr>
          <a:xfrm>
            <a:off x="283875" y="228600"/>
            <a:ext cx="8129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A healthy cycle looks like this…</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6"/>
          <p:cNvPicPr preferRelativeResize="0"/>
          <p:nvPr/>
        </p:nvPicPr>
        <p:blipFill rotWithShape="1">
          <a:blip r:embed="rId3">
            <a:alphaModFix amt="21000"/>
          </a:blip>
          <a:srcRect b="1768"/>
          <a:stretch/>
        </p:blipFill>
        <p:spPr>
          <a:xfrm>
            <a:off x="183507" y="1917721"/>
            <a:ext cx="1503934" cy="2181261"/>
          </a:xfrm>
          <a:prstGeom prst="rect">
            <a:avLst/>
          </a:prstGeom>
          <a:noFill/>
          <a:ln>
            <a:noFill/>
          </a:ln>
        </p:spPr>
      </p:pic>
      <p:pic>
        <p:nvPicPr>
          <p:cNvPr id="255" name="Google Shape;255;p26"/>
          <p:cNvPicPr preferRelativeResize="0"/>
          <p:nvPr/>
        </p:nvPicPr>
        <p:blipFill rotWithShape="1">
          <a:blip r:embed="rId4">
            <a:alphaModFix amt="21000"/>
          </a:blip>
          <a:srcRect t="370" b="2258"/>
          <a:stretch/>
        </p:blipFill>
        <p:spPr>
          <a:xfrm>
            <a:off x="1990501" y="1917721"/>
            <a:ext cx="1532462" cy="2181263"/>
          </a:xfrm>
          <a:prstGeom prst="rect">
            <a:avLst/>
          </a:prstGeom>
          <a:noFill/>
          <a:ln>
            <a:noFill/>
          </a:ln>
        </p:spPr>
      </p:pic>
      <p:pic>
        <p:nvPicPr>
          <p:cNvPr id="256" name="Google Shape;256;p26"/>
          <p:cNvPicPr preferRelativeResize="0"/>
          <p:nvPr/>
        </p:nvPicPr>
        <p:blipFill rotWithShape="1">
          <a:blip r:embed="rId5">
            <a:alphaModFix/>
          </a:blip>
          <a:srcRect b="1999"/>
          <a:stretch/>
        </p:blipFill>
        <p:spPr>
          <a:xfrm>
            <a:off x="5636702" y="1903584"/>
            <a:ext cx="1517166" cy="2195400"/>
          </a:xfrm>
          <a:prstGeom prst="rect">
            <a:avLst/>
          </a:prstGeom>
          <a:noFill/>
          <a:ln w="12700" cap="flat" cmpd="sng">
            <a:solidFill>
              <a:srgbClr val="7C7B84"/>
            </a:solidFill>
            <a:prstDash val="solid"/>
            <a:round/>
            <a:headEnd type="none" w="sm" len="sm"/>
            <a:tailEnd type="none" w="sm" len="sm"/>
          </a:ln>
        </p:spPr>
      </p:pic>
      <p:pic>
        <p:nvPicPr>
          <p:cNvPr id="257" name="Google Shape;257;p26"/>
          <p:cNvPicPr preferRelativeResize="0"/>
          <p:nvPr/>
        </p:nvPicPr>
        <p:blipFill rotWithShape="1">
          <a:blip r:embed="rId6">
            <a:alphaModFix/>
          </a:blip>
          <a:srcRect t="370" b="2258"/>
          <a:stretch/>
        </p:blipFill>
        <p:spPr>
          <a:xfrm>
            <a:off x="3842214" y="1917720"/>
            <a:ext cx="1488981" cy="2181263"/>
          </a:xfrm>
          <a:prstGeom prst="rect">
            <a:avLst/>
          </a:prstGeom>
          <a:noFill/>
          <a:ln w="12700" cap="flat" cmpd="sng">
            <a:solidFill>
              <a:srgbClr val="7C7B84"/>
            </a:solidFill>
            <a:prstDash val="solid"/>
            <a:round/>
            <a:headEnd type="none" w="sm" len="sm"/>
            <a:tailEnd type="none" w="sm" len="sm"/>
          </a:ln>
        </p:spPr>
      </p:pic>
      <p:pic>
        <p:nvPicPr>
          <p:cNvPr id="258" name="Google Shape;258;p26"/>
          <p:cNvPicPr preferRelativeResize="0"/>
          <p:nvPr/>
        </p:nvPicPr>
        <p:blipFill rotWithShape="1">
          <a:blip r:embed="rId7">
            <a:alphaModFix amt="21000"/>
          </a:blip>
          <a:srcRect b="1999"/>
          <a:stretch/>
        </p:blipFill>
        <p:spPr>
          <a:xfrm>
            <a:off x="7465598" y="1903582"/>
            <a:ext cx="1485900" cy="2195401"/>
          </a:xfrm>
          <a:prstGeom prst="rect">
            <a:avLst/>
          </a:prstGeom>
          <a:noFill/>
          <a:ln>
            <a:noFill/>
          </a:ln>
        </p:spPr>
      </p:pic>
      <p:sp>
        <p:nvSpPr>
          <p:cNvPr id="259" name="Google Shape;259;p26"/>
          <p:cNvSpPr txBox="1"/>
          <p:nvPr/>
        </p:nvSpPr>
        <p:spPr>
          <a:xfrm>
            <a:off x="452087" y="1162281"/>
            <a:ext cx="8503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C7DAD"/>
              </a:buClr>
              <a:buSzPts val="3000"/>
              <a:buFont typeface="Arial"/>
              <a:buNone/>
            </a:pPr>
            <a:r>
              <a:rPr lang="en-US" sz="3000" b="1">
                <a:solidFill>
                  <a:srgbClr val="7C7DAD"/>
                </a:solidFill>
                <a:latin typeface="Calibri"/>
                <a:ea typeface="Calibri"/>
                <a:cs typeface="Calibri"/>
                <a:sym typeface="Calibri"/>
              </a:rPr>
              <a:t>Days of mucus: signs of ovulation</a:t>
            </a:r>
            <a:endParaRPr sz="3000" b="1">
              <a:solidFill>
                <a:srgbClr val="7C7DAD"/>
              </a:solidFill>
              <a:latin typeface="Calibri"/>
              <a:ea typeface="Calibri"/>
              <a:cs typeface="Calibri"/>
              <a:sym typeface="Calibri"/>
            </a:endParaRPr>
          </a:p>
        </p:txBody>
      </p:sp>
      <p:sp>
        <p:nvSpPr>
          <p:cNvPr id="260" name="Google Shape;260;p26"/>
          <p:cNvSpPr txBox="1"/>
          <p:nvPr/>
        </p:nvSpPr>
        <p:spPr>
          <a:xfrm>
            <a:off x="452086" y="4755454"/>
            <a:ext cx="8691900" cy="1107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rgbClr val="595959"/>
                </a:solidFill>
                <a:latin typeface="Calibri"/>
                <a:ea typeface="Calibri"/>
                <a:cs typeface="Calibri"/>
                <a:sym typeface="Calibri"/>
              </a:rPr>
              <a:t>Mucus should increase in quality and quantity.</a:t>
            </a:r>
            <a:r>
              <a:rPr lang="en-US" sz="1800" i="1">
                <a:solidFill>
                  <a:srgbClr val="595959"/>
                </a:solidFill>
                <a:latin typeface="Calibri"/>
                <a:ea typeface="Calibri"/>
                <a:cs typeface="Calibri"/>
                <a:sym typeface="Calibri"/>
              </a:rPr>
              <a:t> </a:t>
            </a:r>
            <a:endParaRPr/>
          </a:p>
        </p:txBody>
      </p:sp>
      <p:sp>
        <p:nvSpPr>
          <p:cNvPr id="261" name="Google Shape;261;p26"/>
          <p:cNvSpPr txBox="1"/>
          <p:nvPr/>
        </p:nvSpPr>
        <p:spPr>
          <a:xfrm>
            <a:off x="-1808348" y="2582848"/>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2" name="Google Shape;262;p2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Calibri"/>
                <a:ea typeface="Calibri"/>
                <a:cs typeface="Calibri"/>
                <a:sym typeface="Calibri"/>
              </a:rPr>
              <a:t>© FEMM</a:t>
            </a:r>
            <a:endParaRPr/>
          </a:p>
        </p:txBody>
      </p:sp>
      <p:pic>
        <p:nvPicPr>
          <p:cNvPr id="263" name="Google Shape;263;p26" descr="Charts_ppt look-rev-82.png"/>
          <p:cNvPicPr preferRelativeResize="0"/>
          <p:nvPr/>
        </p:nvPicPr>
        <p:blipFill rotWithShape="1">
          <a:blip r:embed="rId8">
            <a:alphaModFix/>
          </a:blip>
          <a:srcRect/>
          <a:stretch/>
        </p:blipFill>
        <p:spPr>
          <a:xfrm>
            <a:off x="303286" y="4144624"/>
            <a:ext cx="8366760" cy="610830"/>
          </a:xfrm>
          <a:prstGeom prst="rect">
            <a:avLst/>
          </a:prstGeom>
          <a:noFill/>
          <a:ln>
            <a:noFill/>
          </a:ln>
        </p:spPr>
      </p:pic>
      <p:sp>
        <p:nvSpPr>
          <p:cNvPr id="264" name="Google Shape;264;p26"/>
          <p:cNvSpPr txBox="1"/>
          <p:nvPr/>
        </p:nvSpPr>
        <p:spPr>
          <a:xfrm>
            <a:off x="224106" y="1941698"/>
            <a:ext cx="3342900" cy="2123700"/>
          </a:xfrm>
          <a:prstGeom prst="rect">
            <a:avLst/>
          </a:prstGeom>
          <a:solidFill>
            <a:srgbClr val="E4E6E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br>
              <a:rPr lang="en-US" sz="2600" b="1">
                <a:solidFill>
                  <a:srgbClr val="595959"/>
                </a:solidFill>
                <a:latin typeface="Calibri"/>
                <a:ea typeface="Calibri"/>
                <a:cs typeface="Calibri"/>
                <a:sym typeface="Calibri"/>
              </a:rPr>
            </a:br>
            <a:r>
              <a:rPr lang="en-US" sz="2600" b="1">
                <a:solidFill>
                  <a:srgbClr val="595959"/>
                </a:solidFill>
                <a:latin typeface="Calibri"/>
                <a:ea typeface="Calibri"/>
                <a:cs typeface="Calibri"/>
                <a:sym typeface="Calibri"/>
              </a:rPr>
              <a:t>Egg is developing &amp; estrogen is rising</a:t>
            </a:r>
            <a:endParaRPr sz="1800"/>
          </a:p>
        </p:txBody>
      </p:sp>
      <p:sp>
        <p:nvSpPr>
          <p:cNvPr id="265" name="Google Shape;265;p26"/>
          <p:cNvSpPr/>
          <p:nvPr/>
        </p:nvSpPr>
        <p:spPr>
          <a:xfrm>
            <a:off x="3111836" y="4261701"/>
            <a:ext cx="1622100" cy="387300"/>
          </a:xfrm>
          <a:prstGeom prst="rect">
            <a:avLst/>
          </a:prstGeom>
          <a:noFill/>
          <a:ln w="38100"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266" name="Google Shape;266;p26"/>
          <p:cNvSpPr txBox="1">
            <a:spLocks noGrp="1"/>
          </p:cNvSpPr>
          <p:nvPr>
            <p:ph type="title"/>
          </p:nvPr>
        </p:nvSpPr>
        <p:spPr>
          <a:xfrm>
            <a:off x="283875" y="228600"/>
            <a:ext cx="8129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A healthy cycle looks like this…</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27"/>
          <p:cNvPicPr preferRelativeResize="0"/>
          <p:nvPr/>
        </p:nvPicPr>
        <p:blipFill rotWithShape="1">
          <a:blip r:embed="rId3">
            <a:alphaModFix amt="20000"/>
          </a:blip>
          <a:srcRect b="1768"/>
          <a:stretch/>
        </p:blipFill>
        <p:spPr>
          <a:xfrm>
            <a:off x="183507" y="1917721"/>
            <a:ext cx="1503934" cy="2181261"/>
          </a:xfrm>
          <a:prstGeom prst="rect">
            <a:avLst/>
          </a:prstGeom>
          <a:noFill/>
          <a:ln>
            <a:noFill/>
          </a:ln>
        </p:spPr>
      </p:pic>
      <p:pic>
        <p:nvPicPr>
          <p:cNvPr id="273" name="Google Shape;273;p27"/>
          <p:cNvPicPr preferRelativeResize="0"/>
          <p:nvPr/>
        </p:nvPicPr>
        <p:blipFill rotWithShape="1">
          <a:blip r:embed="rId4">
            <a:alphaModFix amt="50000"/>
          </a:blip>
          <a:srcRect t="370" b="2258"/>
          <a:stretch/>
        </p:blipFill>
        <p:spPr>
          <a:xfrm>
            <a:off x="1990501" y="1917721"/>
            <a:ext cx="1532462" cy="2181263"/>
          </a:xfrm>
          <a:prstGeom prst="rect">
            <a:avLst/>
          </a:prstGeom>
          <a:noFill/>
          <a:ln>
            <a:noFill/>
          </a:ln>
        </p:spPr>
      </p:pic>
      <p:pic>
        <p:nvPicPr>
          <p:cNvPr id="274" name="Google Shape;274;p27"/>
          <p:cNvPicPr preferRelativeResize="0"/>
          <p:nvPr/>
        </p:nvPicPr>
        <p:blipFill rotWithShape="1">
          <a:blip r:embed="rId5">
            <a:alphaModFix amt="20000"/>
          </a:blip>
          <a:srcRect b="1999"/>
          <a:stretch/>
        </p:blipFill>
        <p:spPr>
          <a:xfrm>
            <a:off x="5636702" y="1903584"/>
            <a:ext cx="1517166" cy="2195400"/>
          </a:xfrm>
          <a:prstGeom prst="rect">
            <a:avLst/>
          </a:prstGeom>
          <a:noFill/>
          <a:ln>
            <a:noFill/>
          </a:ln>
        </p:spPr>
      </p:pic>
      <p:pic>
        <p:nvPicPr>
          <p:cNvPr id="275" name="Google Shape;275;p27"/>
          <p:cNvPicPr preferRelativeResize="0"/>
          <p:nvPr/>
        </p:nvPicPr>
        <p:blipFill rotWithShape="1">
          <a:blip r:embed="rId6">
            <a:alphaModFix amt="20000"/>
          </a:blip>
          <a:srcRect t="370" b="2258"/>
          <a:stretch/>
        </p:blipFill>
        <p:spPr>
          <a:xfrm>
            <a:off x="3842214" y="1917720"/>
            <a:ext cx="1488981" cy="2181263"/>
          </a:xfrm>
          <a:prstGeom prst="rect">
            <a:avLst/>
          </a:prstGeom>
          <a:noFill/>
          <a:ln>
            <a:noFill/>
          </a:ln>
        </p:spPr>
      </p:pic>
      <p:pic>
        <p:nvPicPr>
          <p:cNvPr id="276" name="Google Shape;276;p27"/>
          <p:cNvPicPr preferRelativeResize="0"/>
          <p:nvPr/>
        </p:nvPicPr>
        <p:blipFill rotWithShape="1">
          <a:blip r:embed="rId7">
            <a:alphaModFix/>
          </a:blip>
          <a:srcRect b="1999"/>
          <a:stretch/>
        </p:blipFill>
        <p:spPr>
          <a:xfrm>
            <a:off x="7465598" y="1903582"/>
            <a:ext cx="1485900" cy="2195401"/>
          </a:xfrm>
          <a:prstGeom prst="rect">
            <a:avLst/>
          </a:prstGeom>
          <a:noFill/>
          <a:ln w="12700" cap="flat" cmpd="sng">
            <a:solidFill>
              <a:srgbClr val="7C7B84"/>
            </a:solidFill>
            <a:prstDash val="solid"/>
            <a:round/>
            <a:headEnd type="none" w="sm" len="sm"/>
            <a:tailEnd type="none" w="sm" len="sm"/>
          </a:ln>
        </p:spPr>
      </p:pic>
      <p:sp>
        <p:nvSpPr>
          <p:cNvPr id="277" name="Google Shape;277;p27"/>
          <p:cNvSpPr txBox="1"/>
          <p:nvPr/>
        </p:nvSpPr>
        <p:spPr>
          <a:xfrm>
            <a:off x="452087" y="1162281"/>
            <a:ext cx="8503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7C7DAD"/>
              </a:buClr>
              <a:buSzPts val="3000"/>
              <a:buFont typeface="Arial"/>
              <a:buNone/>
            </a:pPr>
            <a:r>
              <a:rPr lang="en-US" sz="3000" b="1">
                <a:solidFill>
                  <a:srgbClr val="7C7DAD"/>
                </a:solidFill>
                <a:latin typeface="Calibri"/>
                <a:ea typeface="Calibri"/>
                <a:cs typeface="Calibri"/>
                <a:sym typeface="Calibri"/>
              </a:rPr>
              <a:t>Dryness</a:t>
            </a:r>
            <a:endParaRPr sz="3000" b="1">
              <a:solidFill>
                <a:srgbClr val="7C7DAD"/>
              </a:solidFill>
              <a:latin typeface="Calibri"/>
              <a:ea typeface="Calibri"/>
              <a:cs typeface="Calibri"/>
              <a:sym typeface="Calibri"/>
            </a:endParaRPr>
          </a:p>
        </p:txBody>
      </p:sp>
      <p:sp>
        <p:nvSpPr>
          <p:cNvPr id="278" name="Google Shape;278;p27"/>
          <p:cNvSpPr txBox="1"/>
          <p:nvPr/>
        </p:nvSpPr>
        <p:spPr>
          <a:xfrm>
            <a:off x="452086" y="4755454"/>
            <a:ext cx="8691900" cy="1600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i="1">
              <a:solidFill>
                <a:srgbClr val="595959"/>
              </a:solidFill>
              <a:latin typeface="Calibri"/>
              <a:ea typeface="Calibri"/>
              <a:cs typeface="Calibri"/>
              <a:sym typeface="Calibri"/>
            </a:endParaRPr>
          </a:p>
        </p:txBody>
      </p:sp>
      <p:sp>
        <p:nvSpPr>
          <p:cNvPr id="279" name="Google Shape;279;p2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Calibri"/>
                <a:ea typeface="Calibri"/>
                <a:cs typeface="Calibri"/>
                <a:sym typeface="Calibri"/>
              </a:rPr>
              <a:t>© FEMM</a:t>
            </a:r>
            <a:endParaRPr/>
          </a:p>
        </p:txBody>
      </p:sp>
      <p:sp>
        <p:nvSpPr>
          <p:cNvPr id="280" name="Google Shape;280;p27"/>
          <p:cNvSpPr txBox="1"/>
          <p:nvPr/>
        </p:nvSpPr>
        <p:spPr>
          <a:xfrm>
            <a:off x="2255675" y="1962882"/>
            <a:ext cx="4896300" cy="2052300"/>
          </a:xfrm>
          <a:prstGeom prst="rect">
            <a:avLst/>
          </a:prstGeom>
          <a:solidFill>
            <a:srgbClr val="E4E6EE"/>
          </a:solidFill>
          <a:ln w="9525" cap="flat" cmpd="sng">
            <a:solidFill>
              <a:srgbClr val="5959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a:p>
          <a:p>
            <a:pPr marL="0" marR="0" lvl="0" indent="0" algn="ctr" rtl="0">
              <a:spcBef>
                <a:spcPts val="0"/>
              </a:spcBef>
              <a:spcAft>
                <a:spcPts val="0"/>
              </a:spcAft>
              <a:buNone/>
            </a:pPr>
            <a:r>
              <a:rPr lang="en-US" sz="2200">
                <a:solidFill>
                  <a:srgbClr val="595959"/>
                </a:solidFill>
                <a:latin typeface="Calibri"/>
                <a:ea typeface="Calibri"/>
                <a:cs typeface="Calibri"/>
                <a:sym typeface="Calibri"/>
              </a:rPr>
              <a:t>Dryness reflects </a:t>
            </a:r>
            <a:r>
              <a:rPr lang="en-US" sz="2200" b="1">
                <a:solidFill>
                  <a:srgbClr val="595959"/>
                </a:solidFill>
                <a:latin typeface="Calibri"/>
                <a:ea typeface="Calibri"/>
                <a:cs typeface="Calibri"/>
                <a:sym typeface="Calibri"/>
              </a:rPr>
              <a:t>progesterone.</a:t>
            </a:r>
            <a:br>
              <a:rPr lang="en-US" sz="2200" b="1">
                <a:solidFill>
                  <a:srgbClr val="595959"/>
                </a:solidFill>
                <a:latin typeface="Calibri"/>
                <a:ea typeface="Calibri"/>
                <a:cs typeface="Calibri"/>
                <a:sym typeface="Calibri"/>
              </a:rPr>
            </a:br>
            <a:br>
              <a:rPr lang="en-US" sz="2200" b="1">
                <a:solidFill>
                  <a:srgbClr val="595959"/>
                </a:solidFill>
                <a:latin typeface="Calibri"/>
                <a:ea typeface="Calibri"/>
                <a:cs typeface="Calibri"/>
                <a:sym typeface="Calibri"/>
              </a:rPr>
            </a:br>
            <a:r>
              <a:rPr lang="en-US" sz="2200" b="1">
                <a:solidFill>
                  <a:srgbClr val="595959"/>
                </a:solidFill>
                <a:latin typeface="Calibri"/>
                <a:ea typeface="Calibri"/>
                <a:cs typeface="Calibri"/>
                <a:sym typeface="Calibri"/>
              </a:rPr>
              <a:t>The “luteal phase” after ovulation  should last from 10-14 days.</a:t>
            </a:r>
            <a:endParaRPr b="1">
              <a:solidFill>
                <a:schemeClr val="dk1"/>
              </a:solidFill>
              <a:latin typeface="Calibri"/>
              <a:ea typeface="Calibri"/>
              <a:cs typeface="Calibri"/>
              <a:sym typeface="Calibri"/>
            </a:endParaRPr>
          </a:p>
          <a:p>
            <a:pPr marL="0" marR="0" lvl="0" indent="0" algn="ctr" rtl="0">
              <a:spcBef>
                <a:spcPts val="0"/>
              </a:spcBef>
              <a:spcAft>
                <a:spcPts val="0"/>
              </a:spcAft>
              <a:buNone/>
            </a:pPr>
            <a:endParaRPr sz="2200" b="1">
              <a:solidFill>
                <a:srgbClr val="595959"/>
              </a:solidFill>
              <a:latin typeface="Calibri"/>
              <a:ea typeface="Calibri"/>
              <a:cs typeface="Calibri"/>
              <a:sym typeface="Calibri"/>
            </a:endParaRPr>
          </a:p>
        </p:txBody>
      </p:sp>
      <p:pic>
        <p:nvPicPr>
          <p:cNvPr id="281" name="Google Shape;281;p27" descr="Charts_ppt look-rev-82.png"/>
          <p:cNvPicPr preferRelativeResize="0"/>
          <p:nvPr/>
        </p:nvPicPr>
        <p:blipFill rotWithShape="1">
          <a:blip r:embed="rId8">
            <a:alphaModFix/>
          </a:blip>
          <a:srcRect/>
          <a:stretch/>
        </p:blipFill>
        <p:spPr>
          <a:xfrm>
            <a:off x="303286" y="4144624"/>
            <a:ext cx="8366760" cy="610830"/>
          </a:xfrm>
          <a:prstGeom prst="rect">
            <a:avLst/>
          </a:prstGeom>
          <a:noFill/>
          <a:ln>
            <a:noFill/>
          </a:ln>
        </p:spPr>
      </p:pic>
      <p:sp>
        <p:nvSpPr>
          <p:cNvPr id="282" name="Google Shape;282;p27"/>
          <p:cNvSpPr/>
          <p:nvPr/>
        </p:nvSpPr>
        <p:spPr>
          <a:xfrm>
            <a:off x="4735573" y="4261701"/>
            <a:ext cx="3784200" cy="387300"/>
          </a:xfrm>
          <a:prstGeom prst="rect">
            <a:avLst/>
          </a:prstGeom>
          <a:noFill/>
          <a:ln w="38100" cap="flat" cmpd="sng">
            <a:solidFill>
              <a:srgbClr val="3F3F3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000000"/>
              </a:solidFill>
              <a:latin typeface="Arial"/>
              <a:ea typeface="Arial"/>
              <a:cs typeface="Arial"/>
              <a:sym typeface="Arial"/>
            </a:endParaRPr>
          </a:p>
        </p:txBody>
      </p:sp>
      <p:sp>
        <p:nvSpPr>
          <p:cNvPr id="283" name="Google Shape;283;p27"/>
          <p:cNvSpPr txBox="1">
            <a:spLocks noGrp="1"/>
          </p:cNvSpPr>
          <p:nvPr>
            <p:ph type="title"/>
          </p:nvPr>
        </p:nvSpPr>
        <p:spPr>
          <a:xfrm>
            <a:off x="283875" y="228600"/>
            <a:ext cx="8129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A healthy cycle looks like this…</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Calibri"/>
                <a:ea typeface="Calibri"/>
                <a:cs typeface="Calibri"/>
                <a:sym typeface="Calibri"/>
              </a:rPr>
              <a:t>© FEMM</a:t>
            </a:r>
            <a:endParaRPr/>
          </a:p>
        </p:txBody>
      </p:sp>
      <p:pic>
        <p:nvPicPr>
          <p:cNvPr id="290" name="Google Shape;290;p28" descr="Charts_ppt look-rev-82.png"/>
          <p:cNvPicPr preferRelativeResize="0"/>
          <p:nvPr/>
        </p:nvPicPr>
        <p:blipFill rotWithShape="1">
          <a:blip r:embed="rId3">
            <a:alphaModFix/>
          </a:blip>
          <a:srcRect/>
          <a:stretch/>
        </p:blipFill>
        <p:spPr>
          <a:xfrm>
            <a:off x="267349" y="1355674"/>
            <a:ext cx="8366760" cy="610830"/>
          </a:xfrm>
          <a:prstGeom prst="rect">
            <a:avLst/>
          </a:prstGeom>
          <a:noFill/>
          <a:ln>
            <a:noFill/>
          </a:ln>
        </p:spPr>
      </p:pic>
      <p:pic>
        <p:nvPicPr>
          <p:cNvPr id="291" name="Google Shape;291;p28"/>
          <p:cNvPicPr preferRelativeResize="0"/>
          <p:nvPr/>
        </p:nvPicPr>
        <p:blipFill>
          <a:blip r:embed="rId4">
            <a:alphaModFix/>
          </a:blip>
          <a:stretch>
            <a:fillRect/>
          </a:stretch>
        </p:blipFill>
        <p:spPr>
          <a:xfrm>
            <a:off x="464738" y="2006986"/>
            <a:ext cx="4042127" cy="1061851"/>
          </a:xfrm>
          <a:prstGeom prst="rect">
            <a:avLst/>
          </a:prstGeom>
          <a:noFill/>
          <a:ln>
            <a:noFill/>
          </a:ln>
        </p:spPr>
      </p:pic>
      <p:sp>
        <p:nvSpPr>
          <p:cNvPr id="292" name="Google Shape;292;p28"/>
          <p:cNvSpPr txBox="1"/>
          <p:nvPr/>
        </p:nvSpPr>
        <p:spPr>
          <a:xfrm>
            <a:off x="642638" y="3242138"/>
            <a:ext cx="7783800" cy="114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solidFill>
                  <a:schemeClr val="dk1"/>
                </a:solidFill>
                <a:latin typeface="Lexend ExtraLight"/>
                <a:ea typeface="Lexend ExtraLight"/>
                <a:cs typeface="Lexend ExtraLight"/>
                <a:sym typeface="Lexend ExtraLight"/>
              </a:rPr>
              <a:t>If your cycle isn’t regulating by the age 14 OR you are already experiencing pain, irregular bleeding, or mood issues like anxiety &amp; depression, you should talk to your parents about seeing a FEMM doctor. </a:t>
            </a:r>
            <a:br>
              <a:rPr lang="en-US" sz="1900">
                <a:solidFill>
                  <a:schemeClr val="dk1"/>
                </a:solidFill>
                <a:latin typeface="Lexend ExtraLight"/>
                <a:ea typeface="Lexend ExtraLight"/>
                <a:cs typeface="Lexend ExtraLight"/>
                <a:sym typeface="Lexend ExtraLight"/>
              </a:rPr>
            </a:br>
            <a:br>
              <a:rPr lang="en-US" sz="1900">
                <a:solidFill>
                  <a:schemeClr val="dk1"/>
                </a:solidFill>
                <a:latin typeface="Lexend ExtraLight"/>
                <a:ea typeface="Lexend ExtraLight"/>
                <a:cs typeface="Lexend ExtraLight"/>
                <a:sym typeface="Lexend ExtraLight"/>
              </a:rPr>
            </a:br>
            <a:r>
              <a:rPr lang="en-US" sz="1900">
                <a:solidFill>
                  <a:schemeClr val="dk1"/>
                </a:solidFill>
                <a:latin typeface="Lexend ExtraLight"/>
                <a:ea typeface="Lexend ExtraLight"/>
                <a:cs typeface="Lexend ExtraLight"/>
                <a:sym typeface="Lexend ExtraLight"/>
              </a:rPr>
              <a:t>A FEMM medical doctor will look at your chart and work to treat the underlying hormonal health issues.</a:t>
            </a:r>
            <a:r>
              <a:rPr lang="en-US" sz="1100">
                <a:solidFill>
                  <a:schemeClr val="dk1"/>
                </a:solidFill>
                <a:latin typeface="Lexend ExtraLight"/>
                <a:ea typeface="Lexend ExtraLight"/>
                <a:cs typeface="Lexend ExtraLight"/>
                <a:sym typeface="Lexend ExtraLight"/>
              </a:rPr>
              <a:t> </a:t>
            </a:r>
            <a:br>
              <a:rPr lang="en-US" sz="1100">
                <a:solidFill>
                  <a:schemeClr val="dk1"/>
                </a:solidFill>
                <a:latin typeface="Lexend ExtraLight"/>
                <a:ea typeface="Lexend ExtraLight"/>
                <a:cs typeface="Lexend ExtraLight"/>
                <a:sym typeface="Lexend ExtraLight"/>
              </a:rPr>
            </a:br>
            <a:br>
              <a:rPr lang="en-US" sz="1100">
                <a:solidFill>
                  <a:schemeClr val="dk1"/>
                </a:solidFill>
                <a:latin typeface="Lexend ExtraLight"/>
                <a:ea typeface="Lexend ExtraLight"/>
                <a:cs typeface="Lexend ExtraLight"/>
                <a:sym typeface="Lexend ExtraLight"/>
              </a:rPr>
            </a:br>
            <a:r>
              <a:rPr lang="en-US" sz="1800">
                <a:solidFill>
                  <a:srgbClr val="FF00FF"/>
                </a:solidFill>
                <a:latin typeface="Lexend ExtraLight"/>
                <a:ea typeface="Lexend ExtraLight"/>
                <a:cs typeface="Lexend ExtraLight"/>
                <a:sym typeface="Lexend ExtraLight"/>
              </a:rPr>
              <a:t>Appointments can be made online at</a:t>
            </a:r>
            <a:r>
              <a:rPr lang="en-US" sz="1800" b="1">
                <a:solidFill>
                  <a:srgbClr val="FF00FF"/>
                </a:solidFill>
                <a:latin typeface="Lexend"/>
                <a:ea typeface="Lexend"/>
                <a:cs typeface="Lexend"/>
                <a:sym typeface="Lexend"/>
              </a:rPr>
              <a:t> femmhealth.org</a:t>
            </a:r>
            <a:endParaRPr sz="1800" b="1">
              <a:solidFill>
                <a:srgbClr val="FF00FF"/>
              </a:solidFill>
              <a:latin typeface="Lexend"/>
              <a:ea typeface="Lexend"/>
              <a:cs typeface="Lexend"/>
              <a:sym typeface="Lexend"/>
            </a:endParaRPr>
          </a:p>
          <a:p>
            <a:pPr marL="0" lvl="0" indent="0" algn="l" rtl="0">
              <a:spcBef>
                <a:spcPts val="0"/>
              </a:spcBef>
              <a:spcAft>
                <a:spcPts val="0"/>
              </a:spcAft>
              <a:buNone/>
            </a:pPr>
            <a:br>
              <a:rPr lang="en-US" b="1">
                <a:latin typeface="Lexend"/>
                <a:ea typeface="Lexend"/>
                <a:cs typeface="Lexend"/>
                <a:sym typeface="Lexend"/>
              </a:rPr>
            </a:br>
            <a:endParaRPr b="1">
              <a:latin typeface="Lexend"/>
              <a:ea typeface="Lexend"/>
              <a:cs typeface="Lexend"/>
              <a:sym typeface="Lexend"/>
            </a:endParaRPr>
          </a:p>
        </p:txBody>
      </p:sp>
      <p:sp>
        <p:nvSpPr>
          <p:cNvPr id="293" name="Google Shape;293;p28"/>
          <p:cNvSpPr txBox="1"/>
          <p:nvPr/>
        </p:nvSpPr>
        <p:spPr>
          <a:xfrm>
            <a:off x="4445000" y="2253200"/>
            <a:ext cx="3576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rgbClr val="FF00FF"/>
                </a:solidFill>
                <a:latin typeface="Rochester"/>
                <a:ea typeface="Rochester"/>
                <a:cs typeface="Rochester"/>
                <a:sym typeface="Rochester"/>
              </a:rPr>
              <a:t>notice</a:t>
            </a:r>
            <a:r>
              <a:rPr lang="en-US" sz="3300">
                <a:solidFill>
                  <a:srgbClr val="FF00FF"/>
                </a:solidFill>
                <a:latin typeface="Roboto Serif"/>
                <a:ea typeface="Roboto Serif"/>
                <a:cs typeface="Roboto Serif"/>
                <a:sym typeface="Roboto Serif"/>
              </a:rPr>
              <a:t>:</a:t>
            </a:r>
            <a:endParaRPr sz="2200">
              <a:solidFill>
                <a:srgbClr val="FF00FF"/>
              </a:solidFill>
              <a:latin typeface="Roboto Serif"/>
              <a:ea typeface="Roboto Serif"/>
              <a:cs typeface="Roboto Serif"/>
              <a:sym typeface="Roboto Serif"/>
            </a:endParaRPr>
          </a:p>
        </p:txBody>
      </p:sp>
      <p:sp>
        <p:nvSpPr>
          <p:cNvPr id="294" name="Google Shape;294;p28"/>
          <p:cNvSpPr txBox="1">
            <a:spLocks noGrp="1"/>
          </p:cNvSpPr>
          <p:nvPr>
            <p:ph type="title"/>
          </p:nvPr>
        </p:nvSpPr>
        <p:spPr>
          <a:xfrm>
            <a:off x="283875" y="228600"/>
            <a:ext cx="81294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A healthy cycle looks like this…</a:t>
            </a:r>
            <a:endParaRPr sz="1200">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300" name="Google Shape;300;p29"/>
          <p:cNvSpPr txBox="1">
            <a:spLocks noGrp="1"/>
          </p:cNvSpPr>
          <p:nvPr>
            <p:ph type="title"/>
          </p:nvPr>
        </p:nvSpPr>
        <p:spPr>
          <a:xfrm>
            <a:off x="267462" y="518550"/>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800" b="1" dirty="0">
                <a:latin typeface="Lexend"/>
                <a:ea typeface="Lexend"/>
                <a:cs typeface="Lexend"/>
                <a:sym typeface="Lexend"/>
              </a:rPr>
              <a:t>Review Rush Relay Race!</a:t>
            </a:r>
            <a:endParaRPr sz="2800" b="1" dirty="0">
              <a:latin typeface="Lexend"/>
              <a:ea typeface="Lexend"/>
              <a:cs typeface="Lexend"/>
              <a:sym typeface="Lexend"/>
            </a:endParaRPr>
          </a:p>
        </p:txBody>
      </p:sp>
      <p:sp>
        <p:nvSpPr>
          <p:cNvPr id="301" name="Google Shape;301;p2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302" name="Google Shape;302;p29"/>
          <p:cNvPicPr preferRelativeResize="0"/>
          <p:nvPr/>
        </p:nvPicPr>
        <p:blipFill rotWithShape="1">
          <a:blip r:embed="rId3">
            <a:alphaModFix/>
          </a:blip>
          <a:srcRect l="10874" t="17670" r="10267" b="19400"/>
          <a:stretch/>
        </p:blipFill>
        <p:spPr>
          <a:xfrm>
            <a:off x="728012" y="1384200"/>
            <a:ext cx="7687976" cy="4908108"/>
          </a:xfrm>
          <a:prstGeom prst="rect">
            <a:avLst/>
          </a:prstGeom>
          <a:noFill/>
          <a:ln>
            <a:noFill/>
          </a:ln>
        </p:spPr>
      </p:pic>
      <p:cxnSp>
        <p:nvCxnSpPr>
          <p:cNvPr id="303" name="Google Shape;303;p29"/>
          <p:cNvCxnSpPr/>
          <p:nvPr/>
        </p:nvCxnSpPr>
        <p:spPr>
          <a:xfrm flipH="1">
            <a:off x="3376705" y="3960885"/>
            <a:ext cx="372300" cy="156000"/>
          </a:xfrm>
          <a:prstGeom prst="straightConnector1">
            <a:avLst/>
          </a:prstGeom>
          <a:noFill/>
          <a:ln w="76200" cap="flat" cmpd="sng">
            <a:solidFill>
              <a:srgbClr val="FF00FF"/>
            </a:solidFill>
            <a:prstDash val="solid"/>
            <a:round/>
            <a:headEnd type="none" w="med" len="med"/>
            <a:tailEnd type="none" w="med" len="med"/>
          </a:ln>
        </p:spPr>
      </p:cxnSp>
      <p:pic>
        <p:nvPicPr>
          <p:cNvPr id="304" name="Google Shape;304;p29"/>
          <p:cNvPicPr preferRelativeResize="0"/>
          <p:nvPr/>
        </p:nvPicPr>
        <p:blipFill rotWithShape="1">
          <a:blip r:embed="rId4">
            <a:alphaModFix/>
          </a:blip>
          <a:srcRect/>
          <a:stretch/>
        </p:blipFill>
        <p:spPr>
          <a:xfrm>
            <a:off x="1777323" y="3392659"/>
            <a:ext cx="2197333" cy="2528576"/>
          </a:xfrm>
          <a:prstGeom prst="rect">
            <a:avLst/>
          </a:prstGeom>
          <a:noFill/>
          <a:ln>
            <a:noFill/>
          </a:ln>
        </p:spPr>
      </p:pic>
      <p:cxnSp>
        <p:nvCxnSpPr>
          <p:cNvPr id="305" name="Google Shape;305;p29"/>
          <p:cNvCxnSpPr/>
          <p:nvPr/>
        </p:nvCxnSpPr>
        <p:spPr>
          <a:xfrm flipH="1">
            <a:off x="6646307" y="3440269"/>
            <a:ext cx="305700" cy="200700"/>
          </a:xfrm>
          <a:prstGeom prst="straightConnector1">
            <a:avLst/>
          </a:prstGeom>
          <a:noFill/>
          <a:ln w="76200" cap="flat" cmpd="sng">
            <a:solidFill>
              <a:srgbClr val="FF00FF"/>
            </a:solidFill>
            <a:prstDash val="solid"/>
            <a:round/>
            <a:headEnd type="none" w="med" len="med"/>
            <a:tailEnd type="none" w="med" len="med"/>
          </a:ln>
        </p:spPr>
      </p:cxnSp>
      <p:pic>
        <p:nvPicPr>
          <p:cNvPr id="306" name="Google Shape;306;p29"/>
          <p:cNvPicPr preferRelativeResize="0"/>
          <p:nvPr/>
        </p:nvPicPr>
        <p:blipFill rotWithShape="1">
          <a:blip r:embed="rId4">
            <a:alphaModFix/>
          </a:blip>
          <a:srcRect/>
          <a:stretch/>
        </p:blipFill>
        <p:spPr>
          <a:xfrm>
            <a:off x="5011374" y="2896275"/>
            <a:ext cx="2197323" cy="25285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0"/>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0" lvl="0" indent="0" algn="just" rtl="0">
              <a:lnSpc>
                <a:spcPct val="100000"/>
              </a:lnSpc>
              <a:spcBef>
                <a:spcPts val="0"/>
              </a:spcBef>
              <a:spcAft>
                <a:spcPts val="0"/>
              </a:spcAft>
              <a:buNone/>
            </a:pPr>
            <a:endParaRPr sz="2400" b="1">
              <a:solidFill>
                <a:srgbClr val="8587C2"/>
              </a:solidFill>
              <a:latin typeface="Calibri"/>
              <a:ea typeface="Calibri"/>
              <a:cs typeface="Calibri"/>
              <a:sym typeface="Calibri"/>
            </a:endParaRPr>
          </a:p>
        </p:txBody>
      </p:sp>
      <p:sp>
        <p:nvSpPr>
          <p:cNvPr id="313" name="Google Shape;313;p30"/>
          <p:cNvSpPr txBox="1"/>
          <p:nvPr/>
        </p:nvSpPr>
        <p:spPr>
          <a:xfrm>
            <a:off x="92875" y="538925"/>
            <a:ext cx="7313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 This Week: Take the Social Media Challenge</a:t>
            </a:r>
            <a:endParaRPr sz="1200">
              <a:latin typeface="Lexend Thin"/>
              <a:ea typeface="Lexend Thin"/>
              <a:cs typeface="Lexend Thin"/>
              <a:sym typeface="Lexend Thin"/>
            </a:endParaRPr>
          </a:p>
        </p:txBody>
      </p:sp>
      <p:sp>
        <p:nvSpPr>
          <p:cNvPr id="314" name="Google Shape;314;p3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315" name="Google Shape;315;p30"/>
          <p:cNvPicPr preferRelativeResize="0"/>
          <p:nvPr/>
        </p:nvPicPr>
        <p:blipFill>
          <a:blip r:embed="rId3">
            <a:alphaModFix/>
          </a:blip>
          <a:stretch>
            <a:fillRect/>
          </a:stretch>
        </p:blipFill>
        <p:spPr>
          <a:xfrm>
            <a:off x="890650" y="1310575"/>
            <a:ext cx="7362701" cy="54332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319"/>
        <p:cNvGrpSpPr/>
        <p:nvPr/>
      </p:nvGrpSpPr>
      <p:grpSpPr>
        <a:xfrm>
          <a:off x="0" y="0"/>
          <a:ext cx="0" cy="0"/>
          <a:chOff x="0" y="0"/>
          <a:chExt cx="0" cy="0"/>
        </a:xfrm>
      </p:grpSpPr>
      <p:sp>
        <p:nvSpPr>
          <p:cNvPr id="320" name="Google Shape;320;p3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21" name="Google Shape;321;p3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322" name="Google Shape;322;p3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323" name="Google Shape;323;p3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24" name="Google Shape;324;p31"/>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325" name="Google Shape;325;p3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1887</Words>
  <Application>Microsoft Office PowerPoint</Application>
  <PresentationFormat>On-screen Show (4:3)</PresentationFormat>
  <Paragraphs>107</Paragraphs>
  <Slides>16</Slides>
  <Notes>16</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16</vt:i4>
      </vt:variant>
    </vt:vector>
  </HeadingPairs>
  <TitlesOfParts>
    <vt:vector size="31" baseType="lpstr">
      <vt:lpstr>Lexend Medium</vt:lpstr>
      <vt:lpstr>Lexend</vt:lpstr>
      <vt:lpstr>Lexend Thin</vt:lpstr>
      <vt:lpstr>Rochester</vt:lpstr>
      <vt:lpstr>Annie Use Your Telescope</vt:lpstr>
      <vt:lpstr>Indie Flower</vt:lpstr>
      <vt:lpstr>Arial</vt:lpstr>
      <vt:lpstr>Calibri</vt:lpstr>
      <vt:lpstr>Lexend ExtraLight</vt:lpstr>
      <vt:lpstr>Roboto Serif</vt:lpstr>
      <vt:lpstr>3_femmtrial</vt:lpstr>
      <vt:lpstr>4_FEMM Powerpoint_VER02</vt:lpstr>
      <vt:lpstr>4_femmtrial</vt:lpstr>
      <vt:lpstr>94_femmtrial</vt:lpstr>
      <vt:lpstr>4_FEMM Powerpoint_VER02</vt:lpstr>
      <vt:lpstr>Grade 8</vt:lpstr>
      <vt:lpstr>PowerPoint Presentation</vt:lpstr>
      <vt:lpstr>Worksheet | Sienna  </vt:lpstr>
      <vt:lpstr>Meet Sienna!</vt:lpstr>
      <vt:lpstr>Worksheet | Sienna  </vt:lpstr>
      <vt:lpstr>Worksheet Answers | Sienna  </vt:lpstr>
      <vt:lpstr>Worksheet | Sienna  </vt:lpstr>
      <vt:lpstr>PowerPoint Presentation</vt:lpstr>
      <vt:lpstr>A healthy cycle looks like this…</vt:lpstr>
      <vt:lpstr>A healthy cycle looks like this…</vt:lpstr>
      <vt:lpstr>A healthy cycle looks like this…</vt:lpstr>
      <vt:lpstr>A healthy cycle looks like this…</vt:lpstr>
      <vt:lpstr>A healthy cycle looks like this…</vt:lpstr>
      <vt:lpstr>Review Rush Relay Race!</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2024-11-16T06:46:34Z</dcterms:modified>
</cp:coreProperties>
</file>